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2" r:id="rId5"/>
    <p:sldId id="265" r:id="rId6"/>
    <p:sldId id="264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85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638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0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D0D5CA1-7058-4E38-9683-99AE634AE49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40C41C-2488-438D-ADF6-F9B1143B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6B92-7FB9-6790-6AC9-2B6F9FA5E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US Public Transportation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DA2D-590A-E585-CDF7-B9F029A0A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1 </a:t>
            </a:r>
            <a:r>
              <a:rPr lang="en-US">
                <a:solidFill>
                  <a:schemeClr val="tx1"/>
                </a:solidFill>
              </a:rPr>
              <a:t>– Presentation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Group Twelve</a:t>
            </a:r>
          </a:p>
          <a:p>
            <a:r>
              <a:rPr lang="en-US" dirty="0">
                <a:solidFill>
                  <a:schemeClr val="tx1"/>
                </a:solidFill>
              </a:rPr>
              <a:t>Eric Huynh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2481D5-7690-C600-5867-1A075ED64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477" y="172859"/>
            <a:ext cx="986992" cy="98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F52C3C-688E-93ED-2F1F-266AF7AD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F8D9D-4FE0-2ED0-F12F-027BB9A20377}"/>
              </a:ext>
            </a:extLst>
          </p:cNvPr>
          <p:cNvSpPr txBox="1">
            <a:spLocks/>
          </p:cNvSpPr>
          <p:nvPr/>
        </p:nvSpPr>
        <p:spPr>
          <a:xfrm>
            <a:off x="1261872" y="10621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8C611-4376-8561-451A-73B0278DF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5" y="163352"/>
            <a:ext cx="810683" cy="810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939599-26EE-0439-60C8-4F5695E3B3A7}"/>
              </a:ext>
            </a:extLst>
          </p:cNvPr>
          <p:cNvSpPr txBox="1"/>
          <p:nvPr/>
        </p:nvSpPr>
        <p:spPr>
          <a:xfrm>
            <a:off x="1109472" y="4720982"/>
            <a:ext cx="30396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Resources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National Transit Database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Bureau of Transportation Statistics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Census Transportation Planning Products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Census.gov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2023 World Population Review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Iowa Community Indicator Program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Bureau of Labor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F0B0D-0F4B-144C-601F-E9A489ACF800}"/>
              </a:ext>
            </a:extLst>
          </p:cNvPr>
          <p:cNvSpPr txBox="1"/>
          <p:nvPr/>
        </p:nvSpPr>
        <p:spPr>
          <a:xfrm>
            <a:off x="11302013" y="6387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/ 10</a:t>
            </a:r>
          </a:p>
        </p:txBody>
      </p:sp>
      <p:pic>
        <p:nvPicPr>
          <p:cNvPr id="3078" name="Picture 6" descr="12,000 Subway Train Stock Videos and Royalty-Free Footage - iStock | Subway  train new york, Meeting diversity digital, Subway car">
            <a:extLst>
              <a:ext uri="{FF2B5EF4-FFF2-40B4-BE49-F238E27FC236}">
                <a16:creationId xmlns:a16="http://schemas.microsoft.com/office/drawing/2014/main" id="{B11212CA-0132-FEFE-3AB4-3A9C831F6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940" y="863996"/>
            <a:ext cx="3505200" cy="19716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ubway Surfers by Sybo Games ApS">
            <a:extLst>
              <a:ext uri="{FF2B5EF4-FFF2-40B4-BE49-F238E27FC236}">
                <a16:creationId xmlns:a16="http://schemas.microsoft.com/office/drawing/2014/main" id="{8BAFD4B5-F262-1449-180B-46E31B838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96" t="12596" r="29412"/>
          <a:stretch/>
        </p:blipFill>
        <p:spPr bwMode="auto">
          <a:xfrm>
            <a:off x="9499581" y="1725531"/>
            <a:ext cx="1400832" cy="2995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4 Best nyc subway aesthetic ideas | nyc subway, nyc, subway">
            <a:extLst>
              <a:ext uri="{FF2B5EF4-FFF2-40B4-BE49-F238E27FC236}">
                <a16:creationId xmlns:a16="http://schemas.microsoft.com/office/drawing/2014/main" id="{B71F591A-A0A8-F57B-9CF3-0EFD8AFC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628" y="3638511"/>
            <a:ext cx="2144841" cy="28537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esthetic Subway posted by Ethan Johnson, new york subway aesthetic laptop  HD wallpaper | Pxfuel">
            <a:extLst>
              <a:ext uri="{FF2B5EF4-FFF2-40B4-BE49-F238E27FC236}">
                <a16:creationId xmlns:a16="http://schemas.microsoft.com/office/drawing/2014/main" id="{B4A8895E-8029-A7E7-650B-0BE14039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9" y="1599331"/>
            <a:ext cx="4200345" cy="26239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70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1838-ABA4-DA51-D7B5-C48D197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62143"/>
            <a:ext cx="8595360" cy="4351337"/>
          </a:xfrm>
        </p:spPr>
        <p:txBody>
          <a:bodyPr>
            <a:normAutofit/>
          </a:bodyPr>
          <a:lstStyle/>
          <a:p>
            <a:pPr marL="274320" lvl="1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sz="1600" dirty="0">
                <a:solidFill>
                  <a:schemeClr val="bg1"/>
                </a:solidFill>
              </a:rPr>
              <a:t>ow can we enhance the relevance and ridership of public transportation in the United States?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Gross Domestic Production (GDP)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Density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Population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Cars per Household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Access to Cars</a:t>
            </a:r>
          </a:p>
          <a:p>
            <a:pPr marL="617220" lvl="1" indent="-342900">
              <a:buClr>
                <a:schemeClr val="bg1"/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Unemployment Rate</a:t>
            </a:r>
          </a:p>
          <a:p>
            <a:pPr marL="631825" lvl="1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Education</a:t>
            </a:r>
          </a:p>
          <a:p>
            <a:pPr marL="548640" lvl="2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7.	Highschool or higher</a:t>
            </a:r>
          </a:p>
          <a:p>
            <a:pPr marL="548640" lvl="2" indent="0">
              <a:buClr>
                <a:schemeClr val="bg1"/>
              </a:buClr>
              <a:buNone/>
            </a:pPr>
            <a:r>
              <a:rPr lang="en-US" sz="1600" dirty="0">
                <a:solidFill>
                  <a:schemeClr val="bg1"/>
                </a:solidFill>
              </a:rPr>
              <a:t>8.	Bachelors or higher 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F2D1A-B5EB-538C-6905-F377CF399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9" y="329671"/>
            <a:ext cx="696383" cy="6963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B674EC-22C0-C2C8-1EB0-8443881FCCB5}"/>
              </a:ext>
            </a:extLst>
          </p:cNvPr>
          <p:cNvSpPr txBox="1">
            <a:spLocks/>
          </p:cNvSpPr>
          <p:nvPr/>
        </p:nvSpPr>
        <p:spPr>
          <a:xfrm>
            <a:off x="1261872" y="365760"/>
            <a:ext cx="9692640" cy="555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79714-8D63-3C19-97E0-243686E512F9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 / 10</a:t>
            </a:r>
          </a:p>
        </p:txBody>
      </p:sp>
    </p:spTree>
    <p:extLst>
      <p:ext uri="{BB962C8B-B14F-4D97-AF65-F5344CB8AC3E}">
        <p14:creationId xmlns:p14="http://schemas.microsoft.com/office/powerpoint/2010/main" val="28302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B792-2368-5473-4FA0-367E9671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Extraction/Preprocessing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1838-ABA4-DA51-D7B5-C48D197B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952" y="1000553"/>
            <a:ext cx="3675888" cy="435133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Unique Identifier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State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Alphabetized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Column Names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Acronyms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Capitalization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15397E-CED1-36E1-DB5A-91586B0CC9BF}"/>
              </a:ext>
            </a:extLst>
          </p:cNvPr>
          <p:cNvSpPr txBox="1">
            <a:spLocks/>
          </p:cNvSpPr>
          <p:nvPr/>
        </p:nvSpPr>
        <p:spPr>
          <a:xfrm>
            <a:off x="4209288" y="1028541"/>
            <a:ext cx="367588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Missing States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“Puerto Rico”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“District of Columbia”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Renaming files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Consistency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Organization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CE70C8-DFC4-1717-C93C-03CA89A2B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3" t="1842" b="1"/>
          <a:stretch/>
        </p:blipFill>
        <p:spPr>
          <a:xfrm>
            <a:off x="672818" y="3052343"/>
            <a:ext cx="3557397" cy="2520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DF58F-BC81-8F59-DEA6-E24E722A4DC0}"/>
              </a:ext>
            </a:extLst>
          </p:cNvPr>
          <p:cNvSpPr txBox="1"/>
          <p:nvPr/>
        </p:nvSpPr>
        <p:spPr>
          <a:xfrm>
            <a:off x="672818" y="5595962"/>
            <a:ext cx="362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3.1 “Uses Public Transportation (%)” .csv file data 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7F111-0EA3-5D18-2D73-17B72C109AB5}"/>
              </a:ext>
            </a:extLst>
          </p:cNvPr>
          <p:cNvSpPr txBox="1"/>
          <p:nvPr/>
        </p:nvSpPr>
        <p:spPr>
          <a:xfrm>
            <a:off x="8426107" y="5552470"/>
            <a:ext cx="161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3.3</a:t>
            </a:r>
          </a:p>
          <a:p>
            <a:r>
              <a:rPr lang="en-US" sz="1000" dirty="0">
                <a:solidFill>
                  <a:schemeClr val="bg1"/>
                </a:solidFill>
              </a:rPr>
              <a:t>Naming consistency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936815F-062F-2DBF-F36F-F41D7857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6"/>
          <a:stretch/>
        </p:blipFill>
        <p:spPr>
          <a:xfrm>
            <a:off x="8273465" y="3864897"/>
            <a:ext cx="1783743" cy="1605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1D2BC2-0A52-75C9-559C-9B0D6DC33C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8" r="12887"/>
          <a:stretch/>
        </p:blipFill>
        <p:spPr>
          <a:xfrm>
            <a:off x="5204129" y="3601399"/>
            <a:ext cx="1848678" cy="1869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6EBD613-C917-5A7E-E076-4B96027847CF}"/>
              </a:ext>
            </a:extLst>
          </p:cNvPr>
          <p:cNvSpPr txBox="1"/>
          <p:nvPr/>
        </p:nvSpPr>
        <p:spPr>
          <a:xfrm>
            <a:off x="5236596" y="5573173"/>
            <a:ext cx="178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3.2 File path and organization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4A36517-E63E-3DB0-6F92-B2CFEE2B9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41" y="364281"/>
            <a:ext cx="497647" cy="4976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AE072C2-F495-93FE-FAA4-23577B18A3B2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/ 10</a:t>
            </a:r>
          </a:p>
        </p:txBody>
      </p:sp>
    </p:spTree>
    <p:extLst>
      <p:ext uri="{BB962C8B-B14F-4D97-AF65-F5344CB8AC3E}">
        <p14:creationId xmlns:p14="http://schemas.microsoft.com/office/powerpoint/2010/main" val="20567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07266-D664-FFA6-7209-6B3F5EDD1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6" t="13636" r="29968" b="21817"/>
          <a:stretch/>
        </p:blipFill>
        <p:spPr>
          <a:xfrm>
            <a:off x="772898" y="286246"/>
            <a:ext cx="332068" cy="608275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212B2A-3DC8-6B61-7F8C-9BF3DFCA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Import/Merge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781D97-19D8-2FB5-0059-BB6B900BD27C}"/>
              </a:ext>
            </a:extLst>
          </p:cNvPr>
          <p:cNvSpPr txBox="1">
            <a:spLocks/>
          </p:cNvSpPr>
          <p:nvPr/>
        </p:nvSpPr>
        <p:spPr>
          <a:xfrm>
            <a:off x="1270133" y="1508045"/>
            <a:ext cx="9309387" cy="210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</a:rPr>
              <a:t>Data preprocessing made writing the code cleaner.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A1BD3B-3D91-F1AF-CC84-E286D2B94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52" t="6789"/>
          <a:stretch/>
        </p:blipFill>
        <p:spPr>
          <a:xfrm>
            <a:off x="3133806" y="2992906"/>
            <a:ext cx="2909600" cy="2284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973FAA-197E-EEB2-F8F6-1EBA666B02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79"/>
          <a:stretch/>
        </p:blipFill>
        <p:spPr>
          <a:xfrm>
            <a:off x="6096000" y="3262209"/>
            <a:ext cx="5138775" cy="2015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E3B053-8FB3-C62A-5A93-A7CEED0FD2C3}"/>
              </a:ext>
            </a:extLst>
          </p:cNvPr>
          <p:cNvSpPr txBox="1"/>
          <p:nvPr/>
        </p:nvSpPr>
        <p:spPr>
          <a:xfrm>
            <a:off x="3093603" y="5533481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4.2 A code to import the </a:t>
            </a:r>
            <a:r>
              <a:rPr lang="en-US" sz="1000" u="sng" dirty="0">
                <a:solidFill>
                  <a:schemeClr val="bg1"/>
                </a:solidFill>
              </a:rPr>
              <a:t>.csv files </a:t>
            </a:r>
            <a:r>
              <a:rPr lang="en-US" sz="1000" dirty="0">
                <a:solidFill>
                  <a:schemeClr val="bg1"/>
                </a:solidFill>
              </a:rPr>
              <a:t>into</a:t>
            </a:r>
          </a:p>
          <a:p>
            <a:r>
              <a:rPr lang="en-US" sz="1000" dirty="0">
                <a:solidFill>
                  <a:schemeClr val="bg1"/>
                </a:solidFill>
              </a:rPr>
              <a:t>their respective data frames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25FE69-905B-7D0D-44AA-7A945D2DE964}"/>
              </a:ext>
            </a:extLst>
          </p:cNvPr>
          <p:cNvSpPr txBox="1"/>
          <p:nvPr/>
        </p:nvSpPr>
        <p:spPr>
          <a:xfrm>
            <a:off x="6108191" y="5533481"/>
            <a:ext cx="497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4.3 Merging API data with all of the rest of the .csv data into one whole data frame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D041A0-1CE6-4538-60B9-70ECB279F018}"/>
              </a:ext>
            </a:extLst>
          </p:cNvPr>
          <p:cNvSpPr/>
          <p:nvPr/>
        </p:nvSpPr>
        <p:spPr>
          <a:xfrm>
            <a:off x="7413057" y="3291134"/>
            <a:ext cx="1252330" cy="6082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06DCA9-8833-7683-875A-AF0C273940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21" t="3283" r="8697"/>
          <a:stretch/>
        </p:blipFill>
        <p:spPr>
          <a:xfrm>
            <a:off x="166795" y="2223121"/>
            <a:ext cx="2902226" cy="305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601DE5-2A2C-8B20-6270-993DADE6C81E}"/>
              </a:ext>
            </a:extLst>
          </p:cNvPr>
          <p:cNvSpPr txBox="1"/>
          <p:nvPr/>
        </p:nvSpPr>
        <p:spPr>
          <a:xfrm>
            <a:off x="166796" y="5299458"/>
            <a:ext cx="29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4.1 A code pulling </a:t>
            </a:r>
            <a:r>
              <a:rPr lang="en-US" sz="1000" u="sng" dirty="0">
                <a:solidFill>
                  <a:schemeClr val="bg1"/>
                </a:solidFill>
              </a:rPr>
              <a:t>API data</a:t>
            </a:r>
            <a:r>
              <a:rPr lang="en-US" sz="1000" dirty="0">
                <a:solidFill>
                  <a:schemeClr val="bg1"/>
                </a:solidFill>
              </a:rPr>
              <a:t> from Census.gov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B52629-BE66-59D3-ED6D-24ABA7E8D552}"/>
              </a:ext>
            </a:extLst>
          </p:cNvPr>
          <p:cNvCxnSpPr>
            <a:cxnSpLocks/>
          </p:cNvCxnSpPr>
          <p:nvPr/>
        </p:nvCxnSpPr>
        <p:spPr>
          <a:xfrm flipH="1" flipV="1">
            <a:off x="2610982" y="4485859"/>
            <a:ext cx="224650" cy="1815549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2092D8A-A165-BF55-F5DB-67043C375677}"/>
              </a:ext>
            </a:extLst>
          </p:cNvPr>
          <p:cNvSpPr txBox="1"/>
          <p:nvPr/>
        </p:nvSpPr>
        <p:spPr>
          <a:xfrm>
            <a:off x="2246243" y="6323257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Costed me a day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8237D7-6913-D70E-E429-EBCE32210624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/ 10</a:t>
            </a:r>
          </a:p>
        </p:txBody>
      </p:sp>
    </p:spTree>
    <p:extLst>
      <p:ext uri="{BB962C8B-B14F-4D97-AF65-F5344CB8AC3E}">
        <p14:creationId xmlns:p14="http://schemas.microsoft.com/office/powerpoint/2010/main" val="212538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212B2A-3DC8-6B61-7F8C-9BF3DFCA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Manipulation/Cleaning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99341C-D7AC-00D9-C9C9-31AEE40CF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r="37319" b="28226"/>
          <a:stretch/>
        </p:blipFill>
        <p:spPr>
          <a:xfrm>
            <a:off x="632538" y="2157388"/>
            <a:ext cx="3552473" cy="291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79FA5-B0D2-49E0-A812-96D32AAD9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4" t="3729"/>
          <a:stretch/>
        </p:blipFill>
        <p:spPr>
          <a:xfrm>
            <a:off x="5119392" y="1030967"/>
            <a:ext cx="5764696" cy="964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EAE79-49C4-35CC-0C7B-7592B2B03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37" t="16295" r="6004" b="1"/>
          <a:stretch/>
        </p:blipFill>
        <p:spPr>
          <a:xfrm>
            <a:off x="5119392" y="4359964"/>
            <a:ext cx="6031219" cy="1195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66B8A-143A-4933-669B-0886C738BB96}"/>
              </a:ext>
            </a:extLst>
          </p:cNvPr>
          <p:cNvCxnSpPr>
            <a:cxnSpLocks/>
          </p:cNvCxnSpPr>
          <p:nvPr/>
        </p:nvCxnSpPr>
        <p:spPr>
          <a:xfrm flipH="1">
            <a:off x="4185011" y="1995564"/>
            <a:ext cx="934381" cy="84702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2D2945-B114-90F8-6AC0-6A19BBD265C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185011" y="4227443"/>
            <a:ext cx="934381" cy="73041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ED8282-B938-1BE8-6582-6EEBB8AFE856}"/>
              </a:ext>
            </a:extLst>
          </p:cNvPr>
          <p:cNvSpPr txBox="1"/>
          <p:nvPr/>
        </p:nvSpPr>
        <p:spPr>
          <a:xfrm>
            <a:off x="5132043" y="1995564"/>
            <a:ext cx="5789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5.1 Merged data frame without data manipulation/cleaning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267F3-85CF-8556-27F5-1A905B27594A}"/>
              </a:ext>
            </a:extLst>
          </p:cNvPr>
          <p:cNvSpPr txBox="1"/>
          <p:nvPr/>
        </p:nvSpPr>
        <p:spPr>
          <a:xfrm>
            <a:off x="632538" y="5034635"/>
            <a:ext cx="3362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5.2 Code to manipulate/clean the “main” data frame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30DF3-8A65-3A18-066C-DEA83E3EE56C}"/>
              </a:ext>
            </a:extLst>
          </p:cNvPr>
          <p:cNvSpPr txBox="1"/>
          <p:nvPr/>
        </p:nvSpPr>
        <p:spPr>
          <a:xfrm>
            <a:off x="5164689" y="5539487"/>
            <a:ext cx="5789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5.1 Final “main” data frame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A4B961-42B4-BBC9-012B-2D05DC749A31}"/>
              </a:ext>
            </a:extLst>
          </p:cNvPr>
          <p:cNvSpPr/>
          <p:nvPr/>
        </p:nvSpPr>
        <p:spPr>
          <a:xfrm>
            <a:off x="5081614" y="1030967"/>
            <a:ext cx="519408" cy="96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8D6B64-5B95-6464-9E36-99DFD5BFC370}"/>
              </a:ext>
            </a:extLst>
          </p:cNvPr>
          <p:cNvSpPr/>
          <p:nvPr/>
        </p:nvSpPr>
        <p:spPr>
          <a:xfrm>
            <a:off x="7222628" y="1030967"/>
            <a:ext cx="519408" cy="964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06387B9-6FDD-B381-B85E-29AC1D08B4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8" y="365760"/>
            <a:ext cx="467134" cy="5238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FA59546-BAE0-2D9B-4526-133F0BF7DF96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 / 10</a:t>
            </a:r>
          </a:p>
        </p:txBody>
      </p:sp>
    </p:spTree>
    <p:extLst>
      <p:ext uri="{BB962C8B-B14F-4D97-AF65-F5344CB8AC3E}">
        <p14:creationId xmlns:p14="http://schemas.microsoft.com/office/powerpoint/2010/main" val="167525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F52C3C-688E-93ED-2F1F-266AF7AD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Statistical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9B16D-2BDD-C5A1-045A-C2AAF9CC4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5" y="2545080"/>
            <a:ext cx="3503636" cy="23541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AE0988-EAEB-4CE0-76C2-22EEB10A04C2}"/>
              </a:ext>
            </a:extLst>
          </p:cNvPr>
          <p:cNvSpPr txBox="1"/>
          <p:nvPr/>
        </p:nvSpPr>
        <p:spPr>
          <a:xfrm>
            <a:off x="409365" y="4800933"/>
            <a:ext cx="3314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6.2 Correlation Value table of each variable compared to “Uses Public Transportation (%)”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129D15-C649-96B3-EE67-2316D6F04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8" r="11458" b="65315"/>
          <a:stretch/>
        </p:blipFill>
        <p:spPr>
          <a:xfrm>
            <a:off x="5300868" y="1021543"/>
            <a:ext cx="5579167" cy="11016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44EFD4-EC8B-5DE3-A6E6-6A361665CE01}"/>
              </a:ext>
            </a:extLst>
          </p:cNvPr>
          <p:cNvSpPr txBox="1"/>
          <p:nvPr/>
        </p:nvSpPr>
        <p:spPr>
          <a:xfrm>
            <a:off x="5330982" y="2031229"/>
            <a:ext cx="54761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Figure 6.1 The code written for the correlation value and correlation strength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F72611-1633-3AAC-A16C-56C83582FC76}"/>
              </a:ext>
            </a:extLst>
          </p:cNvPr>
          <p:cNvCxnSpPr>
            <a:cxnSpLocks/>
          </p:cNvCxnSpPr>
          <p:nvPr/>
        </p:nvCxnSpPr>
        <p:spPr>
          <a:xfrm flipH="1">
            <a:off x="3913001" y="2031229"/>
            <a:ext cx="1417981" cy="124868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40DC0FDD-1B4F-E4F4-F4E0-457BE0976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10699"/>
              </p:ext>
            </p:extLst>
          </p:nvPr>
        </p:nvGraphicFramePr>
        <p:xfrm>
          <a:off x="5435168" y="4175314"/>
          <a:ext cx="5267793" cy="138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931">
                  <a:extLst>
                    <a:ext uri="{9D8B030D-6E8A-4147-A177-3AD203B41FA5}">
                      <a16:colId xmlns:a16="http://schemas.microsoft.com/office/drawing/2014/main" val="355684462"/>
                    </a:ext>
                  </a:extLst>
                </a:gridCol>
                <a:gridCol w="1755931">
                  <a:extLst>
                    <a:ext uri="{9D8B030D-6E8A-4147-A177-3AD203B41FA5}">
                      <a16:colId xmlns:a16="http://schemas.microsoft.com/office/drawing/2014/main" val="2098196650"/>
                    </a:ext>
                  </a:extLst>
                </a:gridCol>
                <a:gridCol w="1755931">
                  <a:extLst>
                    <a:ext uri="{9D8B030D-6E8A-4147-A177-3AD203B41FA5}">
                      <a16:colId xmlns:a16="http://schemas.microsoft.com/office/drawing/2014/main" val="1905436138"/>
                    </a:ext>
                  </a:extLst>
                </a:gridCol>
              </a:tblGrid>
              <a:tr h="4545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 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049165"/>
                  </a:ext>
                </a:extLst>
              </a:tr>
              <a:tr h="454504">
                <a:tc>
                  <a:txBody>
                    <a:bodyPr/>
                    <a:lstStyle/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GDP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Density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No Access to Cars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Bachelors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Cars per Household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Registered Vehicles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Unemployment Rate</a:t>
                      </a:r>
                    </a:p>
                    <a:p>
                      <a:pPr marL="173038" indent="-173038">
                        <a:buFont typeface="+mj-lt"/>
                        <a:buAutoNum type="arabicPeriod"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Highschool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367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BA79DC0-06CF-7501-32A6-615C67C2BE99}"/>
              </a:ext>
            </a:extLst>
          </p:cNvPr>
          <p:cNvSpPr txBox="1"/>
          <p:nvPr/>
        </p:nvSpPr>
        <p:spPr>
          <a:xfrm>
            <a:off x="5352367" y="5559458"/>
            <a:ext cx="54761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Table 6.1 Out of the 9 variables, there are 4 positive correlation, 1 negative correlation, and 4 that are not worth mentioning.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A84365E6-30D2-0903-B5A5-7EE04BEA1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09" y="251672"/>
            <a:ext cx="722363" cy="722363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43727F-F62D-CC43-7A4B-0C6BADCFA228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 / 10</a:t>
            </a:r>
          </a:p>
        </p:txBody>
      </p:sp>
    </p:spTree>
    <p:extLst>
      <p:ext uri="{BB962C8B-B14F-4D97-AF65-F5344CB8AC3E}">
        <p14:creationId xmlns:p14="http://schemas.microsoft.com/office/powerpoint/2010/main" val="10305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F52C3C-688E-93ED-2F1F-266AF7AD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Visualization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D7FA5C-CF48-183C-A0E4-A17915914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11" y="365760"/>
            <a:ext cx="551634" cy="55163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51744-6CCC-AC02-F9A9-7A3F1665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3" y="3048015"/>
            <a:ext cx="2544417" cy="1671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7E00DE-4CAD-4BC6-E926-AB7F77DFB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298" y="1230188"/>
            <a:ext cx="2447483" cy="1561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8EF455-2E08-C84C-E94B-C722264CD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604" y="3017094"/>
            <a:ext cx="2364079" cy="1561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E3A3E6-C681-B83C-F1DC-670565342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910" y="1332963"/>
            <a:ext cx="2447483" cy="16259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1EA8DF3-04BE-71F9-49FC-19EAD28DDF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4" t="4151" r="5011" b="6570"/>
          <a:stretch/>
        </p:blipFill>
        <p:spPr>
          <a:xfrm>
            <a:off x="351182" y="1172353"/>
            <a:ext cx="2544417" cy="1728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ADD41C5-FE0D-565D-8519-9849AAFBEDA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43" r="7951"/>
          <a:stretch/>
        </p:blipFill>
        <p:spPr>
          <a:xfrm>
            <a:off x="421269" y="4778133"/>
            <a:ext cx="2474331" cy="179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194AE1-F97A-97B9-4AA5-6187945CE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999" y="4943732"/>
            <a:ext cx="2364079" cy="159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F83743A-38E2-57A4-B899-34D5A64FEFD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80" t="1924" r="2536" b="3526"/>
          <a:stretch/>
        </p:blipFill>
        <p:spPr>
          <a:xfrm>
            <a:off x="3997668" y="3731069"/>
            <a:ext cx="3445816" cy="24253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36968F4-BB45-9395-B12E-C1D6B0085589}"/>
              </a:ext>
            </a:extLst>
          </p:cNvPr>
          <p:cNvSpPr/>
          <p:nvPr/>
        </p:nvSpPr>
        <p:spPr>
          <a:xfrm>
            <a:off x="271671" y="1073426"/>
            <a:ext cx="2924268" cy="566530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731234-5EF1-E98D-95AC-7ABC07B3B21C}"/>
              </a:ext>
            </a:extLst>
          </p:cNvPr>
          <p:cNvSpPr/>
          <p:nvPr/>
        </p:nvSpPr>
        <p:spPr>
          <a:xfrm>
            <a:off x="4274147" y="1171991"/>
            <a:ext cx="3007856" cy="2117859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997589-C0EC-056A-9013-313E5DE95229}"/>
              </a:ext>
            </a:extLst>
          </p:cNvPr>
          <p:cNvSpPr/>
          <p:nvPr/>
        </p:nvSpPr>
        <p:spPr>
          <a:xfrm>
            <a:off x="8365748" y="1022556"/>
            <a:ext cx="2655814" cy="566530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6AA468-8462-6FD5-1C10-35B6FB8AE54C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 / 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B33-98D4-4AB0-8DF6-7CE916BE5F90}"/>
              </a:ext>
            </a:extLst>
          </p:cNvPr>
          <p:cNvSpPr txBox="1"/>
          <p:nvPr/>
        </p:nvSpPr>
        <p:spPr>
          <a:xfrm>
            <a:off x="338340" y="2791861"/>
            <a:ext cx="1095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7.1 GDP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F9384-4CDE-3EAF-901A-27E0651CF042}"/>
              </a:ext>
            </a:extLst>
          </p:cNvPr>
          <p:cNvSpPr txBox="1"/>
          <p:nvPr/>
        </p:nvSpPr>
        <p:spPr>
          <a:xfrm>
            <a:off x="338339" y="4568167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7.2 Density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5C15E2-DAB6-0890-0BE9-9A5F82A30870}"/>
              </a:ext>
            </a:extLst>
          </p:cNvPr>
          <p:cNvSpPr txBox="1"/>
          <p:nvPr/>
        </p:nvSpPr>
        <p:spPr>
          <a:xfrm>
            <a:off x="363479" y="6497475"/>
            <a:ext cx="18710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7.3 No Access to Cars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E7E26A-EA53-E5B6-9FE3-60DA81CAC12C}"/>
              </a:ext>
            </a:extLst>
          </p:cNvPr>
          <p:cNvSpPr txBox="1"/>
          <p:nvPr/>
        </p:nvSpPr>
        <p:spPr>
          <a:xfrm>
            <a:off x="4540910" y="2924904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7.4 Cars per Household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14A6D-A911-5EAF-4A03-724675979535}"/>
              </a:ext>
            </a:extLst>
          </p:cNvPr>
          <p:cNvSpPr txBox="1"/>
          <p:nvPr/>
        </p:nvSpPr>
        <p:spPr>
          <a:xfrm>
            <a:off x="4102448" y="6091716"/>
            <a:ext cx="3076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7.5 Education (Highschool and Bachelors)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10FD89-8DB0-2C68-3D00-AFA8CB954BD3}"/>
              </a:ext>
            </a:extLst>
          </p:cNvPr>
          <p:cNvSpPr txBox="1"/>
          <p:nvPr/>
        </p:nvSpPr>
        <p:spPr>
          <a:xfrm>
            <a:off x="8508604" y="2728122"/>
            <a:ext cx="1455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7.6 Population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465B11-E60E-8A5F-C8F5-04A0C62A7C10}"/>
              </a:ext>
            </a:extLst>
          </p:cNvPr>
          <p:cNvSpPr txBox="1"/>
          <p:nvPr/>
        </p:nvSpPr>
        <p:spPr>
          <a:xfrm>
            <a:off x="8508604" y="4504177"/>
            <a:ext cx="1840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7.7 Register Vehicles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ACE9A-8DDE-A74F-7C24-3AA066D6547E}"/>
              </a:ext>
            </a:extLst>
          </p:cNvPr>
          <p:cNvSpPr txBox="1"/>
          <p:nvPr/>
        </p:nvSpPr>
        <p:spPr>
          <a:xfrm>
            <a:off x="8498057" y="6449259"/>
            <a:ext cx="20377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Graph 7.8 Unemployment Rate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A9F033-ADF1-1708-C26B-B07110C25219}"/>
              </a:ext>
            </a:extLst>
          </p:cNvPr>
          <p:cNvSpPr/>
          <p:nvPr/>
        </p:nvSpPr>
        <p:spPr>
          <a:xfrm>
            <a:off x="3884244" y="3660868"/>
            <a:ext cx="3652378" cy="302699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07C8BF-0AFF-14DA-70BB-4EDE2FD83350}"/>
              </a:ext>
            </a:extLst>
          </p:cNvPr>
          <p:cNvSpPr/>
          <p:nvPr/>
        </p:nvSpPr>
        <p:spPr>
          <a:xfrm>
            <a:off x="3969863" y="3738343"/>
            <a:ext cx="3501426" cy="2832652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F52C3C-688E-93ED-2F1F-266AF7AD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Findings and Insights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8116F4-E921-0D93-78AE-95968C52A0F1}"/>
              </a:ext>
            </a:extLst>
          </p:cNvPr>
          <p:cNvSpPr txBox="1">
            <a:spLocks/>
          </p:cNvSpPr>
          <p:nvPr/>
        </p:nvSpPr>
        <p:spPr>
          <a:xfrm>
            <a:off x="1261872" y="10621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Gross Domestic Production (+)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are public transportation there would be an increase in job opportunities for those who cannot drive or afford a car due to socioeconomic reasons.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Density (+)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are dense areas, there may be lots of congestion so public transportation may be ideal for some people.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Access to Cars (+)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is no access to cars, the public transportation is the other type of method to get around the US especially because of the US transportation infrastructure.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Bachelor’s or Higher (+)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Resourceful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Socioeconomic factors</a:t>
            </a:r>
          </a:p>
          <a:p>
            <a:pPr marL="822960" lvl="3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Cars per Household ( - )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the need of public transportation decreases if there cars are available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B006B-48DF-754F-7B03-01498F0D9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7"/>
          <a:stretch/>
        </p:blipFill>
        <p:spPr>
          <a:xfrm>
            <a:off x="589215" y="384599"/>
            <a:ext cx="672657" cy="5894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38ABC3-DEC7-A71C-430A-D632C9F6F722}"/>
              </a:ext>
            </a:extLst>
          </p:cNvPr>
          <p:cNvSpPr txBox="1">
            <a:spLocks/>
          </p:cNvSpPr>
          <p:nvPr/>
        </p:nvSpPr>
        <p:spPr>
          <a:xfrm>
            <a:off x="1414272" y="12145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216E54-24AE-705A-4BE9-84614FAA6958}"/>
              </a:ext>
            </a:extLst>
          </p:cNvPr>
          <p:cNvSpPr txBox="1">
            <a:spLocks/>
          </p:cNvSpPr>
          <p:nvPr/>
        </p:nvSpPr>
        <p:spPr>
          <a:xfrm>
            <a:off x="1261872" y="5643457"/>
            <a:ext cx="8065008" cy="522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8640" lvl="2" indent="0">
              <a:buClr>
                <a:schemeClr val="bg1"/>
              </a:buClr>
              <a:buNone/>
            </a:pPr>
            <a:r>
              <a:rPr lang="en-US" sz="2800" b="1" dirty="0">
                <a:solidFill>
                  <a:schemeClr val="bg1"/>
                </a:solidFill>
              </a:rPr>
              <a:t>“Correlation does not imply causation.”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7D20B-569A-9638-2C21-747B5DE86162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 / 10</a:t>
            </a:r>
          </a:p>
        </p:txBody>
      </p:sp>
    </p:spTree>
    <p:extLst>
      <p:ext uri="{BB962C8B-B14F-4D97-AF65-F5344CB8AC3E}">
        <p14:creationId xmlns:p14="http://schemas.microsoft.com/office/powerpoint/2010/main" val="123119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F52C3C-688E-93ED-2F1F-266AF7AD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0827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Limitations or 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681778-8E54-3320-2436-99F2C9AAB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8" y="279763"/>
            <a:ext cx="780268" cy="780268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0F8D9D-4FE0-2ED0-F12F-027BB9A20377}"/>
              </a:ext>
            </a:extLst>
          </p:cNvPr>
          <p:cNvSpPr txBox="1">
            <a:spLocks/>
          </p:cNvSpPr>
          <p:nvPr/>
        </p:nvSpPr>
        <p:spPr>
          <a:xfrm>
            <a:off x="1261872" y="10621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DA859A-36A6-F7A5-CA50-79432D9A5F7C}"/>
              </a:ext>
            </a:extLst>
          </p:cNvPr>
          <p:cNvSpPr txBox="1">
            <a:spLocks/>
          </p:cNvSpPr>
          <p:nvPr/>
        </p:nvSpPr>
        <p:spPr>
          <a:xfrm>
            <a:off x="1414272" y="1214543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Third Variable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Instead of comparing two variables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Aggregation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cities next time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Timeframe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across the years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 interaction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economic factors, education, density, and etc.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more variables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Environmental Air Quality Index</a:t>
            </a:r>
          </a:p>
          <a:p>
            <a:pPr lvl="2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6AE13-0592-99BD-9608-3F0A88C3BA04}"/>
              </a:ext>
            </a:extLst>
          </p:cNvPr>
          <p:cNvSpPr txBox="1"/>
          <p:nvPr/>
        </p:nvSpPr>
        <p:spPr>
          <a:xfrm>
            <a:off x="11430253" y="632614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 / 10</a:t>
            </a:r>
          </a:p>
        </p:txBody>
      </p:sp>
    </p:spTree>
    <p:extLst>
      <p:ext uri="{BB962C8B-B14F-4D97-AF65-F5344CB8AC3E}">
        <p14:creationId xmlns:p14="http://schemas.microsoft.com/office/powerpoint/2010/main" val="23132213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230</TotalTime>
  <Words>539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US Public Transportation</vt:lpstr>
      <vt:lpstr>PowerPoint Presentation</vt:lpstr>
      <vt:lpstr>Data Extraction/Preprocessing</vt:lpstr>
      <vt:lpstr>Data Import/Merge</vt:lpstr>
      <vt:lpstr>Data Manipulation/Cleaning</vt:lpstr>
      <vt:lpstr>Statistical Analysis</vt:lpstr>
      <vt:lpstr>Data Visualization</vt:lpstr>
      <vt:lpstr>Key Findings and Insights</vt:lpstr>
      <vt:lpstr>Limitations or Improvements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Huynh</dc:creator>
  <cp:lastModifiedBy>Eric Huynh</cp:lastModifiedBy>
  <cp:revision>15</cp:revision>
  <dcterms:created xsi:type="dcterms:W3CDTF">2023-07-24T15:27:19Z</dcterms:created>
  <dcterms:modified xsi:type="dcterms:W3CDTF">2023-07-24T19:17:32Z</dcterms:modified>
</cp:coreProperties>
</file>