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27" d="100"/>
          <a:sy n="27" d="100"/>
        </p:scale>
        <p:origin x="19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"/>
            <a:ext cx="32918408" cy="2194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6223638" cy="21945603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6346" y="3591562"/>
            <a:ext cx="23737253" cy="764032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6346" y="11526522"/>
            <a:ext cx="23737253" cy="5298438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109280" y="17312645"/>
            <a:ext cx="7406640" cy="116840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66345" y="17312645"/>
            <a:ext cx="13837192" cy="116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721661" y="17312638"/>
            <a:ext cx="2081940" cy="116840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08" y="13774926"/>
            <a:ext cx="26763359" cy="2621936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1810" y="1940563"/>
            <a:ext cx="26763356" cy="1055929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684" y="16396864"/>
            <a:ext cx="26759319" cy="21839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32" y="1950720"/>
            <a:ext cx="26746079" cy="109728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809" y="14142718"/>
            <a:ext cx="26742039" cy="438911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73" y="1950718"/>
            <a:ext cx="25117430" cy="8794973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45740" y="10769782"/>
            <a:ext cx="23631207" cy="175669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810" y="13791741"/>
            <a:ext cx="26746205" cy="476638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39482" y="2343661"/>
            <a:ext cx="1645920" cy="1871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450899" y="8847911"/>
            <a:ext cx="1645920" cy="1871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08" y="6828933"/>
            <a:ext cx="26746203" cy="803787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684" y="14904496"/>
            <a:ext cx="26742164" cy="3650061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1815" y="1950720"/>
            <a:ext cx="26746195" cy="60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81809" y="8558282"/>
            <a:ext cx="8631627" cy="21945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45380" y="10752842"/>
            <a:ext cx="8663585" cy="77789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9869" y="8568432"/>
            <a:ext cx="8597840" cy="21945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161375" y="10762992"/>
            <a:ext cx="8628741" cy="77789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201593" y="8558282"/>
            <a:ext cx="8626414" cy="21945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1201593" y="10752842"/>
            <a:ext cx="8626414" cy="77789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1811" y="1950720"/>
            <a:ext cx="26746197" cy="60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081815" y="14094707"/>
            <a:ext cx="8627148" cy="184403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081815" y="8534394"/>
            <a:ext cx="8627148" cy="4876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81815" y="15938747"/>
            <a:ext cx="8627148" cy="261709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20443" y="14094707"/>
            <a:ext cx="8641080" cy="184403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2120443" y="8534394"/>
            <a:ext cx="8637138" cy="4876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116501" y="15938743"/>
            <a:ext cx="8641080" cy="25930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201932" y="14094704"/>
            <a:ext cx="8615001" cy="184403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201595" y="8534394"/>
            <a:ext cx="8626416" cy="4876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1201593" y="15938734"/>
            <a:ext cx="8626414" cy="259310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14481" y="1950719"/>
            <a:ext cx="5413530" cy="165811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1807" y="1950719"/>
            <a:ext cx="20921193" cy="165811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10" y="4541525"/>
            <a:ext cx="26746200" cy="9128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10" y="14157959"/>
            <a:ext cx="26746200" cy="4399283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1809" y="7198355"/>
            <a:ext cx="13171650" cy="11333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1" y="7198355"/>
            <a:ext cx="13163070" cy="11333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10" y="1981205"/>
            <a:ext cx="26746200" cy="4729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9053" y="7198355"/>
            <a:ext cx="12554414" cy="263651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1808" y="9834872"/>
            <a:ext cx="13171656" cy="869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282182" y="7198352"/>
            <a:ext cx="12545825" cy="263651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9834872"/>
            <a:ext cx="13163067" cy="869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105" y="1950723"/>
            <a:ext cx="10411300" cy="52476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1742" y="1896531"/>
            <a:ext cx="15906264" cy="1663530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6105" y="7198355"/>
            <a:ext cx="10411300" cy="11333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15" y="1950720"/>
            <a:ext cx="16023172" cy="52476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927947" y="1950725"/>
            <a:ext cx="9900063" cy="165811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808" y="7198355"/>
            <a:ext cx="16023180" cy="11333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"/>
            <a:ext cx="32918408" cy="2194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8578" y="2"/>
            <a:ext cx="32545498" cy="21945603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1815" y="1979258"/>
            <a:ext cx="26746195" cy="473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14" y="7198358"/>
            <a:ext cx="26746197" cy="113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687" y="1882648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1811" y="18826482"/>
            <a:ext cx="16846134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46068" y="18826478"/>
            <a:ext cx="20819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8;p20"/>
          <p:cNvSpPr txBox="1">
            <a:spLocks/>
          </p:cNvSpPr>
          <p:nvPr/>
        </p:nvSpPr>
        <p:spPr>
          <a:xfrm>
            <a:off x="1122120" y="1654605"/>
            <a:ext cx="30674160" cy="2061720"/>
          </a:xfrm>
          <a:prstGeom prst="rect">
            <a:avLst/>
          </a:prstGeom>
          <a:effectLst/>
        </p:spPr>
        <p:txBody>
          <a:bodyPr spcFirstLastPara="1" vert="horz" wrap="square" lIns="246870" tIns="246870" rIns="246870" bIns="246870" rtlCol="0" anchor="ctr" anchorCtr="0">
            <a:noAutofit/>
          </a:bodyPr>
          <a:lstStyle>
            <a:lvl1pPr lvl="0" algn="ctr" defTabSz="1463040" rtl="0" eaLnBrk="1" latinLnBrk="0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 sz="128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tx2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tx2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tx2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tx2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tx2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tx2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tx2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</a:rPr>
              <a:t>REPLACING PROPRIETARY SOFTWARE WITH OPEN SOURCE EXTENSIONS FOR MECHANICAL </a:t>
            </a:r>
            <a:r>
              <a:rPr lang="en-US" sz="8800" b="1" dirty="0" smtClean="0">
                <a:solidFill>
                  <a:sysClr val="windowText" lastClr="000000"/>
                </a:solidFill>
                <a:latin typeface="Corbel" panose="020B0503020204020204"/>
              </a:rPr>
              <a:t>E</a:t>
            </a:r>
            <a:r>
              <a:rPr kumimoji="0" lang="en-US" sz="88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</a:rPr>
              <a:t>NGINEERING CURRICULA</a:t>
            </a:r>
            <a:endParaRPr kumimoji="0" lang="en-US" sz="8800" b="1" i="0" u="none" strike="noStrike" kern="1200" cap="none" spc="0" normalizeH="0" baseline="0" noProof="0" dirty="0">
              <a:ln w="3175" cmpd="sng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</a:endParaRPr>
          </a:p>
        </p:txBody>
      </p:sp>
      <p:sp>
        <p:nvSpPr>
          <p:cNvPr id="5" name="Google Shape;239;p20"/>
          <p:cNvSpPr txBox="1">
            <a:spLocks/>
          </p:cNvSpPr>
          <p:nvPr/>
        </p:nvSpPr>
        <p:spPr>
          <a:xfrm>
            <a:off x="1186965" y="5128875"/>
            <a:ext cx="30674160" cy="3182760"/>
          </a:xfrm>
          <a:prstGeom prst="rect">
            <a:avLst/>
          </a:prstGeom>
        </p:spPr>
        <p:txBody>
          <a:bodyPr spcFirstLastPara="1" vert="horz" wrap="square" lIns="246870" tIns="246870" rIns="246870" bIns="246870" rtlCol="0" anchor="t" anchorCtr="0">
            <a:noAutofit/>
          </a:bodyPr>
          <a:lstStyle>
            <a:lvl1pPr marL="1646053" lvl="0" indent="-1348848" algn="l" defTabSz="146304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300"/>
              <a:buFont typeface="Arial"/>
              <a:buChar char="•"/>
              <a:defRPr sz="76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292103" lvl="1" indent="-1257401" algn="l" defTabSz="1463040" rtl="0" eaLnBrk="1" latinLnBrk="0" hangingPunct="1">
              <a:spcBef>
                <a:spcPts val="144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900"/>
              <a:buFont typeface="Arial"/>
              <a:buChar char="•"/>
              <a:defRPr sz="6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938156" lvl="2" indent="-1211677" algn="l" defTabSz="1463040" rtl="0" eaLnBrk="1" latinLnBrk="0" hangingPunct="1">
              <a:spcBef>
                <a:spcPts val="144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700"/>
              <a:buFont typeface="Arial"/>
              <a:buChar char="•"/>
              <a:defRPr sz="576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6584206" lvl="3" indent="-1165954" algn="l" defTabSz="1463040" rtl="0" eaLnBrk="1" latinLnBrk="0" hangingPunct="1">
              <a:spcBef>
                <a:spcPts val="144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500"/>
              <a:buFont typeface="Arial"/>
              <a:buChar char="•"/>
              <a:defRPr sz="512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8230259" lvl="4" indent="-1165954" algn="l" defTabSz="1463040" rtl="0" eaLnBrk="1" latinLnBrk="0" hangingPunct="1">
              <a:spcBef>
                <a:spcPts val="144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500"/>
              <a:buFont typeface="Arial"/>
              <a:buChar char="•"/>
              <a:defRPr sz="44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876308" lvl="5" indent="-1120230" algn="l" defTabSz="1463040" rtl="0" eaLnBrk="1" latinLnBrk="0" hangingPunct="1">
              <a:spcBef>
                <a:spcPts val="144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300"/>
              <a:buFont typeface="Arial"/>
              <a:buChar char="•"/>
              <a:defRPr sz="44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1522362" lvl="6" indent="-1120230" algn="l" defTabSz="1463040" rtl="0" eaLnBrk="1" latinLnBrk="0" hangingPunct="1">
              <a:spcBef>
                <a:spcPts val="144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300"/>
              <a:buFont typeface="Arial"/>
              <a:buChar char="•"/>
              <a:defRPr sz="44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3168415" lvl="7" indent="-1120230" algn="l" defTabSz="1463040" rtl="0" eaLnBrk="1" latinLnBrk="0" hangingPunct="1">
              <a:spcBef>
                <a:spcPts val="144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300"/>
              <a:buFont typeface="Arial"/>
              <a:buChar char="•"/>
              <a:defRPr sz="44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4814464" lvl="8" indent="-1120230" algn="l" defTabSz="1463040" rtl="0" eaLnBrk="1" latinLnBrk="0" hangingPunct="1">
              <a:spcBef>
                <a:spcPts val="144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1300"/>
              <a:buFont typeface="Arial"/>
              <a:buChar char="•"/>
              <a:defRPr sz="44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ts val="2300"/>
              <a:buFont typeface="Arial"/>
              <a:buNone/>
              <a:tabLst/>
              <a:defRPr/>
            </a:pPr>
            <a:r>
              <a:rPr kumimoji="0" lang="en-US" sz="7680" b="1" i="0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Project Description: 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project is to help convert parts of the mechanical engineering curricula from MATLAB to Python. At Dr. </a:t>
            </a:r>
            <a:r>
              <a:rPr kumimoji="0" lang="en-US" sz="768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Picone’s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suggestion,  I am starting work on a senior-level course on control systems.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ts val="2300"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ts val="2300"/>
              <a:buFont typeface="Arial"/>
              <a:buNone/>
              <a:tabLst/>
              <a:defRPr/>
            </a:pPr>
            <a:endParaRPr lang="en-US" sz="1800" dirty="0">
              <a:solidFill>
                <a:sysClr val="windowText" lastClr="000000"/>
              </a:solidFill>
              <a:latin typeface="Corbel" panose="020B0503020204020204"/>
            </a:endParaRPr>
          </a:p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ts val="2300"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ACEC">
                  <a:lumMod val="75000"/>
                </a:srgbClr>
              </a:buClr>
              <a:buSzPts val="2300"/>
              <a:buFont typeface="Arial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Problems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						</a:t>
            </a: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Solutions</a:t>
            </a:r>
          </a:p>
          <a:p>
            <a:pPr marL="0" indent="0">
              <a:spcBef>
                <a:spcPts val="0"/>
              </a:spcBef>
              <a:buClrTx/>
              <a:buSzPct val="75000"/>
              <a:buNone/>
            </a:pP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</a:t>
            </a:r>
            <a:r>
              <a:rPr kumimoji="0" lang="en-US" sz="768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Necessary course calculations			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 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Use Python code for the 													</a:t>
            </a:r>
            <a:r>
              <a:rPr kumimoji="0" lang="en-US" sz="768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calculations</a:t>
            </a:r>
          </a:p>
          <a:p>
            <a:pPr marL="0" indent="0">
              <a:spcBef>
                <a:spcPts val="0"/>
              </a:spcBef>
              <a:buClrTx/>
              <a:buSzPct val="75000"/>
              <a:buNone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		</a:t>
            </a:r>
          </a:p>
          <a:p>
            <a:pPr marL="0" indent="0">
              <a:spcBef>
                <a:spcPts val="0"/>
              </a:spcBef>
              <a:buClrTx/>
              <a:buSzPct val="75000"/>
              <a:buNone/>
            </a:pP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 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Some operations not in normal 		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sym typeface="Wingdings" panose="05000000000000000000" pitchFamily="2" charset="2"/>
              </a:rPr>
              <a:t> </a:t>
            </a:r>
            <a:r>
              <a:rPr kumimoji="0" lang="en-US" sz="768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Use additional libraries</a:t>
            </a:r>
          </a:p>
          <a:p>
            <a:pPr marL="0" indent="0">
              <a:spcBef>
                <a:spcPts val="0"/>
              </a:spcBef>
              <a:buClrTx/>
              <a:buSzPct val="75000"/>
              <a:buNone/>
            </a:pPr>
            <a:r>
              <a:rPr lang="en-US" dirty="0">
                <a:solidFill>
                  <a:sysClr val="windowText" lastClr="000000"/>
                </a:solidFill>
                <a:latin typeface="Corbel" panose="020B0503020204020204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Corbel" panose="020B0503020204020204"/>
              </a:rPr>
              <a:t>     libraries</a:t>
            </a:r>
            <a:endParaRPr kumimoji="0" lang="en-US" sz="768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indent="0">
              <a:buClrTx/>
              <a:buSzPct val="75000"/>
              <a:buNone/>
            </a:pPr>
            <a:endParaRPr kumimoji="0" lang="en-US" sz="768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Google Shape;242;p20"/>
          <p:cNvSpPr txBox="1"/>
          <p:nvPr/>
        </p:nvSpPr>
        <p:spPr>
          <a:xfrm>
            <a:off x="6865043" y="16550692"/>
            <a:ext cx="12851708" cy="3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30" tIns="329130" rIns="329130" bIns="329130" anchor="t" anchorCtr="0">
            <a:noAutofit/>
          </a:bodyPr>
          <a:lstStyle/>
          <a:p>
            <a:r>
              <a:rPr lang="en" sz="6480" b="1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Team Members:</a:t>
            </a:r>
            <a:r>
              <a:rPr lang="en" sz="648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648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Eric Murari</a:t>
            </a:r>
            <a:endParaRPr sz="648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Clr>
                <a:schemeClr val="dk1"/>
              </a:buClr>
              <a:buSzPts val="1100"/>
            </a:pPr>
            <a:endParaRPr sz="648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r>
              <a:rPr lang="en" sz="6480" b="1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Client:</a:t>
            </a:r>
            <a:r>
              <a:rPr lang="en-US" sz="648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 Dr. Rico Picone, </a:t>
            </a:r>
            <a:endParaRPr lang="en-US" sz="6480" dirty="0" smtClean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r>
              <a:rPr lang="en-US" sz="648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Mechanical </a:t>
            </a:r>
            <a:r>
              <a:rPr lang="en-US" sz="648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Engineering Faculty</a:t>
            </a:r>
            <a:endParaRPr sz="648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550" y="18354292"/>
            <a:ext cx="8333249" cy="20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8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</TotalTime>
  <Words>65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Corbel</vt:lpstr>
      <vt:lpstr>Questrial</vt:lpstr>
      <vt:lpstr>Trebuchet MS</vt:lpstr>
      <vt:lpstr>Tw Cen MT</vt:lpstr>
      <vt:lpstr>Wingdings</vt:lpstr>
      <vt:lpstr>Circuit</vt:lpstr>
      <vt:lpstr>PowerPoint Presentation</vt:lpstr>
    </vt:vector>
  </TitlesOfParts>
  <Company>Saint Martin's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Leger, Tamara A.</dc:creator>
  <cp:lastModifiedBy>Leger, Tamara A.</cp:lastModifiedBy>
  <cp:revision>4</cp:revision>
  <dcterms:created xsi:type="dcterms:W3CDTF">2020-02-20T22:03:12Z</dcterms:created>
  <dcterms:modified xsi:type="dcterms:W3CDTF">2020-02-20T22:45:01Z</dcterms:modified>
</cp:coreProperties>
</file>