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81" r:id="rId5"/>
    <p:sldMasterId id="2147483663" r:id="rId6"/>
    <p:sldMasterId id="2147483669" r:id="rId7"/>
    <p:sldMasterId id="2147483672" r:id="rId8"/>
    <p:sldMasterId id="2147483675" r:id="rId9"/>
    <p:sldMasterId id="2147483678" r:id="rId10"/>
    <p:sldMasterId id="2147483684" r:id="rId11"/>
    <p:sldMasterId id="2147483687" r:id="rId12"/>
    <p:sldMasterId id="2147483690" r:id="rId13"/>
    <p:sldMasterId id="2147483693" r:id="rId14"/>
  </p:sldMasterIdLst>
  <p:notesMasterIdLst>
    <p:notesMasterId r:id="rId25"/>
  </p:notesMasterIdLst>
  <p:handoutMasterIdLst>
    <p:handoutMasterId r:id="rId26"/>
  </p:handoutMasterIdLst>
  <p:sldIdLst>
    <p:sldId id="257" r:id="rId15"/>
    <p:sldId id="266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01" userDrawn="1">
          <p15:clr>
            <a:srgbClr val="A4A3A4"/>
          </p15:clr>
        </p15:guide>
        <p15:guide id="2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0D9"/>
    <a:srgbClr val="A75799"/>
    <a:srgbClr val="D35B5B"/>
    <a:srgbClr val="51B7DC"/>
    <a:srgbClr val="ECB731"/>
    <a:srgbClr val="8479B5"/>
    <a:srgbClr val="41AAA5"/>
    <a:srgbClr val="D87CA6"/>
    <a:srgbClr val="2D94AF"/>
    <a:srgbClr val="008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471" y="429"/>
      </p:cViewPr>
      <p:guideLst>
        <p:guide orient="horz" pos="3301"/>
        <p:guide pos="1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ré SONKO" userId="ef39b881-84c8-4442-8759-a09b7123c21d" providerId="ADAL" clId="{AF95A653-2B8F-4A99-816D-DB898B4E158D}"/>
    <pc:docChg chg="modSld">
      <pc:chgData name="Syré SONKO" userId="ef39b881-84c8-4442-8759-a09b7123c21d" providerId="ADAL" clId="{AF95A653-2B8F-4A99-816D-DB898B4E158D}" dt="2023-07-31T15:36:41.827" v="40" actId="20577"/>
      <pc:docMkLst>
        <pc:docMk/>
      </pc:docMkLst>
      <pc:sldChg chg="modSp mod">
        <pc:chgData name="Syré SONKO" userId="ef39b881-84c8-4442-8759-a09b7123c21d" providerId="ADAL" clId="{AF95A653-2B8F-4A99-816D-DB898B4E158D}" dt="2023-07-31T15:36:41.827" v="40" actId="20577"/>
        <pc:sldMkLst>
          <pc:docMk/>
          <pc:sldMk cId="3164995277" sldId="257"/>
        </pc:sldMkLst>
        <pc:spChg chg="mod">
          <ac:chgData name="Syré SONKO" userId="ef39b881-84c8-4442-8759-a09b7123c21d" providerId="ADAL" clId="{AF95A653-2B8F-4A99-816D-DB898B4E158D}" dt="2023-07-31T15:36:31.639" v="9"/>
          <ac:spMkLst>
            <pc:docMk/>
            <pc:sldMk cId="3164995277" sldId="257"/>
            <ac:spMk id="2" creationId="{0BEBD3AC-6FE6-036A-F5D1-59D847B1D6E2}"/>
          </ac:spMkLst>
        </pc:spChg>
        <pc:spChg chg="mod">
          <ac:chgData name="Syré SONKO" userId="ef39b881-84c8-4442-8759-a09b7123c21d" providerId="ADAL" clId="{AF95A653-2B8F-4A99-816D-DB898B4E158D}" dt="2023-07-31T15:36:41.827" v="40" actId="20577"/>
          <ac:spMkLst>
            <pc:docMk/>
            <pc:sldMk cId="3164995277" sldId="257"/>
            <ac:spMk id="3" creationId="{43709665-24A8-E066-2A77-ABF37325BD0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4B9838C-B083-BF3C-F3C1-10F6981760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53E25A-BE36-6E28-8A83-EDA72EB203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116F4-E2E5-4C0C-BE9F-1B2816884F92}" type="datetimeFigureOut">
              <a:rPr lang="fr-FR" smtClean="0"/>
              <a:t>04/07/2025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484D02-378D-E07A-91A4-683B7CF984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0F600D-95FE-2070-0D02-6BA3392681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C7BE6-AC78-4DDF-9838-76DE71857D8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487660"/>
      </p:ext>
    </p:extLst>
  </p:cSld>
  <p:clrMap bg1="lt1" tx1="dk1" bg2="lt2" tx2="dk2" accent1="accent1" accent2="accent2" accent3="accent3" accent4="accent4" accent5="accent5" accent6="accent6" hlink="hlink" folHlink="folHlink"/>
  <p:hf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E7CE0-6EB0-4BAE-90AB-DB2A45CB320A}" type="datetimeFigureOut">
              <a:rPr lang="fr-FR" smtClean="0"/>
              <a:t>04/07/2025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27413-FB26-4B01-B23D-2984237023B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4996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nteam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580C393C-BDD9-CE8F-644A-9F27B50907BA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B9A6A5C-FF2F-DF0E-BAE5-323E6C8C6F29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02C17D1-1C33-3106-DD94-BD953F7DE740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3B45E90A-87D1-F913-C644-845C075923C1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55DDA6-0185-5B3F-8830-E7E39BCA4C69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CF8AB4E1-2557-DFEB-C777-08B6ACB9E179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782A5B4-9802-FF2D-E7D2-80F2987203D0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0088C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QUANTEAM</a:t>
            </a:r>
            <a:r>
              <a:rPr lang="fr-FR" sz="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 rue Euler, 75008 Paris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17E3A9C-0280-1C94-6C4B-37F2C9C83C00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A2C90E40-C04E-D934-5EC1-F4E22D7FA083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10D1F44-AFE5-9678-F304-0AFA90B69A8F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0088C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6284AB8-915B-1920-B17A-12D49E8F1A07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88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8C7B6BB-911E-E5EC-C091-753B17B615F8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88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0088C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55" name="Espace réservé du texte 53">
            <a:extLst>
              <a:ext uri="{FF2B5EF4-FFF2-40B4-BE49-F238E27FC236}">
                <a16:creationId xmlns:a16="http://schemas.microsoft.com/office/drawing/2014/main" id="{B15C8419-3528-C5C8-298C-01972E00F8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57" name="Espace réservé du texte 56">
            <a:extLst>
              <a:ext uri="{FF2B5EF4-FFF2-40B4-BE49-F238E27FC236}">
                <a16:creationId xmlns:a16="http://schemas.microsoft.com/office/drawing/2014/main" id="{32ACD8C2-6F40-5828-459A-FD183B3F34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88C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58" name="Espace réservé du texte 56">
            <a:extLst>
              <a:ext uri="{FF2B5EF4-FFF2-40B4-BE49-F238E27FC236}">
                <a16:creationId xmlns:a16="http://schemas.microsoft.com/office/drawing/2014/main" id="{193CCC67-ED6A-A1AC-D1DF-3DE1C87CC5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88C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63" name="Espace réservé du texte 56">
            <a:extLst>
              <a:ext uri="{FF2B5EF4-FFF2-40B4-BE49-F238E27FC236}">
                <a16:creationId xmlns:a16="http://schemas.microsoft.com/office/drawing/2014/main" id="{4E56E52C-99DA-C638-19A2-234B64707A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88C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1C6026C0-3DFC-07CF-0BAE-ACA73B45B3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9980DC18-C945-18D4-696B-1C675A4BE8D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09CB20-47B9-4562-F90F-CBEA1D4C9F93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88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6" name="Espace réservé du texte 56">
            <a:extLst>
              <a:ext uri="{FF2B5EF4-FFF2-40B4-BE49-F238E27FC236}">
                <a16:creationId xmlns:a16="http://schemas.microsoft.com/office/drawing/2014/main" id="{6CCD60F1-6FD7-E222-B713-FCB44C603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88C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42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1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buy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479B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8479B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479B5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8479B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479B5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9450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es Advisory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ECB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CERES ADVISORY 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ECB73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AF63D0-D372-3381-5852-2F4602116B68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E8F917-BDF5-248E-F4C4-18EE9B631BDA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E23361C-ED68-05D1-A450-8926AF752326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AB4F78F1-772E-8C2A-1D44-4B9E669126CE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9A29B32-19C9-1426-C600-C13681065E0D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FA22544-D4F5-84F6-E9FD-C581CF81BFFC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5C9226F-1F57-9FB9-0BA6-263C45ECAD64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ECB73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BE0DDC7-87BB-A397-7268-D9D19A413593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50DC2A7-BBEB-EED4-12E2-4BF83D1B023C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25BB499-3278-9F59-561B-501C59016A88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ECB73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A517FCCF-115E-FBD8-F837-F751D11DADA7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CB7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F044B82-F4AC-D634-3D8E-1750F4DDDA0A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CB7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83F4D01F-CFA6-E816-612E-6895A7735B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65B0DC7F-9CF6-3D12-0805-FBB1CFABFE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ECB731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0B74C79C-A5A9-E563-60C9-7ED87A2708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ECB731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27D3E293-C04A-5B4A-F21B-41D17EE2A3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ECB731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D3BE4903-24CA-2CF8-EBFB-936BAEA2D2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8B42B552-F36B-7E07-C5ED-91178DFF05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3BE495-EE89-3C95-295D-5450A63FE57A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CB7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3" name="Espace réservé du texte 56">
            <a:extLst>
              <a:ext uri="{FF2B5EF4-FFF2-40B4-BE49-F238E27FC236}">
                <a16:creationId xmlns:a16="http://schemas.microsoft.com/office/drawing/2014/main" id="{29136CE8-91ED-D28D-3312-A4BACCAE19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ECB731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322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res Advisory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ECB73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ECB73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ECB731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ECB73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ECB731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7329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med Partners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51B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ARCHIMED PARTNERS 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51B7D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5016F99-33A6-F1DC-ECB4-C0967C6017D6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2F614C-181B-8276-87EA-8C13029C5363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DEBA076-547F-7C93-8E44-718F56B52617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F66A56C8-9C86-27EA-2DE1-938DED63E101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493C707-3DC3-58E6-D92C-2A1CB0ACB856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D691705-144B-BE06-7CDD-4AA89BEF218E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83D11686-1F60-9F05-6B42-E15C46CC09CF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51B7D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26A063-EC34-482B-5ED3-98813729CD51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87F6732F-172F-EDB2-D929-CB21704801EF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EFD7B67-5CE5-7FC3-D1C8-480A0A8CB2B4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51B7D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F5B08DB2-2D52-6353-7616-9F32D6BBB687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51B7D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1B2459D-0DA3-E087-65EA-CBA96A3EA484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51B7D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483EB623-E855-4930-6612-D6AF864A23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0E0F0217-9356-01A0-1338-227EA76F25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51B7D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46436BF9-2980-00D6-10EB-105D54CA36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51B7D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36349D8C-30C0-BDAF-62B2-2C8B3B6233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51B7D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2624C758-CE1F-87FC-1CA8-2BF0C378D6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12E42DA0-207B-B3A9-4D5B-49C591C84C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316349-B350-B4ED-5809-81E9D377FB5C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51B7D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3" name="Espace réservé du texte 56">
            <a:extLst>
              <a:ext uri="{FF2B5EF4-FFF2-40B4-BE49-F238E27FC236}">
                <a16:creationId xmlns:a16="http://schemas.microsoft.com/office/drawing/2014/main" id="{BFB25A85-FFED-FCEB-057E-C14D8941DC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51B7DC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793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chimed Partners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51B7D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51B7D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51B7DC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51B7D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51B7DC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245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ybo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D3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AYBO 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CFC9B7D-5C31-48AC-81A1-6F41D2927B84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38C6392-1173-2750-21FE-40FC2B99BA41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05B026A-8703-FF06-F2D4-5D77B44296A9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4E6B2B1E-69B4-D887-004C-34B177519C7C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00E9F96-52E2-76F9-73D3-F359CEE6C928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ABB69FC-6A19-FBE6-704C-F5734931AF03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643F37B-BC80-0B32-39EB-FA9DBCC5C179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D35B5B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052B8AB-7647-D276-C375-27AAF94A997D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F74C5142-64F8-742E-0B58-23C895167C5A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BFE9AC8-AD46-138E-DF43-1963397C81F1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D35B5B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777F6B81-C3B8-2D14-6E63-B9CB6CE0FED2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B8FE525-ABDF-0D73-C977-912FEFE21E31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82026D91-5051-3D03-AA43-2FDC6D9DBC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21F6B591-1236-0BB3-16FF-7A22E2AB77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35B5B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AF3FC255-885B-1EDC-B9F6-78CC585179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35B5B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D0760F81-605E-B4CC-65FE-36CE2101B5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35B5B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42CEEC32-E7A7-EE13-B5AB-FD3EFCEB48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DF8DC53C-25BB-1F2F-77E2-E3D41111B1D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16D580-3900-CC14-49B4-C297E13568D0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3" name="Espace réservé du texte 56">
            <a:extLst>
              <a:ext uri="{FF2B5EF4-FFF2-40B4-BE49-F238E27FC236}">
                <a16:creationId xmlns:a16="http://schemas.microsoft.com/office/drawing/2014/main" id="{35933F0C-B9AE-4ACE-E2A0-73DF1A86F0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35B5B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737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ybo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35B5B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35B5B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373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erskills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A75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CYBERSKILLS 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A75799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F71193E-2DB3-F18B-1E37-D409AAF54C38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CF195A-145D-E732-E5AC-D41706ACDE81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6E272F5-3521-C957-DD22-09D8DB19336A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860E433-C374-0433-0453-B313E11EF873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5DD0AF3D-6953-616A-5010-464D58BE6F66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65D4CE70-4296-F89F-806E-1F794782D0F6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0AFFA520-3F17-6C9B-89F3-02498DA02F62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A75799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7D28963-981C-0B76-CCFE-ECD4D38FF2B3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355754B-87AF-61B9-5440-B3ACF556C231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85ED00F-E8AD-5254-25F9-C1CEC7C7A6D6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A75799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D4FC3084-F87A-2775-F252-DAE84C1A2D32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A757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3AD65A-3DBC-B599-6389-77DC6D8F8F7B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A757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F748A576-1581-7A81-F930-618F345C1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8DBB82A8-09B9-4DAB-BF92-1C1015C573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A7579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560F1078-D634-3AAF-8CDB-52ABBCFEBF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A7579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1FB00E2F-B94E-9EF7-6F7C-54A23A2DDE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A7579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0C40E7ED-6F53-F6FE-358E-F1D1869043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5E0DFBB9-4021-E87D-C119-8D93F9A0F7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1A4263-E5A4-1C41-FADB-5CF1795263DC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A757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3" name="Espace réservé du texte 56">
            <a:extLst>
              <a:ext uri="{FF2B5EF4-FFF2-40B4-BE49-F238E27FC236}">
                <a16:creationId xmlns:a16="http://schemas.microsoft.com/office/drawing/2014/main" id="{8FF23C03-4F87-1F6F-ED9A-5C29440E76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A7579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036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berskills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A7579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A75799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A75799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A75799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A75799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051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inbow Partners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88C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RAINBOW PARTNERS 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88C0D9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DE6A38-B09D-2658-595E-5C5FC3C2998A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06699AA-028E-98D3-FDA7-6E31A888B737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D4CF9C8-8A13-E16B-DA22-1B85C7FA4C89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2DE5BE-10F2-51F5-28D1-A029674EC2AE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BDBD563-5C81-2810-BC03-D003D8BA8AAA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6493A40-D677-A9C3-CD8D-BA592C944811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7C07B5C-1A2D-4CE1-F130-3B47FE8E42F2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88C0D9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04F6D75-D97B-C20C-1F91-BCED33FD9467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45EA17CF-F489-EA5E-37DB-C9BFF8524FF5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3EC779E-2E24-3C2B-326E-7D4BA53FABB2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88C0D9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EB726EB4-77C7-C522-83B4-166A01DB5592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8C0D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C4C3162-40AE-0149-5A31-EEB30D3CFC90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8C0D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D0B5EA60-4789-E955-5609-0F1F348B9A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D9F82C86-C22E-F03B-4AB7-FE09B87A64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8C0D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8E96651D-6B40-363E-AD5E-4E7342B7B0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8C0D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DE7F7BAA-7A1C-A60C-D230-D1E8F9F002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8C0D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408C37BD-A575-8007-89A4-39F5F43B94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741A9279-0216-932F-5414-705C8EA10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CFBB74-8ED5-248A-3FA5-2763053F1505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8C0D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3" name="Espace réservé du texte 56">
            <a:extLst>
              <a:ext uri="{FF2B5EF4-FFF2-40B4-BE49-F238E27FC236}">
                <a16:creationId xmlns:a16="http://schemas.microsoft.com/office/drawing/2014/main" id="{516DB43E-7A9B-0175-6005-1FDDDAFB10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8C0D9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2660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nteam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0088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0088C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88CC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0088CC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0088CC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3683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inbow Partners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8C0D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88C0D9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8C0D9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88C0D9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8C0D9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4548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55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igma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2D9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ASIGMA</a:t>
            </a:r>
            <a:r>
              <a:rPr lang="fr-FR" sz="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2D94A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8E13668-5490-744B-A80F-3ABD92A6073C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5D3858-5C53-B79E-4AC7-7E9F8E0737E0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6747C73-3DB9-30A6-749F-D8E24704F812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F27DF4F5-584C-58CD-AB69-4E4C27B5D442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0D7B986-45F9-3D5F-C462-7D2F3F05B804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63D6A0D-82A3-FBE9-2F27-D8B9447C5183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7203449-B574-7ABF-F694-1E4D30BAEE5D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2D94A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98850A5-07A2-1E47-3AAA-9DC34785E69D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991C8BEF-50C7-807D-53FF-21CBC44ACF45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474D754-3BBC-5659-E1FF-ACD7E06C725C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2D94A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CAB479CD-33C6-BDCD-E18E-8DE92A5DA736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D94A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B8D75E-1E5A-4668-8142-56EC9059465A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D94A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22" name="Espace réservé du texte 53">
            <a:extLst>
              <a:ext uri="{FF2B5EF4-FFF2-40B4-BE49-F238E27FC236}">
                <a16:creationId xmlns:a16="http://schemas.microsoft.com/office/drawing/2014/main" id="{06C0A2F7-4FD1-08C6-4B2E-25A3483929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AF374B37-66B4-FAAA-C186-C4E592EDF9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56">
            <a:extLst>
              <a:ext uri="{FF2B5EF4-FFF2-40B4-BE49-F238E27FC236}">
                <a16:creationId xmlns:a16="http://schemas.microsoft.com/office/drawing/2014/main" id="{B662F213-8DDF-4D9B-F7C6-73146FD3CB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30" name="Espace réservé du texte 56">
            <a:extLst>
              <a:ext uri="{FF2B5EF4-FFF2-40B4-BE49-F238E27FC236}">
                <a16:creationId xmlns:a16="http://schemas.microsoft.com/office/drawing/2014/main" id="{A7D0C07F-8BF3-39DB-B469-E3F6A1C87C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33" name="Espace réservé du texte 2">
            <a:extLst>
              <a:ext uri="{FF2B5EF4-FFF2-40B4-BE49-F238E27FC236}">
                <a16:creationId xmlns:a16="http://schemas.microsoft.com/office/drawing/2014/main" id="{B620AF62-6297-0F95-3F23-53AAD3F6E5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5B180614-9557-B5C0-0435-16EDFF5178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111DE1-1CE8-4404-F350-1FB80C7B54EF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D94A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4" name="Espace réservé du texte 56">
            <a:extLst>
              <a:ext uri="{FF2B5EF4-FFF2-40B4-BE49-F238E27FC236}">
                <a16:creationId xmlns:a16="http://schemas.microsoft.com/office/drawing/2014/main" id="{CA6E863B-5810-E47B-D05F-2B50246956E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593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1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igma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2D94A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2D94A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2D94AF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856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ana Conseil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D87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OHANA CONSEIL</a:t>
            </a:r>
            <a:r>
              <a:rPr lang="fr-FR" sz="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D87CA6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1131693-F938-79D8-D807-80AEE88A082B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41B244A-0972-4127-8810-2E222CFF71F2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63749AA-1D08-6859-7141-03C36C857527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C132A939-39FD-D83D-BF54-42E4F5CE3507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C597C37-B51C-8419-B24E-F92A1ED210E5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F9A3893C-653E-B013-FCFE-349192583BA9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62F097B-1C09-4A0B-1FCC-CF088FD6C8AD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D87CA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9A2260C-20D3-3776-7AA7-0CA1A801596D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FDD9428-A5E6-AFA4-8838-27372C1CAC6B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C20FA88-C2AE-2024-866A-5488C2D1F790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D87CA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B3373005-ABA0-9ECE-708E-7CD7120507B1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87C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E56EB06-84B5-8156-DB6B-2AC6F83EDA49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87C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5E3E1122-0654-F644-4A45-56E7DD8DD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C1817E78-8AE9-8745-CBE4-414817E0D7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87CA6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D6F6901E-800A-6C06-419E-2F5665CAA6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87CA6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537BFBFF-B5D2-570B-8482-9A58B81306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87CA6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0904D395-D33A-9678-C8B2-DC74C9B37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FFE1875F-5EF5-A1D8-F9BC-E12F4648A5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5614D9-A7F3-3C78-114F-44AD6F0531F5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87C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8" name="Espace réservé du texte 56">
            <a:extLst>
              <a:ext uri="{FF2B5EF4-FFF2-40B4-BE49-F238E27FC236}">
                <a16:creationId xmlns:a16="http://schemas.microsoft.com/office/drawing/2014/main" id="{42B665E5-E7AC-AEDD-6747-06864599F6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87CA6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811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ana Conseil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D87CA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D87CA6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87CA6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D87CA6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D87CA6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4238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ant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41A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GRADIANT 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1AAA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3F94A68-585D-871A-F632-96CA603EB73A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7882B2-8D93-FC3D-7D96-B0D3AA3E71D2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85789BC-67E4-64F4-D12B-9B318EFCF66A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3A43A280-5B9B-3509-F467-3C040506025F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9810A31-FDDC-7E74-2B4C-E6C42DF37233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A5BFBCF0-7A3F-5E2D-BFD8-C6692617A9C5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2C2BDA1-BB1F-49C5-4976-7C99BC96144A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41AAA5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57798BE-7E62-54CF-9EFA-159E2B2B5416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28D4FF96-181D-627D-C420-7C0BE23D1D16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D6DBDF8-19D8-D5C7-6B73-304A3375622C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41AAA5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C4DB5945-FAA5-B3F8-0EF6-1606A46F3759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41AAA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BA16E0-9876-F1BB-279C-B47AA67AFAF2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41AAA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8A3C5E25-B44E-104B-95EE-E4180EADBE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360202FF-A029-DCC9-EC05-5110B776D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C81F7821-0443-5FD2-A80F-8A57A73013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E55A2E17-0CA3-583D-709B-C1CD423C34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D94AF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3231F525-A2D9-97AA-E6FC-D3BFAA631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EA5585E-E773-6B67-EA03-D7892227F25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609F25-2A7A-5C94-BD6A-A5B7692C4564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41AAA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4" name="Espace réservé du texte 56">
            <a:extLst>
              <a:ext uri="{FF2B5EF4-FFF2-40B4-BE49-F238E27FC236}">
                <a16:creationId xmlns:a16="http://schemas.microsoft.com/office/drawing/2014/main" id="{7032E9DF-7F8C-7E79-923B-3CF65D7BED7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41AAA5"/>
              </a:buClr>
              <a:buFont typeface="Poppins" panose="00000500000000000000" pitchFamily="2" charset="0"/>
              <a:buChar char="∆"/>
              <a:defRPr lang="fr-FR" sz="800" kern="1200" dirty="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9069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ant - 2è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0C048F07-5FA1-280E-C252-3CBFB40B0CF7}"/>
              </a:ext>
            </a:extLst>
          </p:cNvPr>
          <p:cNvSpPr txBox="1">
            <a:spLocks/>
          </p:cNvSpPr>
          <p:nvPr userDrawn="1"/>
        </p:nvSpPr>
        <p:spPr>
          <a:xfrm>
            <a:off x="194230" y="1011171"/>
            <a:ext cx="3296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41AAA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EXPERIENCES PROFESIONNELLES</a:t>
            </a:r>
          </a:p>
        </p:txBody>
      </p:sp>
      <p:sp>
        <p:nvSpPr>
          <p:cNvPr id="2" name="Espace réservé du texte 12">
            <a:extLst>
              <a:ext uri="{FF2B5EF4-FFF2-40B4-BE49-F238E27FC236}">
                <a16:creationId xmlns:a16="http://schemas.microsoft.com/office/drawing/2014/main" id="{5E48A0C6-4A21-3D44-DBF5-A453E3BD4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673" y="1393956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E6CCA3D9-62F5-9A9F-8F88-21DE39821E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70473" y="1453726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" name="Espace réservé du texte 12">
            <a:extLst>
              <a:ext uri="{FF2B5EF4-FFF2-40B4-BE49-F238E27FC236}">
                <a16:creationId xmlns:a16="http://schemas.microsoft.com/office/drawing/2014/main" id="{0C922136-80DA-6A1B-C4DE-C4BC554F91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3672" y="1656720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41AAA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E8280C1D-6A06-275F-0F9F-D64ED28742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672" y="1918336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41AAA5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CFED1BE2-5222-45D7-D856-58ECF2B40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3673" y="5228670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400" b="1" u="sng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NOM DE L’ENTREPRISE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9FFE6EF4-875B-B5A3-7CEF-433A303568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70473" y="5288440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>
              <a:buNone/>
              <a:defRPr sz="1000" b="0" u="none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7FB2953C-BC24-4E7A-B7E9-A6586F3F0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3672" y="5491434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800" b="1" u="none">
                <a:solidFill>
                  <a:srgbClr val="41AAA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10" name="Espace réservé du texte 18">
            <a:extLst>
              <a:ext uri="{FF2B5EF4-FFF2-40B4-BE49-F238E27FC236}">
                <a16:creationId xmlns:a16="http://schemas.microsoft.com/office/drawing/2014/main" id="{135C22C9-65BB-ADCD-5CD9-656A26D42E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672" y="5753050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41AAA5"/>
              </a:buClr>
              <a:buFont typeface="Poppins" panose="00000500000000000000" pitchFamily="2" charset="0"/>
              <a:buChar char="∆"/>
              <a:defRPr sz="800" b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Tâche 1</a:t>
            </a:r>
          </a:p>
          <a:p>
            <a:pPr lvl="0"/>
            <a:r>
              <a:rPr lang="fr-FR" dirty="0"/>
              <a:t>Tache 2</a:t>
            </a:r>
          </a:p>
          <a:p>
            <a:pPr lvl="0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3389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obuy - 1è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157234-12B5-811B-40EB-F9043BC333DD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847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C6F102-1DCA-452D-843C-CC931CCD4F15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NEOBUY 8 rue Euler, 75008 Paris</a:t>
            </a:r>
          </a:p>
        </p:txBody>
      </p:sp>
      <p:pic>
        <p:nvPicPr>
          <p:cNvPr id="35" name="Image 34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4F8D66-7799-5960-2670-C0FAF0EA0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sp>
        <p:nvSpPr>
          <p:cNvPr id="37" name="Espace réservé du texte 36">
            <a:extLst>
              <a:ext uri="{FF2B5EF4-FFF2-40B4-BE49-F238E27FC236}">
                <a16:creationId xmlns:a16="http://schemas.microsoft.com/office/drawing/2014/main" id="{9DCE5C61-F499-E29B-4D55-9FCA3C8C05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996" y="968768"/>
            <a:ext cx="5507922" cy="3305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8479B5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2EB1D84D-1D76-4DC0-DC3A-01C048733A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996" y="1365055"/>
            <a:ext cx="4992022" cy="276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Titre du poste</a:t>
            </a:r>
          </a:p>
        </p:txBody>
      </p:sp>
      <p:sp>
        <p:nvSpPr>
          <p:cNvPr id="46" name="Espace réservé pour une image  41">
            <a:extLst>
              <a:ext uri="{FF2B5EF4-FFF2-40B4-BE49-F238E27FC236}">
                <a16:creationId xmlns:a16="http://schemas.microsoft.com/office/drawing/2014/main" id="{4D927DEA-E707-0B92-81EF-F3C88CE4A2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47974" y="217334"/>
            <a:ext cx="1388444" cy="139017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fr-FR" dirty="0"/>
          </a:p>
          <a:p>
            <a:r>
              <a:rPr lang="fr-FR" dirty="0"/>
              <a:t>Photo du consultant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54144A4-FB9A-00E1-4BBD-CE794EA9C559}"/>
              </a:ext>
            </a:extLst>
          </p:cNvPr>
          <p:cNvSpPr/>
          <p:nvPr userDrawn="1"/>
        </p:nvSpPr>
        <p:spPr>
          <a:xfrm>
            <a:off x="286181" y="2059866"/>
            <a:ext cx="6236915" cy="1390173"/>
          </a:xfrm>
          <a:prstGeom prst="roundRect">
            <a:avLst>
              <a:gd name="adj" fmla="val 4532"/>
            </a:avLst>
          </a:prstGeom>
          <a:solidFill>
            <a:srgbClr val="2C31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A904911-9A7F-AD95-AB7B-EFA85EB8536C}"/>
              </a:ext>
            </a:extLst>
          </p:cNvPr>
          <p:cNvSpPr txBox="1"/>
          <p:nvPr userDrawn="1"/>
        </p:nvSpPr>
        <p:spPr>
          <a:xfrm>
            <a:off x="423861" y="1904533"/>
            <a:ext cx="1450660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POINTS FORTS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5B04AE7-8F5F-BEE2-DD1D-80751E33ACCE}"/>
              </a:ext>
            </a:extLst>
          </p:cNvPr>
          <p:cNvSpPr/>
          <p:nvPr userDrawn="1"/>
        </p:nvSpPr>
        <p:spPr>
          <a:xfrm>
            <a:off x="-35929" y="6157093"/>
            <a:ext cx="6893929" cy="1094026"/>
          </a:xfrm>
          <a:prstGeom prst="roundRect">
            <a:avLst>
              <a:gd name="adj" fmla="val 3568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2C3163"/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BCB5744D-7D7E-D301-B850-74B912101F41}"/>
              </a:ext>
            </a:extLst>
          </p:cNvPr>
          <p:cNvSpPr/>
          <p:nvPr userDrawn="1"/>
        </p:nvSpPr>
        <p:spPr>
          <a:xfrm rot="10800000">
            <a:off x="2497502" y="5370703"/>
            <a:ext cx="1845742" cy="1857935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43587D2-DB0B-31DB-52CC-7482E34CE642}"/>
              </a:ext>
            </a:extLst>
          </p:cNvPr>
          <p:cNvGrpSpPr/>
          <p:nvPr userDrawn="1"/>
        </p:nvGrpSpPr>
        <p:grpSpPr>
          <a:xfrm>
            <a:off x="3595635" y="3775728"/>
            <a:ext cx="2948157" cy="1855788"/>
            <a:chOff x="3595635" y="4346969"/>
            <a:chExt cx="2948157" cy="1855788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25E1FD7E-48A9-009D-99E4-9F3EE3F0AFF6}"/>
                </a:ext>
              </a:extLst>
            </p:cNvPr>
            <p:cNvSpPr>
              <a:spLocks/>
            </p:cNvSpPr>
            <p:nvPr/>
          </p:nvSpPr>
          <p:spPr>
            <a:xfrm>
              <a:off x="3595635" y="4475874"/>
              <a:ext cx="2948157" cy="1726883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4F3255-01BB-A4CC-674E-3950E98FB52D}"/>
                </a:ext>
              </a:extLst>
            </p:cNvPr>
            <p:cNvSpPr txBox="1">
              <a:spLocks/>
            </p:cNvSpPr>
            <p:nvPr/>
          </p:nvSpPr>
          <p:spPr>
            <a:xfrm>
              <a:off x="3797354" y="4346969"/>
              <a:ext cx="23610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solidFill>
                    <a:srgbClr val="8479B5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TECHNIQUES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1DC0B1E-1DCA-C97D-E945-FC4398D86014}"/>
              </a:ext>
            </a:extLst>
          </p:cNvPr>
          <p:cNvGrpSpPr/>
          <p:nvPr userDrawn="1"/>
        </p:nvGrpSpPr>
        <p:grpSpPr>
          <a:xfrm>
            <a:off x="286182" y="3743078"/>
            <a:ext cx="2948157" cy="1888440"/>
            <a:chOff x="286182" y="4314319"/>
            <a:chExt cx="2948157" cy="3370757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A5A0ECF2-0AE3-40DA-A4EA-3AACAAF1FFDB}"/>
                </a:ext>
              </a:extLst>
            </p:cNvPr>
            <p:cNvSpPr>
              <a:spLocks/>
            </p:cNvSpPr>
            <p:nvPr/>
          </p:nvSpPr>
          <p:spPr>
            <a:xfrm>
              <a:off x="286182" y="4457318"/>
              <a:ext cx="2948157" cy="3227758"/>
            </a:xfrm>
            <a:prstGeom prst="roundRect">
              <a:avLst>
                <a:gd name="adj" fmla="val 3568"/>
              </a:avLst>
            </a:prstGeom>
            <a:noFill/>
            <a:ln>
              <a:solidFill>
                <a:srgbClr val="CBCB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72C2A2-E33E-E5ED-6B6B-FE71C801123F}"/>
                </a:ext>
              </a:extLst>
            </p:cNvPr>
            <p:cNvSpPr txBox="1">
              <a:spLocks/>
            </p:cNvSpPr>
            <p:nvPr/>
          </p:nvSpPr>
          <p:spPr>
            <a:xfrm>
              <a:off x="366734" y="4314319"/>
              <a:ext cx="2015961" cy="4944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rgbClr val="8479B5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COMPÉTENCES MÉTIER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BAA2EE14-C4C5-9760-D1E2-78543E2A943B}"/>
              </a:ext>
            </a:extLst>
          </p:cNvPr>
          <p:cNvSpPr txBox="1">
            <a:spLocks/>
          </p:cNvSpPr>
          <p:nvPr userDrawn="1"/>
        </p:nvSpPr>
        <p:spPr>
          <a:xfrm>
            <a:off x="262230" y="5856830"/>
            <a:ext cx="2174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479B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NIVEAU D’INTERVENTION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F022033-9B16-24B1-BAFB-7F27048FADEF}"/>
              </a:ext>
            </a:extLst>
          </p:cNvPr>
          <p:cNvSpPr txBox="1">
            <a:spLocks/>
          </p:cNvSpPr>
          <p:nvPr userDrawn="1"/>
        </p:nvSpPr>
        <p:spPr>
          <a:xfrm>
            <a:off x="274655" y="7440216"/>
            <a:ext cx="29596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479B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FORMATIONS &amp; CERTIFICATIONS</a:t>
            </a:r>
          </a:p>
        </p:txBody>
      </p:sp>
      <p:sp>
        <p:nvSpPr>
          <p:cNvPr id="19" name="Espace réservé du texte 53">
            <a:extLst>
              <a:ext uri="{FF2B5EF4-FFF2-40B4-BE49-F238E27FC236}">
                <a16:creationId xmlns:a16="http://schemas.microsoft.com/office/drawing/2014/main" id="{B7821F49-B5DD-A31B-826B-52199FE65C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3255" y="2291737"/>
            <a:ext cx="6070883" cy="10849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rgbClr val="F4F4F4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Vous décrire synthétiquement en termes de compétences clés, niveau d’intervention et domaine fonctionnel. Faire également ressortir 2 ou 3 points qui vous caractérisent. Sous format paragraphe ou </a:t>
            </a:r>
            <a:r>
              <a:rPr lang="fr-FR" dirty="0" err="1"/>
              <a:t>bullet</a:t>
            </a:r>
            <a:r>
              <a:rPr lang="fr-FR" dirty="0"/>
              <a:t> point, cela doit être adapté en fonction des missions. </a:t>
            </a:r>
          </a:p>
        </p:txBody>
      </p:sp>
      <p:sp>
        <p:nvSpPr>
          <p:cNvPr id="20" name="Espace réservé du texte 56">
            <a:extLst>
              <a:ext uri="{FF2B5EF4-FFF2-40B4-BE49-F238E27FC236}">
                <a16:creationId xmlns:a16="http://schemas.microsoft.com/office/drawing/2014/main" id="{4B8060E1-D042-3CE0-B822-447827701D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017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479B5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2" name="Espace réservé du texte 56">
            <a:extLst>
              <a:ext uri="{FF2B5EF4-FFF2-40B4-BE49-F238E27FC236}">
                <a16:creationId xmlns:a16="http://schemas.microsoft.com/office/drawing/2014/main" id="{8A939261-4939-8ADD-3A3D-030566E001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8594" y="4123233"/>
            <a:ext cx="2662237" cy="1456776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479B5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Compétence 1</a:t>
            </a:r>
          </a:p>
          <a:p>
            <a:pPr lvl="0"/>
            <a:r>
              <a:rPr lang="fr-FR" dirty="0"/>
              <a:t>Compétence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5" name="Espace réservé du texte 56">
            <a:extLst>
              <a:ext uri="{FF2B5EF4-FFF2-40B4-BE49-F238E27FC236}">
                <a16:creationId xmlns:a16="http://schemas.microsoft.com/office/drawing/2014/main" id="{26EFDAF4-B6DE-EC48-1351-DCDB5164FA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351" y="7789805"/>
            <a:ext cx="6283442" cy="675233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479B5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Formation 1</a:t>
            </a:r>
          </a:p>
          <a:p>
            <a:pPr lvl="0"/>
            <a:r>
              <a:rPr lang="fr-FR" dirty="0"/>
              <a:t>Formation 2</a:t>
            </a:r>
          </a:p>
          <a:p>
            <a:pPr lvl="0"/>
            <a:r>
              <a:rPr lang="fr-FR" dirty="0"/>
              <a:t>…</a:t>
            </a:r>
          </a:p>
          <a:p>
            <a:pPr lvl="0"/>
            <a:endParaRPr lang="fr-FR" dirty="0"/>
          </a:p>
          <a:p>
            <a:pPr lvl="0"/>
            <a:endParaRPr lang="fr-FR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B952DF27-F3FF-B137-5D5D-DE2461613F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0698" y="6286267"/>
            <a:ext cx="2681288" cy="92167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14217BBE-6804-2EA7-FA51-88543EE571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23816" y="6274453"/>
            <a:ext cx="2681288" cy="950912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2C3163"/>
              </a:buClr>
              <a:buFont typeface="Arial" panose="020B0604020202020204" pitchFamily="34" charset="0"/>
              <a:buChar char="•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Niveau d’intervention 1</a:t>
            </a:r>
          </a:p>
          <a:p>
            <a:pPr lvl="0"/>
            <a:r>
              <a:rPr lang="fr-FR" dirty="0"/>
              <a:t>Niveau d’intervention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Niveau d’intervention 3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….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C11691-984B-238C-F331-12EB6282D8E5}"/>
              </a:ext>
            </a:extLst>
          </p:cNvPr>
          <p:cNvSpPr txBox="1">
            <a:spLocks/>
          </p:cNvSpPr>
          <p:nvPr userDrawn="1"/>
        </p:nvSpPr>
        <p:spPr>
          <a:xfrm>
            <a:off x="260350" y="8669160"/>
            <a:ext cx="291758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8479B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LANGUES</a:t>
            </a:r>
          </a:p>
        </p:txBody>
      </p:sp>
      <p:sp>
        <p:nvSpPr>
          <p:cNvPr id="3" name="Espace réservé du texte 56">
            <a:extLst>
              <a:ext uri="{FF2B5EF4-FFF2-40B4-BE49-F238E27FC236}">
                <a16:creationId xmlns:a16="http://schemas.microsoft.com/office/drawing/2014/main" id="{79B65743-9449-BA5F-4A1D-9CBE2039E1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0351" y="9015839"/>
            <a:ext cx="6292114" cy="46096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8479B5"/>
              </a:buClr>
              <a:buFont typeface="Poppins" panose="00000500000000000000" pitchFamily="2" charset="0"/>
              <a:buChar char="∆"/>
              <a:defRPr sz="80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fr-FR" dirty="0"/>
              <a:t>Langue 1</a:t>
            </a:r>
          </a:p>
          <a:p>
            <a:pPr lvl="0"/>
            <a:r>
              <a:rPr lang="fr-FR" dirty="0"/>
              <a:t>Langue 2</a:t>
            </a:r>
          </a:p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584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QUANTEAM</a:t>
            </a:r>
            <a:r>
              <a:rPr lang="fr-FR" sz="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6" name="Image 5" descr="Une image contenant bleu, capture d’écran, Bleu électrique, Azure&#10;&#10;Description générée automatiquement">
            <a:extLst>
              <a:ext uri="{FF2B5EF4-FFF2-40B4-BE49-F238E27FC236}">
                <a16:creationId xmlns:a16="http://schemas.microsoft.com/office/drawing/2014/main" id="{E3583600-B35B-EDB9-63CB-C4762B7DFA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36800"/>
            <a:ext cx="5267194" cy="793167"/>
          </a:xfrm>
          <a:prstGeom prst="rect">
            <a:avLst/>
          </a:prstGeom>
        </p:spPr>
      </p:pic>
      <p:pic>
        <p:nvPicPr>
          <p:cNvPr id="11" name="Image 10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00FA701A-86CC-18F9-4F6D-C5D51C1DC1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93" y="237578"/>
            <a:ext cx="1465855" cy="3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1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88C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RAINBOW PARTNERS 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5" name="Image 4" descr="Une image contenant bleu, capture d’écran, Bleu électrique, Azure&#10;&#10;Description générée automatiquement">
            <a:extLst>
              <a:ext uri="{FF2B5EF4-FFF2-40B4-BE49-F238E27FC236}">
                <a16:creationId xmlns:a16="http://schemas.microsoft.com/office/drawing/2014/main" id="{1F199C98-686E-0043-4222-522E663EE7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51931"/>
            <a:ext cx="5267194" cy="785362"/>
          </a:xfrm>
          <a:prstGeom prst="rect">
            <a:avLst/>
          </a:prstGeom>
        </p:spPr>
      </p:pic>
      <p:pic>
        <p:nvPicPr>
          <p:cNvPr id="11" name="Image 10" descr="Une image contenant capture d’écran, Police, texte, Graphique&#10;&#10;Description générée automatiquement">
            <a:extLst>
              <a:ext uri="{FF2B5EF4-FFF2-40B4-BE49-F238E27FC236}">
                <a16:creationId xmlns:a16="http://schemas.microsoft.com/office/drawing/2014/main" id="{F397B78F-E19D-5F2C-34F2-71F3EC7B93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0" b="30267"/>
          <a:stretch/>
        </p:blipFill>
        <p:spPr>
          <a:xfrm>
            <a:off x="224033" y="101600"/>
            <a:ext cx="1589768" cy="6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54">
            <a:extLst>
              <a:ext uri="{FF2B5EF4-FFF2-40B4-BE49-F238E27FC236}">
                <a16:creationId xmlns:a16="http://schemas.microsoft.com/office/drawing/2014/main" id="{3F49A192-F1CD-9663-414F-2924EF341DE2}"/>
              </a:ext>
            </a:extLst>
          </p:cNvPr>
          <p:cNvSpPr txBox="1">
            <a:spLocks/>
          </p:cNvSpPr>
          <p:nvPr userDrawn="1"/>
        </p:nvSpPr>
        <p:spPr>
          <a:xfrm>
            <a:off x="0" y="172820"/>
            <a:ext cx="6858000" cy="3238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u="sng" dirty="0"/>
              <a:t>CHARTE GRAPHIQUE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C604CA-6348-8878-8A9B-1F188FAB866E}"/>
              </a:ext>
            </a:extLst>
          </p:cNvPr>
          <p:cNvSpPr/>
          <p:nvPr userDrawn="1"/>
        </p:nvSpPr>
        <p:spPr>
          <a:xfrm>
            <a:off x="769150" y="2166207"/>
            <a:ext cx="819512" cy="207035"/>
          </a:xfrm>
          <a:prstGeom prst="rect">
            <a:avLst/>
          </a:prstGeom>
          <a:solidFill>
            <a:srgbClr val="2D94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0DEE85-F506-1586-7E1E-85169115CAA2}"/>
              </a:ext>
            </a:extLst>
          </p:cNvPr>
          <p:cNvSpPr/>
          <p:nvPr userDrawn="1"/>
        </p:nvSpPr>
        <p:spPr>
          <a:xfrm>
            <a:off x="1896333" y="2166207"/>
            <a:ext cx="819512" cy="207035"/>
          </a:xfrm>
          <a:prstGeom prst="rect">
            <a:avLst/>
          </a:prstGeom>
          <a:solidFill>
            <a:srgbClr val="0088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BBE03E-B882-6AE6-DA65-9DB612C8DE77}"/>
              </a:ext>
            </a:extLst>
          </p:cNvPr>
          <p:cNvSpPr/>
          <p:nvPr userDrawn="1"/>
        </p:nvSpPr>
        <p:spPr>
          <a:xfrm>
            <a:off x="3023516" y="2166207"/>
            <a:ext cx="819512" cy="207035"/>
          </a:xfrm>
          <a:prstGeom prst="rect">
            <a:avLst/>
          </a:prstGeom>
          <a:solidFill>
            <a:srgbClr val="D87C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44C09-B6CE-B6B0-49B9-E80EFEC2F660}"/>
              </a:ext>
            </a:extLst>
          </p:cNvPr>
          <p:cNvSpPr/>
          <p:nvPr userDrawn="1"/>
        </p:nvSpPr>
        <p:spPr>
          <a:xfrm>
            <a:off x="4150699" y="2166207"/>
            <a:ext cx="819512" cy="207035"/>
          </a:xfrm>
          <a:prstGeom prst="rect">
            <a:avLst/>
          </a:prstGeom>
          <a:solidFill>
            <a:srgbClr val="41AA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96092-E1D5-B40F-DA1D-6991CE454553}"/>
              </a:ext>
            </a:extLst>
          </p:cNvPr>
          <p:cNvSpPr/>
          <p:nvPr userDrawn="1"/>
        </p:nvSpPr>
        <p:spPr>
          <a:xfrm>
            <a:off x="5247697" y="2166207"/>
            <a:ext cx="819512" cy="207035"/>
          </a:xfrm>
          <a:prstGeom prst="rect">
            <a:avLst/>
          </a:prstGeom>
          <a:solidFill>
            <a:srgbClr val="8479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075658-6804-C18A-E40E-1DA54D3E4815}"/>
              </a:ext>
            </a:extLst>
          </p:cNvPr>
          <p:cNvSpPr/>
          <p:nvPr userDrawn="1"/>
        </p:nvSpPr>
        <p:spPr>
          <a:xfrm>
            <a:off x="773478" y="3025494"/>
            <a:ext cx="819512" cy="207035"/>
          </a:xfrm>
          <a:prstGeom prst="rect">
            <a:avLst/>
          </a:prstGeom>
          <a:solidFill>
            <a:srgbClr val="ECB7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8F4923-2838-C7AD-7B0D-24D418EEF3C4}"/>
              </a:ext>
            </a:extLst>
          </p:cNvPr>
          <p:cNvSpPr/>
          <p:nvPr userDrawn="1"/>
        </p:nvSpPr>
        <p:spPr>
          <a:xfrm>
            <a:off x="1892016" y="3011164"/>
            <a:ext cx="819512" cy="207035"/>
          </a:xfrm>
          <a:prstGeom prst="rect">
            <a:avLst/>
          </a:prstGeom>
          <a:solidFill>
            <a:srgbClr val="51B7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4F02B-81B6-3E1A-382B-37AE95C4A728}"/>
              </a:ext>
            </a:extLst>
          </p:cNvPr>
          <p:cNvSpPr/>
          <p:nvPr userDrawn="1"/>
        </p:nvSpPr>
        <p:spPr>
          <a:xfrm>
            <a:off x="5251637" y="3033188"/>
            <a:ext cx="819512" cy="207035"/>
          </a:xfrm>
          <a:prstGeom prst="rect">
            <a:avLst/>
          </a:prstGeom>
          <a:solidFill>
            <a:srgbClr val="88C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81419-7600-A379-4ECE-3730E0895F64}"/>
              </a:ext>
            </a:extLst>
          </p:cNvPr>
          <p:cNvSpPr/>
          <p:nvPr userDrawn="1"/>
        </p:nvSpPr>
        <p:spPr>
          <a:xfrm>
            <a:off x="3023516" y="3011164"/>
            <a:ext cx="819512" cy="207035"/>
          </a:xfrm>
          <a:prstGeom prst="rect">
            <a:avLst/>
          </a:prstGeom>
          <a:solidFill>
            <a:srgbClr val="D35B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075E0-E74C-3B97-B85C-D6479F390622}"/>
              </a:ext>
            </a:extLst>
          </p:cNvPr>
          <p:cNvSpPr/>
          <p:nvPr userDrawn="1"/>
        </p:nvSpPr>
        <p:spPr>
          <a:xfrm>
            <a:off x="4171759" y="3025494"/>
            <a:ext cx="819512" cy="207035"/>
          </a:xfrm>
          <a:prstGeom prst="rect">
            <a:avLst/>
          </a:prstGeom>
          <a:solidFill>
            <a:srgbClr val="A757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2F4518-337E-2770-2302-9345DD0CBE13}"/>
              </a:ext>
            </a:extLst>
          </p:cNvPr>
          <p:cNvSpPr txBox="1"/>
          <p:nvPr userDrawn="1"/>
        </p:nvSpPr>
        <p:spPr>
          <a:xfrm>
            <a:off x="695825" y="2373242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ASIGMA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#2D94AF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465E657-CD46-9D3F-4A49-0BDE84615FD4}"/>
              </a:ext>
            </a:extLst>
          </p:cNvPr>
          <p:cNvSpPr txBox="1"/>
          <p:nvPr userDrawn="1"/>
        </p:nvSpPr>
        <p:spPr>
          <a:xfrm>
            <a:off x="1823008" y="2373242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QUANTEAM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#0088CC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1D508-DB50-F40E-499C-ECBD4269AA7F}"/>
              </a:ext>
            </a:extLst>
          </p:cNvPr>
          <p:cNvSpPr txBox="1"/>
          <p:nvPr userDrawn="1"/>
        </p:nvSpPr>
        <p:spPr>
          <a:xfrm>
            <a:off x="2950191" y="2373242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OHANA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#D87CA6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1247C0D-D4E3-26C0-5F0A-C430DF186DF2}"/>
              </a:ext>
            </a:extLst>
          </p:cNvPr>
          <p:cNvSpPr txBox="1"/>
          <p:nvPr userDrawn="1"/>
        </p:nvSpPr>
        <p:spPr>
          <a:xfrm>
            <a:off x="4077374" y="2373242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GRADIANT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#41AAA5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9DAF2A-8083-B15A-A953-0B1B5B801487}"/>
              </a:ext>
            </a:extLst>
          </p:cNvPr>
          <p:cNvSpPr txBox="1"/>
          <p:nvPr userDrawn="1"/>
        </p:nvSpPr>
        <p:spPr>
          <a:xfrm>
            <a:off x="5174372" y="2373242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NEOBUY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#8479B5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4DDE76C-75C2-B793-28F4-5A51AA9A1A9B}"/>
              </a:ext>
            </a:extLst>
          </p:cNvPr>
          <p:cNvSpPr txBox="1"/>
          <p:nvPr userDrawn="1"/>
        </p:nvSpPr>
        <p:spPr>
          <a:xfrm>
            <a:off x="695825" y="3232529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CERES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#ECB731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99CFD8B-BAA0-618B-BB12-E84D81DC3CB0}"/>
              </a:ext>
            </a:extLst>
          </p:cNvPr>
          <p:cNvSpPr txBox="1"/>
          <p:nvPr userDrawn="1"/>
        </p:nvSpPr>
        <p:spPr>
          <a:xfrm>
            <a:off x="1818691" y="3218199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ARCHIMED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#51B7DC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149FDDF-3D30-32F4-DDA9-06170C4DAE9A}"/>
              </a:ext>
            </a:extLst>
          </p:cNvPr>
          <p:cNvSpPr txBox="1"/>
          <p:nvPr userDrawn="1"/>
        </p:nvSpPr>
        <p:spPr>
          <a:xfrm>
            <a:off x="2938695" y="3218199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AYBO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#D35B5B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225BE81-56A0-1744-FF72-AAB7C4036C7D}"/>
              </a:ext>
            </a:extLst>
          </p:cNvPr>
          <p:cNvSpPr txBox="1"/>
          <p:nvPr userDrawn="1"/>
        </p:nvSpPr>
        <p:spPr>
          <a:xfrm>
            <a:off x="4038056" y="3240223"/>
            <a:ext cx="10739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CYBERSKILLS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#A75799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F643F9F-75A1-3F78-BDF5-D0AE9B859771}"/>
              </a:ext>
            </a:extLst>
          </p:cNvPr>
          <p:cNvSpPr txBox="1"/>
          <p:nvPr userDrawn="1"/>
        </p:nvSpPr>
        <p:spPr>
          <a:xfrm>
            <a:off x="5194143" y="3240223"/>
            <a:ext cx="9661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RAINBOW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#88C0D9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1D560B-0C08-190F-43B2-776E450EBD5C}"/>
              </a:ext>
            </a:extLst>
          </p:cNvPr>
          <p:cNvSpPr/>
          <p:nvPr userDrawn="1"/>
        </p:nvSpPr>
        <p:spPr>
          <a:xfrm>
            <a:off x="3019244" y="1255418"/>
            <a:ext cx="819512" cy="207035"/>
          </a:xfrm>
          <a:prstGeom prst="rect">
            <a:avLst/>
          </a:prstGeom>
          <a:solidFill>
            <a:srgbClr val="2C31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8CBFB97-F06C-6D12-00BF-F8205A8B8BFC}"/>
              </a:ext>
            </a:extLst>
          </p:cNvPr>
          <p:cNvSpPr txBox="1"/>
          <p:nvPr userDrawn="1"/>
        </p:nvSpPr>
        <p:spPr>
          <a:xfrm>
            <a:off x="2343507" y="1462453"/>
            <a:ext cx="22112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Poppins" panose="00000500000000000000" pitchFamily="2" charset="0"/>
                <a:cs typeface="Poppins" panose="00000500000000000000" pitchFamily="2" charset="0"/>
              </a:rPr>
              <a:t>BLEU RAINBOW COMMUN</a:t>
            </a:r>
          </a:p>
          <a:p>
            <a:pPr algn="ctr"/>
            <a:r>
              <a:rPr lang="fr-FR" sz="1050" dirty="0">
                <a:latin typeface="Poppins" panose="00000500000000000000" pitchFamily="2" charset="0"/>
                <a:cs typeface="Poppins" panose="00000500000000000000" pitchFamily="2" charset="0"/>
              </a:rPr>
              <a:t>#2C3163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B55B81B-2574-1284-EEFF-ECA7C386BB9F}"/>
              </a:ext>
            </a:extLst>
          </p:cNvPr>
          <p:cNvSpPr txBox="1"/>
          <p:nvPr userDrawn="1"/>
        </p:nvSpPr>
        <p:spPr>
          <a:xfrm>
            <a:off x="296863" y="897198"/>
            <a:ext cx="37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Couleurs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7440DD6-3B3D-7A72-3DE6-52CF98D7D947}"/>
              </a:ext>
            </a:extLst>
          </p:cNvPr>
          <p:cNvSpPr txBox="1"/>
          <p:nvPr userDrawn="1"/>
        </p:nvSpPr>
        <p:spPr>
          <a:xfrm>
            <a:off x="296863" y="4953000"/>
            <a:ext cx="3730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u="sng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Polices</a:t>
            </a:r>
          </a:p>
        </p:txBody>
      </p:sp>
      <p:sp>
        <p:nvSpPr>
          <p:cNvPr id="34" name="Espace réservé du texte 36">
            <a:extLst>
              <a:ext uri="{FF2B5EF4-FFF2-40B4-BE49-F238E27FC236}">
                <a16:creationId xmlns:a16="http://schemas.microsoft.com/office/drawing/2014/main" id="{9011BBAB-A574-733A-178F-BC6C2BA998C7}"/>
              </a:ext>
            </a:extLst>
          </p:cNvPr>
          <p:cNvSpPr txBox="1">
            <a:spLocks/>
          </p:cNvSpPr>
          <p:nvPr userDrawn="1"/>
        </p:nvSpPr>
        <p:spPr>
          <a:xfrm>
            <a:off x="279192" y="5610653"/>
            <a:ext cx="5507922" cy="33055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500" b="1" kern="1200">
                <a:solidFill>
                  <a:srgbClr val="D35B5B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Prénom NOM</a:t>
            </a:r>
          </a:p>
        </p:txBody>
      </p:sp>
      <p:sp>
        <p:nvSpPr>
          <p:cNvPr id="35" name="Espace réservé du texte 39">
            <a:extLst>
              <a:ext uri="{FF2B5EF4-FFF2-40B4-BE49-F238E27FC236}">
                <a16:creationId xmlns:a16="http://schemas.microsoft.com/office/drawing/2014/main" id="{58D01C47-E5AB-08FD-8519-7461F7E255BF}"/>
              </a:ext>
            </a:extLst>
          </p:cNvPr>
          <p:cNvSpPr txBox="1">
            <a:spLocks/>
          </p:cNvSpPr>
          <p:nvPr userDrawn="1"/>
        </p:nvSpPr>
        <p:spPr>
          <a:xfrm>
            <a:off x="279192" y="6006940"/>
            <a:ext cx="4992022" cy="276999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du poste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8B1D718-AAFA-8A0C-B349-71457CF9C392}"/>
              </a:ext>
            </a:extLst>
          </p:cNvPr>
          <p:cNvSpPr txBox="1">
            <a:spLocks/>
          </p:cNvSpPr>
          <p:nvPr/>
        </p:nvSpPr>
        <p:spPr>
          <a:xfrm>
            <a:off x="279147" y="6995815"/>
            <a:ext cx="20159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sz="1200" b="1" dirty="0">
                <a:solidFill>
                  <a:srgbClr val="D35B5B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COMPÉTENCES MÉTIER</a:t>
            </a:r>
          </a:p>
        </p:txBody>
      </p:sp>
      <p:sp>
        <p:nvSpPr>
          <p:cNvPr id="42" name="Espace réservé du texte 56">
            <a:extLst>
              <a:ext uri="{FF2B5EF4-FFF2-40B4-BE49-F238E27FC236}">
                <a16:creationId xmlns:a16="http://schemas.microsoft.com/office/drawing/2014/main" id="{A35A065A-CF4A-54F2-E204-F629A1E9746C}"/>
              </a:ext>
            </a:extLst>
          </p:cNvPr>
          <p:cNvSpPr txBox="1">
            <a:spLocks/>
          </p:cNvSpPr>
          <p:nvPr userDrawn="1"/>
        </p:nvSpPr>
        <p:spPr>
          <a:xfrm>
            <a:off x="313151" y="7374644"/>
            <a:ext cx="2662237" cy="40278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35B5B"/>
              </a:buClr>
              <a:buFont typeface="Poppins" panose="00000500000000000000" pitchFamily="2" charset="0"/>
              <a:buChar char="∆"/>
              <a:defRPr sz="800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Compétence 1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6BE7B825-BBB1-A611-3C65-CB00AF0A270E}"/>
              </a:ext>
            </a:extLst>
          </p:cNvPr>
          <p:cNvSpPr txBox="1">
            <a:spLocks/>
          </p:cNvSpPr>
          <p:nvPr userDrawn="1"/>
        </p:nvSpPr>
        <p:spPr>
          <a:xfrm>
            <a:off x="279148" y="8257878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u="sng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NOM DE L’ENTREPRISE</a:t>
            </a:r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D4ABFDA4-AD2B-63BD-012F-CBABB3B7183C}"/>
              </a:ext>
            </a:extLst>
          </p:cNvPr>
          <p:cNvSpPr txBox="1">
            <a:spLocks/>
          </p:cNvSpPr>
          <p:nvPr userDrawn="1"/>
        </p:nvSpPr>
        <p:spPr>
          <a:xfrm>
            <a:off x="4939552" y="8265832"/>
            <a:ext cx="1631394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u="none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Dec</a:t>
            </a:r>
            <a:r>
              <a:rPr lang="fr-FR" dirty="0"/>
              <a:t>. 2022 – Mai. 2023</a:t>
            </a:r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01E4E9DA-816C-CDF0-DF94-B470990DDB3A}"/>
              </a:ext>
            </a:extLst>
          </p:cNvPr>
          <p:cNvSpPr txBox="1">
            <a:spLocks/>
          </p:cNvSpPr>
          <p:nvPr userDrawn="1"/>
        </p:nvSpPr>
        <p:spPr>
          <a:xfrm>
            <a:off x="279147" y="8520642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1" u="none" kern="1200">
                <a:solidFill>
                  <a:srgbClr val="D35B5B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Titre du poste</a:t>
            </a:r>
          </a:p>
        </p:txBody>
      </p:sp>
      <p:sp>
        <p:nvSpPr>
          <p:cNvPr id="46" name="Espace réservé du texte 18">
            <a:extLst>
              <a:ext uri="{FF2B5EF4-FFF2-40B4-BE49-F238E27FC236}">
                <a16:creationId xmlns:a16="http://schemas.microsoft.com/office/drawing/2014/main" id="{B6A25C4D-10F2-E089-4A22-A7D0410A0451}"/>
              </a:ext>
            </a:extLst>
          </p:cNvPr>
          <p:cNvSpPr txBox="1">
            <a:spLocks/>
          </p:cNvSpPr>
          <p:nvPr userDrawn="1"/>
        </p:nvSpPr>
        <p:spPr>
          <a:xfrm>
            <a:off x="279147" y="8782258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D35B5B"/>
              </a:buClr>
              <a:buFont typeface="Poppins" panose="00000500000000000000" pitchFamily="2" charset="0"/>
              <a:buChar char="∆"/>
              <a:defRPr sz="800" b="0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Tâche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0E133D-9EF0-A4AA-083A-C5F44A019687}"/>
              </a:ext>
            </a:extLst>
          </p:cNvPr>
          <p:cNvSpPr txBox="1"/>
          <p:nvPr userDrawn="1"/>
        </p:nvSpPr>
        <p:spPr>
          <a:xfrm>
            <a:off x="3246587" y="5695036"/>
            <a:ext cx="3730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25 / Gras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1E8378C6-7BED-36C5-F25C-E3AF84B9BB17}"/>
              </a:ext>
            </a:extLst>
          </p:cNvPr>
          <p:cNvCxnSpPr>
            <a:cxnSpLocks/>
          </p:cNvCxnSpPr>
          <p:nvPr userDrawn="1"/>
        </p:nvCxnSpPr>
        <p:spPr>
          <a:xfrm>
            <a:off x="2675084" y="5817987"/>
            <a:ext cx="486687" cy="0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D0FDEB15-F0D6-4D32-3404-FC49FEA5C5D7}"/>
              </a:ext>
            </a:extLst>
          </p:cNvPr>
          <p:cNvSpPr txBox="1"/>
          <p:nvPr userDrawn="1"/>
        </p:nvSpPr>
        <p:spPr>
          <a:xfrm>
            <a:off x="2056178" y="5994758"/>
            <a:ext cx="3730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11 / Gras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4AADC12-CDC3-31A8-968B-CB8765E6B376}"/>
              </a:ext>
            </a:extLst>
          </p:cNvPr>
          <p:cNvCxnSpPr>
            <a:cxnSpLocks/>
          </p:cNvCxnSpPr>
          <p:nvPr userDrawn="1"/>
        </p:nvCxnSpPr>
        <p:spPr>
          <a:xfrm>
            <a:off x="1484675" y="6117709"/>
            <a:ext cx="486687" cy="0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916F2FCA-ECB3-9E96-3C90-A073BAA9DD37}"/>
              </a:ext>
            </a:extLst>
          </p:cNvPr>
          <p:cNvSpPr txBox="1"/>
          <p:nvPr userDrawn="1"/>
        </p:nvSpPr>
        <p:spPr>
          <a:xfrm>
            <a:off x="2812485" y="7009546"/>
            <a:ext cx="3730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12 / Majuscules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F7F2A62-D539-C99A-6786-2524FBB0FE35}"/>
              </a:ext>
            </a:extLst>
          </p:cNvPr>
          <p:cNvCxnSpPr>
            <a:cxnSpLocks/>
          </p:cNvCxnSpPr>
          <p:nvPr userDrawn="1"/>
        </p:nvCxnSpPr>
        <p:spPr>
          <a:xfrm>
            <a:off x="2240982" y="7132497"/>
            <a:ext cx="486687" cy="0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FB879BE5-C2FA-FDA2-A724-77464A690D3D}"/>
              </a:ext>
            </a:extLst>
          </p:cNvPr>
          <p:cNvSpPr txBox="1"/>
          <p:nvPr userDrawn="1"/>
        </p:nvSpPr>
        <p:spPr>
          <a:xfrm>
            <a:off x="2021672" y="7348227"/>
            <a:ext cx="3730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8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33C6580-995B-FFC3-B75E-F6699949406D}"/>
              </a:ext>
            </a:extLst>
          </p:cNvPr>
          <p:cNvCxnSpPr>
            <a:cxnSpLocks/>
          </p:cNvCxnSpPr>
          <p:nvPr userDrawn="1"/>
        </p:nvCxnSpPr>
        <p:spPr>
          <a:xfrm>
            <a:off x="1450169" y="7471178"/>
            <a:ext cx="486687" cy="0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8E3364B4-B2B2-7954-C1F2-4B72EF69370B}"/>
              </a:ext>
            </a:extLst>
          </p:cNvPr>
          <p:cNvSpPr txBox="1"/>
          <p:nvPr userDrawn="1"/>
        </p:nvSpPr>
        <p:spPr>
          <a:xfrm>
            <a:off x="3362321" y="8705722"/>
            <a:ext cx="3730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14 / Gras / Souligné / Majuscules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39A2D61B-0992-AD6E-F7F5-7872FDF3F389}"/>
              </a:ext>
            </a:extLst>
          </p:cNvPr>
          <p:cNvCxnSpPr>
            <a:cxnSpLocks/>
          </p:cNvCxnSpPr>
          <p:nvPr userDrawn="1"/>
        </p:nvCxnSpPr>
        <p:spPr>
          <a:xfrm>
            <a:off x="2402200" y="8382876"/>
            <a:ext cx="975081" cy="399382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9E7133D1-A4DB-B0AC-C2D6-717B9020D382}"/>
              </a:ext>
            </a:extLst>
          </p:cNvPr>
          <p:cNvSpPr txBox="1"/>
          <p:nvPr userDrawn="1"/>
        </p:nvSpPr>
        <p:spPr>
          <a:xfrm>
            <a:off x="5272987" y="9368938"/>
            <a:ext cx="1837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10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689105-D396-489A-B209-8B842D9C328E}"/>
              </a:ext>
            </a:extLst>
          </p:cNvPr>
          <p:cNvCxnSpPr>
            <a:cxnSpLocks/>
          </p:cNvCxnSpPr>
          <p:nvPr userDrawn="1"/>
        </p:nvCxnSpPr>
        <p:spPr>
          <a:xfrm>
            <a:off x="6191604" y="8548250"/>
            <a:ext cx="0" cy="757870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1CD67655-43B7-07C6-9F35-D3A76E3DAD46}"/>
              </a:ext>
            </a:extLst>
          </p:cNvPr>
          <p:cNvSpPr txBox="1"/>
          <p:nvPr userDrawn="1"/>
        </p:nvSpPr>
        <p:spPr>
          <a:xfrm>
            <a:off x="1520039" y="8513158"/>
            <a:ext cx="3730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8 / Gras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514D0502-7932-49BB-26C8-40A6F53252BD}"/>
              </a:ext>
            </a:extLst>
          </p:cNvPr>
          <p:cNvCxnSpPr>
            <a:cxnSpLocks/>
          </p:cNvCxnSpPr>
          <p:nvPr userDrawn="1"/>
        </p:nvCxnSpPr>
        <p:spPr>
          <a:xfrm>
            <a:off x="1189827" y="8623573"/>
            <a:ext cx="347116" cy="0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6CA82D3B-9B28-936A-8844-8CEDDFF4D479}"/>
              </a:ext>
            </a:extLst>
          </p:cNvPr>
          <p:cNvSpPr txBox="1"/>
          <p:nvPr userDrawn="1"/>
        </p:nvSpPr>
        <p:spPr>
          <a:xfrm>
            <a:off x="1641764" y="8760484"/>
            <a:ext cx="3730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u="none" dirty="0">
                <a:solidFill>
                  <a:srgbClr val="2C316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Poppins / 8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203F5E09-0C24-729F-9C62-DCBE27E3C85B}"/>
              </a:ext>
            </a:extLst>
          </p:cNvPr>
          <p:cNvCxnSpPr>
            <a:cxnSpLocks/>
          </p:cNvCxnSpPr>
          <p:nvPr userDrawn="1"/>
        </p:nvCxnSpPr>
        <p:spPr>
          <a:xfrm>
            <a:off x="1070261" y="8883435"/>
            <a:ext cx="486687" cy="0"/>
          </a:xfrm>
          <a:prstGeom prst="straightConnector1">
            <a:avLst/>
          </a:prstGeom>
          <a:ln>
            <a:solidFill>
              <a:srgbClr val="0088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86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18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2D9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ASIGMA</a:t>
            </a:r>
            <a:r>
              <a:rPr lang="fr-FR" sz="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4" name="Image 3" descr="Une image contenant capture d’écran, bleu, bleu vert, Turquoise&#10;&#10;Description générée automatiquement">
            <a:extLst>
              <a:ext uri="{FF2B5EF4-FFF2-40B4-BE49-F238E27FC236}">
                <a16:creationId xmlns:a16="http://schemas.microsoft.com/office/drawing/2014/main" id="{E7956E1C-FBAB-350B-E5BB-7EF2FC2042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54534"/>
            <a:ext cx="5267194" cy="810902"/>
          </a:xfrm>
          <a:prstGeom prst="rect">
            <a:avLst/>
          </a:prstGeom>
        </p:spPr>
      </p:pic>
      <p:pic>
        <p:nvPicPr>
          <p:cNvPr id="10" name="Image 9" descr="Une image contenant Graphique, Police, texte, graphisme&#10;&#10;Description générée automatiquement">
            <a:extLst>
              <a:ext uri="{FF2B5EF4-FFF2-40B4-BE49-F238E27FC236}">
                <a16:creationId xmlns:a16="http://schemas.microsoft.com/office/drawing/2014/main" id="{F46416EB-9E1F-738B-8534-6EFC7D0C66E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00" y="214229"/>
            <a:ext cx="1261758" cy="3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9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D87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OHANA CONSEIL</a:t>
            </a:r>
            <a:r>
              <a:rPr lang="fr-FR" sz="7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2" name="Image 1" descr="Une image contenant Rectangle&#10;&#10;Description générée automatiquement">
            <a:extLst>
              <a:ext uri="{FF2B5EF4-FFF2-40B4-BE49-F238E27FC236}">
                <a16:creationId xmlns:a16="http://schemas.microsoft.com/office/drawing/2014/main" id="{4C2BE822-22D0-C5E1-46A8-D009650ACC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33329"/>
            <a:ext cx="5242142" cy="771961"/>
          </a:xfrm>
          <a:prstGeom prst="rect">
            <a:avLst/>
          </a:prstGeom>
        </p:spPr>
      </p:pic>
      <p:pic>
        <p:nvPicPr>
          <p:cNvPr id="3" name="Image 2" descr="Une image contenant logo&#10;&#10;Description générée automatiquement">
            <a:extLst>
              <a:ext uri="{FF2B5EF4-FFF2-40B4-BE49-F238E27FC236}">
                <a16:creationId xmlns:a16="http://schemas.microsoft.com/office/drawing/2014/main" id="{9713A1E4-8C43-273E-8638-17F1A13FCB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6" y="248676"/>
            <a:ext cx="1395067" cy="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41A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GRADIANT 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6" name="Image 5" descr="Une image contenant capture d’écran, Turquoise, bleu vert, bleu&#10;&#10;Description générée automatiquement">
            <a:extLst>
              <a:ext uri="{FF2B5EF4-FFF2-40B4-BE49-F238E27FC236}">
                <a16:creationId xmlns:a16="http://schemas.microsoft.com/office/drawing/2014/main" id="{3E921084-467A-8774-B8A8-BD4DB034A8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33329"/>
            <a:ext cx="5267194" cy="771961"/>
          </a:xfrm>
          <a:prstGeom prst="rect">
            <a:avLst/>
          </a:prstGeom>
        </p:spPr>
      </p:pic>
      <p:pic>
        <p:nvPicPr>
          <p:cNvPr id="11" name="Image 10" descr="Une image contenant Police, Graphique, capture d’écran, texte&#10;&#10;Description générée automatiquement">
            <a:extLst>
              <a:ext uri="{FF2B5EF4-FFF2-40B4-BE49-F238E27FC236}">
                <a16:creationId xmlns:a16="http://schemas.microsoft.com/office/drawing/2014/main" id="{81163386-B695-BA57-4472-05795393B1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2" y="277743"/>
            <a:ext cx="1564626" cy="4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3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847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NEOBUY 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4" name="Image 3" descr="Une image contenant violet, capture d’écran, bleu, violette&#10;&#10;Description générée automatiquement">
            <a:extLst>
              <a:ext uri="{FF2B5EF4-FFF2-40B4-BE49-F238E27FC236}">
                <a16:creationId xmlns:a16="http://schemas.microsoft.com/office/drawing/2014/main" id="{F729F0FB-C79E-2E1E-2641-DDB9C22041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54535"/>
            <a:ext cx="5267194" cy="793167"/>
          </a:xfrm>
          <a:prstGeom prst="rect">
            <a:avLst/>
          </a:prstGeom>
        </p:spPr>
      </p:pic>
      <p:pic>
        <p:nvPicPr>
          <p:cNvPr id="7" name="Image 6" descr="Une image contenant capture d’écran, Graphique, Police, graphisme&#10;&#10;Description générée automatiquement">
            <a:extLst>
              <a:ext uri="{FF2B5EF4-FFF2-40B4-BE49-F238E27FC236}">
                <a16:creationId xmlns:a16="http://schemas.microsoft.com/office/drawing/2014/main" id="{BEDF9B41-CAD2-C812-0567-F6876197A3E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" y="310677"/>
            <a:ext cx="1482388" cy="2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ECB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CERES ADVISORY 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5" name="Image 4" descr="Une image contenant jaune, capture d’écran, orange, Caractère coloré&#10;&#10;Description générée automatiquement">
            <a:extLst>
              <a:ext uri="{FF2B5EF4-FFF2-40B4-BE49-F238E27FC236}">
                <a16:creationId xmlns:a16="http://schemas.microsoft.com/office/drawing/2014/main" id="{2E6D4241-14EA-6B39-C41E-8EC8901FE54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49331"/>
            <a:ext cx="5267194" cy="787963"/>
          </a:xfrm>
          <a:prstGeom prst="rect">
            <a:avLst/>
          </a:prstGeom>
        </p:spPr>
      </p:pic>
      <p:pic>
        <p:nvPicPr>
          <p:cNvPr id="11" name="Image 10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4437BD60-1883-6696-B7A6-179F9585230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5" y="129642"/>
            <a:ext cx="1286732" cy="5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6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51B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ARCHIMED PARTNERS 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4" name="Image 3" descr="Une image contenant bleu, capture d’écran, Bleu électrique, bleu vert&#10;&#10;Description générée automatiquement">
            <a:extLst>
              <a:ext uri="{FF2B5EF4-FFF2-40B4-BE49-F238E27FC236}">
                <a16:creationId xmlns:a16="http://schemas.microsoft.com/office/drawing/2014/main" id="{CB3CC83D-D5CE-B47E-56BD-6A11C83135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54535"/>
            <a:ext cx="5267194" cy="793167"/>
          </a:xfrm>
          <a:prstGeom prst="rect">
            <a:avLst/>
          </a:prstGeom>
        </p:spPr>
      </p:pic>
      <p:pic>
        <p:nvPicPr>
          <p:cNvPr id="10" name="Image 9" descr="Une image contenant Police, Graphique, capture d’écran, graphisme&#10;&#10;Description générée automatiquement">
            <a:extLst>
              <a:ext uri="{FF2B5EF4-FFF2-40B4-BE49-F238E27FC236}">
                <a16:creationId xmlns:a16="http://schemas.microsoft.com/office/drawing/2014/main" id="{C4B4A29D-0E59-1C2C-C89D-E49053982F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3" y="194859"/>
            <a:ext cx="1685855" cy="45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0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D3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AYBO 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5" name="Image 4" descr="Une image contenant capture d’écran, rouge, Caractère coloré, Graphique&#10;&#10;Description générée automatiquement">
            <a:extLst>
              <a:ext uri="{FF2B5EF4-FFF2-40B4-BE49-F238E27FC236}">
                <a16:creationId xmlns:a16="http://schemas.microsoft.com/office/drawing/2014/main" id="{403AB0B0-C6C7-1ED8-3654-4C73D212B3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49331"/>
            <a:ext cx="5267194" cy="787963"/>
          </a:xfrm>
          <a:prstGeom prst="rect">
            <a:avLst/>
          </a:prstGeom>
        </p:spPr>
      </p:pic>
      <p:pic>
        <p:nvPicPr>
          <p:cNvPr id="11" name="Image 10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15036AB5-CE3D-EF0E-B3E5-90AFA3F3CD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20" y="271147"/>
            <a:ext cx="1117600" cy="3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7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Extraire 13">
            <a:extLst>
              <a:ext uri="{FF2B5EF4-FFF2-40B4-BE49-F238E27FC236}">
                <a16:creationId xmlns:a16="http://schemas.microsoft.com/office/drawing/2014/main" id="{C2423FAE-D349-C181-FD30-9745D9C01E0C}"/>
              </a:ext>
            </a:extLst>
          </p:cNvPr>
          <p:cNvSpPr/>
          <p:nvPr userDrawn="1"/>
        </p:nvSpPr>
        <p:spPr>
          <a:xfrm rot="154745">
            <a:off x="3205331" y="1433515"/>
            <a:ext cx="11975289" cy="9443759"/>
          </a:xfrm>
          <a:prstGeom prst="flowChartExtract">
            <a:avLst/>
          </a:prstGeom>
          <a:solidFill>
            <a:srgbClr val="D5EAEF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Organigramme : Extraire 7">
            <a:extLst>
              <a:ext uri="{FF2B5EF4-FFF2-40B4-BE49-F238E27FC236}">
                <a16:creationId xmlns:a16="http://schemas.microsoft.com/office/drawing/2014/main" id="{85B7AE96-1D63-6B83-E3DB-5B4465F55AE5}"/>
              </a:ext>
            </a:extLst>
          </p:cNvPr>
          <p:cNvSpPr/>
          <p:nvPr userDrawn="1"/>
        </p:nvSpPr>
        <p:spPr>
          <a:xfrm rot="17724665">
            <a:off x="-301601" y="-3298605"/>
            <a:ext cx="11975289" cy="9443759"/>
          </a:xfrm>
          <a:prstGeom prst="flowChartExtract">
            <a:avLst/>
          </a:prstGeom>
          <a:solidFill>
            <a:srgbClr val="F4F4F4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E1BD01-DED6-612B-00F7-D9765AAA83DE}"/>
              </a:ext>
            </a:extLst>
          </p:cNvPr>
          <p:cNvSpPr/>
          <p:nvPr userDrawn="1"/>
        </p:nvSpPr>
        <p:spPr>
          <a:xfrm>
            <a:off x="-10877" y="9552638"/>
            <a:ext cx="6893929" cy="365888"/>
          </a:xfrm>
          <a:prstGeom prst="rect">
            <a:avLst/>
          </a:prstGeom>
          <a:solidFill>
            <a:srgbClr val="A75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EE20A17-859B-09E4-21CF-B3DB81EE60A8}"/>
              </a:ext>
            </a:extLst>
          </p:cNvPr>
          <p:cNvSpPr txBox="1">
            <a:spLocks/>
          </p:cNvSpPr>
          <p:nvPr userDrawn="1"/>
        </p:nvSpPr>
        <p:spPr>
          <a:xfrm>
            <a:off x="2125516" y="9642632"/>
            <a:ext cx="2742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CYBERSKILLS 8 rue Euler, 75008 Paris</a:t>
            </a:r>
          </a:p>
        </p:txBody>
      </p:sp>
      <p:pic>
        <p:nvPicPr>
          <p:cNvPr id="13" name="Image 12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2D42FD9B-8B5D-189A-7ACC-93CB180F85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56" y="9419491"/>
            <a:ext cx="675233" cy="67523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0DD3009-FDE9-A752-D0E2-9A9C5B9311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08" y="344650"/>
            <a:ext cx="1408418" cy="150132"/>
          </a:xfrm>
          <a:prstGeom prst="rect">
            <a:avLst/>
          </a:prstGeom>
        </p:spPr>
      </p:pic>
      <p:pic>
        <p:nvPicPr>
          <p:cNvPr id="10" name="Image 9" descr="Une image contenant Magenta, violet, rose, Lilas&#10;&#10;Description générée automatiquement">
            <a:extLst>
              <a:ext uri="{FF2B5EF4-FFF2-40B4-BE49-F238E27FC236}">
                <a16:creationId xmlns:a16="http://schemas.microsoft.com/office/drawing/2014/main" id="{B9B74060-D8F5-9CE9-6DD8-53A67C575D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-54534"/>
            <a:ext cx="5267194" cy="7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BEBD3AC-6FE6-036A-F5D1-59D847B1D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Marc LEBOEUF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709665-24A8-E066-2A77-ABF37325B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Directeur de Practice Opérations &amp; finance </a:t>
            </a:r>
          </a:p>
        </p:txBody>
      </p:sp>
      <p:pic>
        <p:nvPicPr>
          <p:cNvPr id="12" name="Espace réservé pour une image  11">
            <a:extLst>
              <a:ext uri="{FF2B5EF4-FFF2-40B4-BE49-F238E27FC236}">
                <a16:creationId xmlns:a16="http://schemas.microsoft.com/office/drawing/2014/main" id="{D9A72A43-7ED9-6E31-4B28-383ECF4974C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2221" b="1222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D5EE00-AFAB-4C34-B7F3-8A6F4C202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5535" y="2142609"/>
            <a:ext cx="6070883" cy="1084997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Plus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20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d’expérience en </a:t>
            </a:r>
            <a:r>
              <a:rPr lang="fr-FR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direction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projet/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Coordination et mise en œuvre dont plus de 10 auprès des banques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</a:rPr>
              <a:t>Bonne maîtrise des organisations et des risques sur l’ensemble de la chaîne des paiements et formats associés ainsi que sur le  périmètre cash management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</a:rPr>
              <a:t>Bonnes connaissances des chaînes Front to Back ( instruments, réglementaire) et directions financières ( comptabilité, contrôle financier </a:t>
            </a:r>
            <a:r>
              <a:rPr lang="fr-FR" dirty="0" err="1">
                <a:latin typeface="Calibri" panose="020F0502020204030204" pitchFamily="34" charset="0"/>
              </a:rPr>
              <a:t>reporting</a:t>
            </a:r>
            <a:r>
              <a:rPr lang="fr-FR" dirty="0">
                <a:latin typeface="Calibri" panose="020F0502020204030204" pitchFamily="34" charset="0"/>
              </a:rPr>
              <a:t>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Bonne connaissance réglementaire et compliance  (LAB- LAT) ainsi que sur les risques opérationnels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Capacité à échanger sur les sujets architecture fonctionnelle et urbanisation  des SI</a:t>
            </a:r>
          </a:p>
          <a:p>
            <a:pPr>
              <a:lnSpc>
                <a:spcPct val="100000"/>
              </a:lnSpc>
            </a:pP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450C8AB-82E9-E7DB-DCD8-3326953661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535" y="3934254"/>
            <a:ext cx="2662237" cy="1456776"/>
          </a:xfrm>
        </p:spPr>
        <p:txBody>
          <a:bodyPr/>
          <a:lstStyle/>
          <a:p>
            <a:r>
              <a:rPr lang="fr-FR" dirty="0">
                <a:latin typeface="+mj-lt"/>
              </a:rPr>
              <a:t>Banque  Front to Back et Directions financières (</a:t>
            </a:r>
            <a:r>
              <a:rPr lang="fr-FR" dirty="0" err="1">
                <a:latin typeface="+mj-lt"/>
              </a:rPr>
              <a:t>Retail</a:t>
            </a:r>
            <a:r>
              <a:rPr lang="fr-FR" dirty="0">
                <a:latin typeface="+mj-lt"/>
              </a:rPr>
              <a:t>, BFI, CIB,)</a:t>
            </a:r>
          </a:p>
          <a:p>
            <a:r>
              <a:rPr lang="fr-FR" dirty="0">
                <a:latin typeface="+mj-lt"/>
              </a:rPr>
              <a:t>Vision métier, fonctionnel et technique</a:t>
            </a:r>
          </a:p>
          <a:p>
            <a:r>
              <a:rPr lang="fr-FR" dirty="0">
                <a:latin typeface="+mj-lt"/>
              </a:rPr>
              <a:t>Service des paiements (flux acquisition /Restitution,)</a:t>
            </a:r>
          </a:p>
          <a:p>
            <a:r>
              <a:rPr lang="fr-FR" dirty="0">
                <a:latin typeface="+mj-lt"/>
              </a:rPr>
              <a:t>Schémas comptables et interprétation, data management </a:t>
            </a:r>
          </a:p>
          <a:p>
            <a:r>
              <a:rPr lang="fr-FR" dirty="0">
                <a:latin typeface="+mj-lt"/>
              </a:rPr>
              <a:t>Finance  de marché/structurée/cash management /SEPA</a:t>
            </a:r>
          </a:p>
          <a:p>
            <a:r>
              <a:rPr lang="fr-FR" dirty="0">
                <a:latin typeface="+mj-lt"/>
              </a:rPr>
              <a:t>Gestion de projet (agile et cycle V)</a:t>
            </a:r>
          </a:p>
          <a:p>
            <a:r>
              <a:rPr lang="fr-FR" dirty="0">
                <a:latin typeface="+mj-lt"/>
              </a:rPr>
              <a:t>Audit de la performance économique et financière </a:t>
            </a:r>
          </a:p>
          <a:p>
            <a:endParaRPr lang="fr-FR" dirty="0">
              <a:latin typeface="+mj-lt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A147423-630D-0867-DD93-B385951451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Méthodologie ITL</a:t>
            </a:r>
          </a:p>
          <a:p>
            <a:r>
              <a:rPr lang="fr-FR" dirty="0">
                <a:latin typeface="+mn-lt"/>
              </a:rPr>
              <a:t>Interpréteur</a:t>
            </a:r>
            <a:r>
              <a:rPr lang="fr-FR" dirty="0">
                <a:latin typeface="+mj-lt"/>
              </a:rPr>
              <a:t> RDJ</a:t>
            </a:r>
          </a:p>
          <a:p>
            <a:r>
              <a:rPr lang="fr-FR" dirty="0">
                <a:latin typeface="+mj-lt"/>
              </a:rPr>
              <a:t>Swift  :  MT et MX</a:t>
            </a:r>
          </a:p>
          <a:p>
            <a:r>
              <a:rPr lang="fr-FR" dirty="0">
                <a:latin typeface="+mj-lt"/>
              </a:rPr>
              <a:t>Risques  : Fircosoft. Trustpair </a:t>
            </a:r>
          </a:p>
          <a:p>
            <a:r>
              <a:rPr lang="fr-FR" dirty="0">
                <a:latin typeface="+mj-lt"/>
              </a:rPr>
              <a:t>Gestion data : SQL</a:t>
            </a:r>
          </a:p>
          <a:p>
            <a:r>
              <a:rPr lang="fr-FR" dirty="0">
                <a:latin typeface="+mj-lt"/>
              </a:rPr>
              <a:t>Pack office</a:t>
            </a:r>
          </a:p>
          <a:p>
            <a:r>
              <a:rPr lang="fr-FR" dirty="0">
                <a:latin typeface="+mj-lt"/>
              </a:rPr>
              <a:t>Gestion projet (Jira, Gantt, Pert, …)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5D027BE-6520-6958-7027-D7750F20B4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>
                <a:latin typeface="Calibri   "/>
              </a:rPr>
              <a:t>1990 ESGF :  Master – Expert financier Comptabilité et Fiance d’entreprises- contrôle de gestion- Analyse financière –stratégie </a:t>
            </a:r>
          </a:p>
          <a:p>
            <a:r>
              <a:rPr lang="fr-FR" dirty="0">
                <a:latin typeface="Calibri   "/>
              </a:rPr>
              <a:t>Certifié ITIL </a:t>
            </a:r>
            <a:r>
              <a:rPr lang="fr-FR" dirty="0" err="1">
                <a:latin typeface="Calibri   "/>
              </a:rPr>
              <a:t>Foundation</a:t>
            </a:r>
            <a:r>
              <a:rPr lang="fr-FR" dirty="0">
                <a:latin typeface="Calibri   "/>
              </a:rPr>
              <a:t> 2011  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318FD6-3ADB-3DA4-8C3F-7EC0188BF7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>
                <a:latin typeface="+mn-lt"/>
              </a:rPr>
              <a:t>Direction de projets complexes</a:t>
            </a:r>
          </a:p>
          <a:p>
            <a:r>
              <a:rPr lang="fr-FR" dirty="0">
                <a:latin typeface="+mn-lt"/>
              </a:rPr>
              <a:t>Pilotage fonctionnel de flux liés aux paiements </a:t>
            </a:r>
          </a:p>
          <a:p>
            <a:r>
              <a:rPr lang="fr-FR" dirty="0">
                <a:latin typeface="+mn-lt"/>
              </a:rPr>
              <a:t>Traitement des incidents </a:t>
            </a:r>
            <a:r>
              <a:rPr lang="fr-FR">
                <a:latin typeface="+mn-lt"/>
              </a:rPr>
              <a:t>et des problèmes</a:t>
            </a:r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Gestion  des Risks opérationnels </a:t>
            </a:r>
          </a:p>
          <a:p>
            <a:endParaRPr lang="fr-FR" dirty="0">
              <a:latin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D6119B2-CB14-DC61-C1D7-66B45189E9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>
                <a:latin typeface="Calibri   "/>
              </a:rPr>
              <a:t>Refonte des outils, processus, organisations</a:t>
            </a:r>
          </a:p>
          <a:p>
            <a:r>
              <a:rPr lang="fr-FR" dirty="0">
                <a:latin typeface="Calibri   "/>
              </a:rPr>
              <a:t>Supervision </a:t>
            </a:r>
          </a:p>
          <a:p>
            <a:r>
              <a:rPr lang="fr-FR" dirty="0" err="1">
                <a:latin typeface="Calibri   "/>
              </a:rPr>
              <a:t>Reporting</a:t>
            </a:r>
            <a:r>
              <a:rPr lang="fr-FR" dirty="0">
                <a:latin typeface="Calibri   "/>
              </a:rPr>
              <a:t> </a:t>
            </a:r>
          </a:p>
          <a:p>
            <a:r>
              <a:rPr lang="fr-FR" dirty="0">
                <a:latin typeface="Calibri   "/>
              </a:rPr>
              <a:t>Change management  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6037EF1-494E-E937-2654-D9AC3F5982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>
                <a:latin typeface="Calibri   "/>
              </a:rPr>
              <a:t>Anglais</a:t>
            </a:r>
          </a:p>
        </p:txBody>
      </p:sp>
    </p:spTree>
    <p:extLst>
      <p:ext uri="{BB962C8B-B14F-4D97-AF65-F5344CB8AC3E}">
        <p14:creationId xmlns:p14="http://schemas.microsoft.com/office/powerpoint/2010/main" val="316499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F6A3560-098D-7EE6-CCA2-77EC788FA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Altran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145111-A7B6-3F20-6469-E2FD2D75EB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Mars 2003 –Mai 2008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A2C4AB-19FE-AF58-40F5-D56A692738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Directeur d’un centre de service  Cash and </a:t>
            </a:r>
            <a:r>
              <a:rPr lang="fr-FR" dirty="0" err="1"/>
              <a:t>Recovery</a:t>
            </a:r>
            <a:r>
              <a:rPr lang="fr-FR" dirty="0"/>
              <a:t> dans le cadre du contrat d’affacturage groupe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756046-9550-2CE5-9D3D-41E537AAC1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>
                <a:effectLst/>
                <a:latin typeface="Poppins  "/>
                <a:ea typeface="Calibri" panose="020F0502020204030204" pitchFamily="34" charset="0"/>
              </a:rPr>
              <a:t>Niveau</a:t>
            </a:r>
            <a:r>
              <a:rPr lang="fr-FR" b="1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dirty="0">
                <a:effectLst/>
                <a:latin typeface="Poppins  "/>
                <a:ea typeface="Calibri" panose="020F0502020204030204" pitchFamily="34" charset="0"/>
              </a:rPr>
              <a:t>d’intervention</a:t>
            </a:r>
            <a:r>
              <a:rPr lang="fr-FR" b="1" spc="-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dirty="0">
                <a:effectLst/>
                <a:latin typeface="Poppins  "/>
                <a:ea typeface="Calibri" panose="020F0502020204030204" pitchFamily="34" charset="0"/>
              </a:rPr>
              <a:t>:</a:t>
            </a:r>
            <a:r>
              <a:rPr lang="fr-FR" b="1" spc="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Gestion</a:t>
            </a:r>
            <a:r>
              <a:rPr lang="fr-FR" spc="-3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et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pilotage</a:t>
            </a:r>
            <a:r>
              <a:rPr lang="fr-FR" spc="-3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du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centre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de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service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pour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le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compte</a:t>
            </a:r>
            <a:r>
              <a:rPr lang="fr-FR" spc="-3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des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26</a:t>
            </a:r>
            <a:r>
              <a:rPr lang="fr-FR" spc="-3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entités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du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groupe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France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relation opérationnelle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avec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équipes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affacturage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(Paris 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Marseille)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amélioration continue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processus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facturation 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recouvrement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 des comités du projet (comités des risques débiteurs et engagement, comité trésorerie et relation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bancaire)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Au sein de la direction financière, dans le cadre de la délégation de gestion du poste clients (contrat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d'affacturage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confidentiel)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Recouvrement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sécurisation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risques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engagements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d'affacturage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Conduite du changement et amélioration continue auprès des équipes back office du groupe</a:t>
            </a:r>
          </a:p>
          <a:p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Environnement:</a:t>
            </a:r>
            <a:r>
              <a:rPr lang="fr-FR" spc="-3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SAP,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progiciel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éditeur</a:t>
            </a:r>
            <a:r>
              <a:rPr lang="fr-FR" spc="-3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SYCARE</a:t>
            </a: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4354E38-48E2-42B8-8E9F-FF04F255F1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SFAC Euler/CGA/TRANSFACT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7E85122-AD27-C081-C581-146423CFC7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2394" y="5288440"/>
            <a:ext cx="2299473" cy="336281"/>
          </a:xfrm>
        </p:spPr>
        <p:txBody>
          <a:bodyPr/>
          <a:lstStyle/>
          <a:p>
            <a:r>
              <a:rPr lang="fr-FR" dirty="0"/>
              <a:t>Octobre  1990 –Février 2003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9DCFB48-E00F-9C1C-EA9E-D04B16D8ED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Pilotage opérationnel / direction des engagements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9BD0DB9-9A0D-D048-3912-F572E4D91F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latin typeface="Poppins  "/>
              </a:rPr>
              <a:t>2000-2003 ; Responsable Exploitation DME Chez </a:t>
            </a:r>
            <a:r>
              <a:rPr lang="fr-FR" dirty="0" err="1">
                <a:latin typeface="Poppins  "/>
              </a:rPr>
              <a:t>Transfact</a:t>
            </a:r>
            <a:r>
              <a:rPr lang="fr-FR" dirty="0">
                <a:latin typeface="Poppins  "/>
              </a:rPr>
              <a:t> ( filiale affacturage Crédit Agricole)</a:t>
            </a:r>
          </a:p>
          <a:p>
            <a:r>
              <a:rPr lang="fr-FR" dirty="0">
                <a:latin typeface="Poppins  "/>
              </a:rPr>
              <a:t>Niveau intervention : management opérationnel d’une équipe de 45 personnes ( flux annuels  traité 1.6 milliards Euros)</a:t>
            </a:r>
          </a:p>
          <a:p>
            <a:pPr lvl="1"/>
            <a:endParaRPr lang="fr-FR" sz="800" dirty="0">
              <a:latin typeface="Poppins  "/>
            </a:endParaRPr>
          </a:p>
          <a:p>
            <a:r>
              <a:rPr lang="fr-FR" dirty="0">
                <a:latin typeface="Poppins  "/>
              </a:rPr>
              <a:t>1995- 2000 : Responsable adjoint service Crédits  engagement ( analyse des risques et définition des encours , KYC) Chez CGA (filiale affacturage SG)</a:t>
            </a:r>
          </a:p>
          <a:p>
            <a:r>
              <a:rPr lang="fr-FR" dirty="0">
                <a:latin typeface="Poppins  "/>
              </a:rPr>
              <a:t>1990-1995 : Arbitre assurance crédit chez SFAC /Euler ( aujourd’hui </a:t>
            </a:r>
            <a:r>
              <a:rPr lang="fr-FR" dirty="0" err="1">
                <a:latin typeface="Poppins  "/>
              </a:rPr>
              <a:t>Hermes</a:t>
            </a:r>
            <a:r>
              <a:rPr lang="fr-FR" dirty="0">
                <a:latin typeface="Poppins  "/>
              </a:rPr>
              <a:t> Allianz)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3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4991CD-53D9-0112-CBB7-BEA1C8476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PRAEMIA REIM FRANCE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82687-B309-993E-F329-F82C52949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25686" y="1453726"/>
            <a:ext cx="2576181" cy="336281"/>
          </a:xfrm>
        </p:spPr>
        <p:txBody>
          <a:bodyPr/>
          <a:lstStyle/>
          <a:p>
            <a:r>
              <a:rPr lang="fr-FR" dirty="0"/>
              <a:t>Février 2025 – Juillet 2025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62D9CE-0224-E1E2-CEA6-352F26112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Chef de projet « P2P «  Procurement to </a:t>
            </a:r>
            <a:r>
              <a:rPr lang="fr-FR" dirty="0" err="1"/>
              <a:t>payments</a:t>
            </a:r>
            <a:r>
              <a:rPr lang="fr-FR" dirty="0"/>
              <a:t> »  : rattachement DTSI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EC08288-5E87-8CED-92E4-47D5BBB204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1738" y="1656720"/>
            <a:ext cx="6508195" cy="3034664"/>
          </a:xfrm>
        </p:spPr>
        <p:txBody>
          <a:bodyPr/>
          <a:lstStyle/>
          <a:p>
            <a:pPr marL="0" lvl="0" indent="0">
              <a:buSzPts val="1000"/>
              <a:buNone/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Mission principale:  Recadrage détaillé du projet de  déploiement des briques « gestions par engagements » pour les dépenses travaux et Frais Généraux  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Analyse  et révision de la  feuille de route (design et processus, adhérence projets transverses,  gestion des référentiels, gestion des API ou interfaces présentes ou a construire, rationalisation du SI global)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Mise en place de la comitologie globale afin de piloter et coordonner les travaux entre les différentes parties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Redéfinition et validation des besoins par les métiers (ateliers principalement), rédaction des cahiers des charges (environ 80 exigences fonctionnelles et </a:t>
            </a:r>
            <a:r>
              <a:rPr lang="fr-FR" sz="800" dirty="0" err="1">
                <a:latin typeface="Poppins  "/>
              </a:rPr>
              <a:t>tecniques</a:t>
            </a:r>
            <a:r>
              <a:rPr lang="fr-FR" sz="800" dirty="0">
                <a:latin typeface="Poppins  "/>
              </a:rPr>
              <a:t>) 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Choix, négociation, contractualisation  avec les éditeurs et les intégrateurs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Gestion </a:t>
            </a:r>
            <a:r>
              <a:rPr lang="fr-FR" sz="800">
                <a:latin typeface="Poppins  "/>
              </a:rPr>
              <a:t>contractuelle  poursuite  </a:t>
            </a:r>
            <a:r>
              <a:rPr lang="fr-FR" sz="800" dirty="0">
                <a:latin typeface="Poppins  "/>
              </a:rPr>
              <a:t>des contrats (dans le cadre d’une TUP sur le périmètre travaux)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Préparation feuille de route 2025/2026 et plans d’actions associés 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Mission transverse:  Assistances opérationnelles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Etude  et impacts attendus dans le cadre du projet E-</a:t>
            </a:r>
            <a:r>
              <a:rPr lang="fr-FR" sz="800" dirty="0" err="1">
                <a:latin typeface="Poppins  "/>
              </a:rPr>
              <a:t>invoicing</a:t>
            </a:r>
            <a:r>
              <a:rPr lang="fr-FR" sz="800" dirty="0">
                <a:latin typeface="Poppins  "/>
              </a:rPr>
              <a:t> et E- </a:t>
            </a:r>
            <a:r>
              <a:rPr lang="fr-FR" sz="800" dirty="0" err="1">
                <a:latin typeface="Poppins  "/>
              </a:rPr>
              <a:t>reporting</a:t>
            </a:r>
            <a:r>
              <a:rPr lang="fr-FR" sz="800" dirty="0">
                <a:latin typeface="Poppins  "/>
              </a:rPr>
              <a:t> (mise en place de la PDP , gestion des cas d’usages, révision des processus , gestion des statuts, plan de formation…)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Etude des irritants et recherche d’optimisation des processus comptables ( périmètres immobiliers et fournisseurs)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Transfert de connaissances et de compétences vers le client (documentation)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</a:rPr>
              <a:t>Assistance préparation montée de version Cegid Busines ( impacts sur les spécifiques)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Gestion en mode projet Hybride ( classique et agile selon les interlocuteurs)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Interlocuteurs : Direction financière et comptable (DAF, DAC) métiers (Gestionnaires travaux, Asset manager, </a:t>
            </a:r>
            <a:r>
              <a:rPr lang="fr-FR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funds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managers, direction juridique, contrôle et compliance), DTSI  (infra et RUN) </a:t>
            </a:r>
          </a:p>
          <a:p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Editeurs/outils  </a:t>
            </a:r>
            <a:r>
              <a:rPr lang="fr-FR" dirty="0">
                <a:latin typeface="Poppins  "/>
                <a:ea typeface="Calibri" panose="020F0502020204030204" pitchFamily="34" charset="0"/>
              </a:rPr>
              <a:t>Salvia (travaux), Esker et YOOZ (Frais Généraux  et PDP), CEGID, KYRIBA, TRUSTPAIR</a:t>
            </a:r>
            <a:endParaRPr lang="fr-FR" dirty="0">
              <a:effectLst/>
              <a:latin typeface="Poppins  "/>
              <a:ea typeface="Calibri" panose="020F0502020204030204" pitchFamily="34" charset="0"/>
            </a:endParaRPr>
          </a:p>
          <a:p>
            <a:endParaRPr lang="fr-FR" dirty="0">
              <a:latin typeface="Poppins  "/>
            </a:endParaRP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3D866AAB-1789-F7A1-2050-43ADF9989229}"/>
              </a:ext>
            </a:extLst>
          </p:cNvPr>
          <p:cNvSpPr txBox="1">
            <a:spLocks/>
          </p:cNvSpPr>
          <p:nvPr/>
        </p:nvSpPr>
        <p:spPr>
          <a:xfrm>
            <a:off x="4106916" y="5375045"/>
            <a:ext cx="2576181" cy="33628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u="none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Septembre 2023 – Décembre 2024</a:t>
            </a:r>
            <a:endParaRPr lang="fr-FR" dirty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9472E035-0F3C-13BF-EFCB-D2F56691FA1C}"/>
              </a:ext>
            </a:extLst>
          </p:cNvPr>
          <p:cNvSpPr txBox="1">
            <a:spLocks/>
          </p:cNvSpPr>
          <p:nvPr/>
        </p:nvSpPr>
        <p:spPr>
          <a:xfrm>
            <a:off x="174902" y="5578039"/>
            <a:ext cx="6508195" cy="214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1" u="none" kern="1200">
                <a:solidFill>
                  <a:srgbClr val="0088CC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Chef de projet « Expenses » chez BNP /FIP</a:t>
            </a:r>
            <a:endParaRPr lang="fr-FR" dirty="0"/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2ABB4460-CF81-361A-31D4-09708F9CD4F8}"/>
              </a:ext>
            </a:extLst>
          </p:cNvPr>
          <p:cNvSpPr txBox="1">
            <a:spLocks/>
          </p:cNvSpPr>
          <p:nvPr/>
        </p:nvSpPr>
        <p:spPr>
          <a:xfrm>
            <a:off x="193672" y="5602753"/>
            <a:ext cx="6508195" cy="303466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88CC"/>
              </a:buClr>
              <a:buFont typeface="Poppins" panose="00000500000000000000" pitchFamily="2" charset="0"/>
              <a:buChar char="∆"/>
              <a:defRPr sz="800" b="0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000"/>
              <a:buFont typeface="Poppins" panose="00000500000000000000" pitchFamily="2" charset="0"/>
              <a:buNone/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Finalisation du déploiement de la solution DIRECTE INTERFACE , périmètre Madrid et Milan sur le traitement des dépenses  EMEA (Frais généraux et salaires) , et assistance pour le déploiement de 9 entités supplémentaires ( EMEA, ASIE et AMER)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Mise en place de l’alimentation directe de nouvelles  données comptables et extra comptables en provenance de SAP au travers de l’outil groupe comptable OFS 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Création  et optimisation des donnés permettant d’alimenter le systèmes OFS  et l’outil de gestion (BGM)  jusqu’à l’outil VAE (initialisation des </a:t>
            </a:r>
            <a:r>
              <a:rPr lang="fr-FR" sz="800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reportings</a:t>
            </a: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de fin de mois pour le PNL ) Mapping des comptes SAP avec comptes OFS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Modification des règles d’interprétation au niveau de la couche (SAP to exchange Layer) pour ajuster certaines données du CRE ( Centre de coûts, code projets, code  fournisseurs…) 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Modification des règles d’interprétation dans EIR/ RDJ au niveau du CRE  et du ME pour assurer l’alimentation des données comptables et extra comptables dans l’outil OFS VERS BGM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Alimentation BGM vers AE et alignement avec les outils de contrôles  jusqu’aux </a:t>
            </a:r>
            <a:r>
              <a:rPr lang="fr-FR" sz="800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reportings</a:t>
            </a: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finaux afin d’accélérer les délais de </a:t>
            </a:r>
            <a:r>
              <a:rPr lang="fr-FR" sz="800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closing</a:t>
            </a: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</a:p>
          <a:p>
            <a:pPr lvl="1">
              <a:tabLst>
                <a:tab pos="752475" algn="l"/>
                <a:tab pos="753745" algn="l"/>
              </a:tabLst>
            </a:pP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Décommissionnement du  bridge </a:t>
            </a:r>
            <a:r>
              <a:rPr lang="fr-FR" sz="800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ATLAs</a:t>
            </a:r>
            <a:r>
              <a:rPr lang="fr-FR" sz="800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2 ( univers SAP Vinci vers Vinci AE hors flux OFS)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Gestion en mode projet Hybride ( classique et agile selon les interlocuteurs)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Interlocuteurs </a:t>
            </a:r>
            <a:r>
              <a:rPr lang="fr-FR" b="1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Fr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ance, </a:t>
            </a:r>
            <a:r>
              <a:rPr lang="fr-FR" b="1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Es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pagne, </a:t>
            </a:r>
            <a:r>
              <a:rPr lang="fr-FR" b="1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alie, </a:t>
            </a:r>
            <a:r>
              <a:rPr lang="fr-FR" b="1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Po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rtugal, </a:t>
            </a:r>
            <a:r>
              <a:rPr lang="fr-FR" b="1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   : SAP Support (Données initiales ) , Exchange layer ( couche interprétation et gestion du CRE ) , FIP Madrid Interface avec le métier, FIPE (RDJ et IST) , FRESH  IT ( IST/IAT/UAT,CFT) , Finance locale, ,  Finance </a:t>
            </a:r>
            <a:r>
              <a:rPr lang="fr-FR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regulatory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, Finance </a:t>
            </a:r>
            <a:r>
              <a:rPr lang="fr-FR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strategy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, (IAT/UAT/ new process) , PFS ( </a:t>
            </a:r>
            <a:r>
              <a:rPr lang="fr-FR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reférential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groupe), VAE support ( </a:t>
            </a:r>
            <a:r>
              <a:rPr lang="fr-FR" dirty="0" err="1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integration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et UAT), ISPL (support Inde)</a:t>
            </a:r>
          </a:p>
          <a:p>
            <a:r>
              <a:rPr lang="fr-FR" dirty="0">
                <a:latin typeface="Poppins  "/>
                <a:ea typeface="Calibri" panose="020F0502020204030204" pitchFamily="34" charset="0"/>
              </a:rPr>
              <a:t>EIR/RDJ/OFS outils ( BAC, SAR, BGM, …) /REFERENTIELS ( PFS ) </a:t>
            </a:r>
          </a:p>
          <a:p>
            <a:endParaRPr lang="fr-FR" dirty="0">
              <a:latin typeface="Poppins  "/>
            </a:endParaRPr>
          </a:p>
        </p:txBody>
      </p:sp>
      <p:sp>
        <p:nvSpPr>
          <p:cNvPr id="8" name="Espace réservé du texte 1">
            <a:extLst>
              <a:ext uri="{FF2B5EF4-FFF2-40B4-BE49-F238E27FC236}">
                <a16:creationId xmlns:a16="http://schemas.microsoft.com/office/drawing/2014/main" id="{52B278D2-767B-2F69-6531-EF7DA9AD19BA}"/>
              </a:ext>
            </a:extLst>
          </p:cNvPr>
          <p:cNvSpPr txBox="1">
            <a:spLocks/>
          </p:cNvSpPr>
          <p:nvPr/>
        </p:nvSpPr>
        <p:spPr>
          <a:xfrm>
            <a:off x="193673" y="5350097"/>
            <a:ext cx="6664327" cy="37133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u="sng" kern="1200">
                <a:solidFill>
                  <a:srgbClr val="2C316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BNP/FIP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00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84991CD-53D9-0112-CBB7-BEA1C8476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Quanteam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082687-B309-993E-F329-F82C52949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7604" y="1453726"/>
            <a:ext cx="2004263" cy="336281"/>
          </a:xfrm>
        </p:spPr>
        <p:txBody>
          <a:bodyPr/>
          <a:lstStyle/>
          <a:p>
            <a:r>
              <a:rPr lang="fr-FR" dirty="0"/>
              <a:t>Mars 2023-septembre 2023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62D9CE-0224-E1E2-CEA6-352F26112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DIRECTEUR DE PRACTICE Opérations et Finance ( Projet interne 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B4D561-F4E0-8400-520F-8B15EB0B2A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Initialisation et création de la  practice Opérations et Finance en mode projet  ( mars à septembre 2023) </a:t>
            </a:r>
          </a:p>
          <a:p>
            <a:pPr lvl="1"/>
            <a:r>
              <a:rPr lang="fr-FR" sz="800" dirty="0">
                <a:latin typeface="Poppins  "/>
              </a:rPr>
              <a:t>Définition du périmètre ( analyse des compétences pour 60 consultants  , définition de la road </a:t>
            </a:r>
            <a:r>
              <a:rPr lang="fr-FR" sz="800" dirty="0" err="1">
                <a:latin typeface="Poppins  "/>
              </a:rPr>
              <a:t>map</a:t>
            </a:r>
            <a:r>
              <a:rPr lang="fr-FR" sz="800" dirty="0">
                <a:latin typeface="Poppins  "/>
              </a:rPr>
              <a:t> )</a:t>
            </a:r>
          </a:p>
          <a:p>
            <a:pPr lvl="1"/>
            <a:r>
              <a:rPr lang="fr-FR" sz="800" dirty="0">
                <a:latin typeface="Poppins  "/>
              </a:rPr>
              <a:t>Définition des organisations et RACI au sein de le practice , mise en place des relais de pilotage</a:t>
            </a:r>
          </a:p>
          <a:p>
            <a:pPr lvl="1"/>
            <a:r>
              <a:rPr lang="fr-FR" sz="800" dirty="0">
                <a:latin typeface="Poppins  "/>
              </a:rPr>
              <a:t>Mise en place des instances de gouvernance( comités mensuels, canaux de communication)</a:t>
            </a:r>
          </a:p>
          <a:p>
            <a:pPr lvl="1"/>
            <a:r>
              <a:rPr lang="fr-FR" sz="800" dirty="0">
                <a:latin typeface="Poppins  "/>
              </a:rPr>
              <a:t>Mise en place des KPI et </a:t>
            </a:r>
            <a:r>
              <a:rPr lang="fr-FR" sz="800" dirty="0" err="1">
                <a:latin typeface="Poppins  "/>
              </a:rPr>
              <a:t>reporting</a:t>
            </a:r>
            <a:r>
              <a:rPr lang="fr-FR" sz="800" dirty="0">
                <a:latin typeface="Poppins  "/>
              </a:rPr>
              <a:t> de suivi</a:t>
            </a:r>
          </a:p>
          <a:p>
            <a:pPr lvl="1"/>
            <a:r>
              <a:rPr lang="fr-FR" sz="800" dirty="0">
                <a:latin typeface="Poppins  "/>
              </a:rPr>
              <a:t>Refonte de l’offre Front To Finance </a:t>
            </a:r>
          </a:p>
          <a:p>
            <a:pPr lvl="1"/>
            <a:r>
              <a:rPr lang="fr-FR" sz="800" dirty="0">
                <a:latin typeface="Poppins  "/>
              </a:rPr>
              <a:t>Préparation du plan de conduite du changement</a:t>
            </a:r>
            <a:endParaRPr lang="fr-FR" sz="100" dirty="0">
              <a:latin typeface="Poppins  "/>
            </a:endParaRPr>
          </a:p>
          <a:p>
            <a:pPr marL="342900" lvl="1" indent="0">
              <a:buNone/>
            </a:pPr>
            <a:endParaRPr lang="fr-FR" sz="800" dirty="0">
              <a:latin typeface="Poppins  "/>
            </a:endParaRPr>
          </a:p>
          <a:p>
            <a:pPr marL="0" indent="0">
              <a:buNone/>
            </a:pPr>
            <a:r>
              <a:rPr lang="fr-FR" sz="100" dirty="0">
                <a:latin typeface="Poppins  "/>
              </a:rPr>
              <a:t>pli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D94798C-A6C6-2438-0C45-C62A764DCB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Société Générale  GBSU /GRC/RPM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372E133-A70B-5DD1-BEAE-A5DD456C63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00575" y="5288440"/>
            <a:ext cx="2101292" cy="336281"/>
          </a:xfrm>
        </p:spPr>
        <p:txBody>
          <a:bodyPr/>
          <a:lstStyle/>
          <a:p>
            <a:r>
              <a:rPr lang="fr-FR" dirty="0"/>
              <a:t>Avril 2022- Février 2023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D6FE199-2175-2FB5-F88D-5B9CAEDC7D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Operations Security Manager (OSM) /GBSU MARK sur la fonction paiements monde (transverse) et trésorerie (Paris et Londres)</a:t>
            </a:r>
            <a:endParaRPr lang="fr-FR" b="1" kern="0" dirty="0">
              <a:effectLst/>
              <a:latin typeface="Poppins  "/>
              <a:ea typeface="Calibri" panose="020F0502020204030204" pitchFamily="34" charset="0"/>
            </a:endParaRPr>
          </a:p>
          <a:p>
            <a:endParaRPr lang="fr-FR" dirty="0">
              <a:latin typeface="Poppins  "/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EC08288-5E87-8CED-92E4-47D5BBB204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lvl="0" indent="0">
              <a:buSzPts val="1000"/>
              <a:buNone/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	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Surveillance et application de la norme de paiements Groupe niveau monde et trésorerie niveau Paris et Londres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Création et mise à jour des contrôles opérationnels (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owner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), surveillance des déploiements au sein des équipes paiements (&gt; 80 équipes sur le périmètre GBSU monde)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Coordination des actions de sécurisation avec les équipes de défense LOD1 (OSM, équipes locales paiements),LOD2 (contrôle permanent, Compliance), LOD3 (IG)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 des comités des Risks opérationnels (ORC) niveau Comité Exécutif GBSU 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Participation à la consolidation monde de l’évaluation des risques opérationnels (RCSA) 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Surveillance de la cohérence des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blueprint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entre les régions (Need control associé au processus des paiements principalement</a:t>
            </a:r>
          </a:p>
          <a:p>
            <a:pPr>
              <a:tabLst>
                <a:tab pos="752475" algn="l"/>
                <a:tab pos="753745" algn="l"/>
              </a:tabLst>
            </a:pP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Participation au programme de sécurisation des paiements niveau monde « PEPS » dont préparation à la migration vers la norme ISO20022.</a:t>
            </a:r>
          </a:p>
          <a:p>
            <a:pPr>
              <a:tabLst>
                <a:tab pos="752475" algn="l"/>
                <a:tab pos="753745" algn="l"/>
              </a:tabLst>
            </a:pPr>
            <a:endParaRPr lang="fr-FR" dirty="0">
              <a:effectLst/>
              <a:latin typeface="Poppins  "/>
              <a:ea typeface="Calibri" panose="020F0502020204030204" pitchFamily="34" charset="0"/>
            </a:endParaRPr>
          </a:p>
          <a:p>
            <a:r>
              <a:rPr lang="fr-FR" dirty="0">
                <a:latin typeface="Poppins  "/>
              </a:rPr>
              <a:t>Environnement : Outils d’annonces et de rapprochement de trésorerie, de paiement avec ou sans filtrage, endogènes et exogènes au sein de GBSU   dont SRG moteur des paiements,  STARS,  </a:t>
            </a:r>
            <a:r>
              <a:rPr lang="fr-FR" dirty="0" err="1">
                <a:latin typeface="Poppins  "/>
              </a:rPr>
              <a:t>SwiftAlliance</a:t>
            </a:r>
            <a:r>
              <a:rPr lang="fr-FR" dirty="0">
                <a:latin typeface="Poppins  "/>
              </a:rPr>
              <a:t>, MONTRAN,…)</a:t>
            </a:r>
          </a:p>
          <a:p>
            <a:endParaRPr lang="fr-FR" dirty="0">
              <a:latin typeface="Poppins  "/>
            </a:endParaRPr>
          </a:p>
        </p:txBody>
      </p:sp>
    </p:spTree>
    <p:extLst>
      <p:ext uri="{BB962C8B-B14F-4D97-AF65-F5344CB8AC3E}">
        <p14:creationId xmlns:p14="http://schemas.microsoft.com/office/powerpoint/2010/main" val="8221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3B20373-A078-3406-AA05-9CD287584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Crédit Agricole  CIB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E0464-D8F0-E78E-B99F-C814AF1542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Sept 2021-Mars 2022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120FA7-DC62-FB60-16EE-2ADA1BC4AC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Business </a:t>
            </a:r>
            <a:r>
              <a:rPr lang="fr-FR" b="1" kern="0" dirty="0" err="1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Analyst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spc="-2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«</a:t>
            </a:r>
            <a:r>
              <a:rPr lang="fr-FR" b="1" kern="0" spc="-1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Project Management FPM » - Projet AGS ( optimisation des délais de comptabilisation des deals traités depuis le FO jusqu’à la comptabilisation dans le GL)</a:t>
            </a:r>
            <a:endParaRPr lang="fr-FR" b="1" kern="0" dirty="0">
              <a:effectLst/>
              <a:latin typeface="Poppins  "/>
              <a:ea typeface="Calibri" panose="020F0502020204030204" pitchFamily="34" charset="0"/>
            </a:endParaRPr>
          </a:p>
          <a:p>
            <a:endParaRPr lang="fr-FR" dirty="0">
              <a:latin typeface="Poppins  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57950F-9751-AB08-8ACB-7DE77A55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effectLst/>
              <a:latin typeface="Poppins  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 d’expressions de besoin métier sur le périmètre des CDS et TRS (Formatage et distribution des CRE et CRS, processus de valorisation quotidienne et mensuelle)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 et rédaction des stratégies de recettes CRE et CRS </a:t>
            </a:r>
          </a:p>
          <a:p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Préparation et exécution des recettes successives en UAT pour</a:t>
            </a:r>
            <a:endParaRPr lang="fr-FR" dirty="0">
              <a:latin typeface="Poppins  "/>
            </a:endParaRP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Interface avec les équipes IT MOA, MOA finance, MOA RDJ, Delivery dans le cadre des recettes</a:t>
            </a:r>
          </a:p>
          <a:p>
            <a:endParaRPr lang="fr-FR" dirty="0">
              <a:effectLst/>
              <a:latin typeface="Poppins  "/>
              <a:ea typeface="Calibri" panose="020F0502020204030204" pitchFamily="34" charset="0"/>
            </a:endParaRPr>
          </a:p>
          <a:p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Environnement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:</a:t>
            </a:r>
            <a:r>
              <a:rPr lang="fr-FR" spc="-3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MUREX GDM et GCM, </a:t>
            </a:r>
            <a:r>
              <a:rPr lang="fr-FR" dirty="0" err="1">
                <a:effectLst/>
                <a:latin typeface="Poppins  "/>
                <a:ea typeface="Calibri" panose="020F0502020204030204" pitchFamily="34" charset="0"/>
              </a:rPr>
              <a:t>Orchestrade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, </a:t>
            </a:r>
            <a:r>
              <a:rPr lang="fr-FR" dirty="0" err="1">
                <a:effectLst/>
                <a:latin typeface="Poppins  "/>
                <a:ea typeface="Calibri" panose="020F0502020204030204" pitchFamily="34" charset="0"/>
              </a:rPr>
              <a:t>CIBml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 (FPML), RDJ</a:t>
            </a:r>
            <a:endParaRPr lang="fr-FR" dirty="0">
              <a:latin typeface="Poppins  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481DCA-04E0-F2A6-30F5-09890EC45B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BNP Paribas Finance Group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E4EF36E-7A4E-CE80-3639-D78818CE7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Sept 2017-Juin 2021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6A00653-A2E0-4C82-6B5A-D65B7F779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00355"/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Chef</a:t>
            </a:r>
            <a:r>
              <a:rPr lang="fr-FR" b="1" kern="0" spc="-2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de</a:t>
            </a:r>
            <a:r>
              <a:rPr lang="fr-FR" b="1" kern="0" spc="-1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projet</a:t>
            </a:r>
            <a:r>
              <a:rPr lang="fr-FR" b="1" kern="0" spc="-2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MOA</a:t>
            </a:r>
            <a:r>
              <a:rPr lang="fr-FR" b="1" kern="0" spc="-2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«</a:t>
            </a:r>
            <a:r>
              <a:rPr lang="fr-FR" b="1" kern="0" spc="-1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Finance</a:t>
            </a:r>
            <a:r>
              <a:rPr lang="fr-FR" b="1" kern="0" spc="-1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implémentation</a:t>
            </a:r>
            <a:r>
              <a:rPr lang="fr-FR" b="1" kern="0" spc="-1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Project</a:t>
            </a:r>
            <a:r>
              <a:rPr lang="fr-FR" b="1" kern="0" spc="-1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»</a:t>
            </a:r>
            <a:r>
              <a:rPr lang="fr-FR" b="1" kern="0" spc="2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-</a:t>
            </a:r>
            <a:r>
              <a:rPr lang="fr-FR" b="1" kern="0" spc="-2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Comptabilité</a:t>
            </a:r>
            <a:r>
              <a:rPr lang="fr-FR" b="1" kern="0" spc="-1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&amp;</a:t>
            </a:r>
            <a:r>
              <a:rPr lang="fr-FR" b="1" kern="0" spc="-15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Moyens</a:t>
            </a:r>
            <a:r>
              <a:rPr lang="fr-FR" b="1" kern="0" spc="-2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de</a:t>
            </a:r>
            <a:r>
              <a:rPr lang="fr-FR" b="1" kern="0" spc="-1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b="1" kern="0" dirty="0">
                <a:solidFill>
                  <a:srgbClr val="00AEEE"/>
                </a:solidFill>
                <a:effectLst/>
                <a:latin typeface="Poppins  "/>
                <a:ea typeface="Calibri" panose="020F0502020204030204" pitchFamily="34" charset="0"/>
              </a:rPr>
              <a:t>paiements</a:t>
            </a:r>
            <a:endParaRPr lang="fr-FR" b="1" kern="0" dirty="0">
              <a:effectLst/>
              <a:latin typeface="Poppins  "/>
              <a:ea typeface="Calibri" panose="020F0502020204030204" pitchFamily="34" charset="0"/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AAA14A4-0FE1-D23B-7D84-7441BA00A1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Mise en place d’un projet « majeur » de représentation des impayés de SDD pour le compte de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Corporate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 (depuis la définition de l’offre jusqu’au déploiement opérationnel)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Recueil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besoins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métiers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Formalisation des processus de traitements des opérations métiers (systèmes opérations) et validation du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sourcing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des données nécessaires à l’alimentation des systèmes de synthèse et à l’alimentation des états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financiers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Définition des schémas comptables opérationnels pour le paramétrage au niveau de l’interpréteur comptable</a:t>
            </a:r>
            <a:r>
              <a:rPr lang="fr-FR" spc="-2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Finance (EIR/RDJ comptabilité OFS et Tenue de compte SGI/SMM) jusqu’à l’alimentation des plateformes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(ingénierie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au Portugal)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Alignement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l’alimentation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avec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outils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contrôles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 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certification 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comptes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déployés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par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les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Back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office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spécifications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fonctionnelles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destination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MOA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systèmes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opérations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Métiers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Conduite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phases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recette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d’homologation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comptables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production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After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Care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 du RUN ( gestion des anomalies /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backlog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et amélioration continue)</a:t>
            </a:r>
          </a:p>
          <a:p>
            <a:pPr>
              <a:lnSpc>
                <a:spcPts val="1270"/>
              </a:lnSpc>
              <a:tabLst>
                <a:tab pos="752475" algn="l"/>
                <a:tab pos="753745" algn="l"/>
              </a:tabLst>
            </a:pPr>
            <a:r>
              <a:rPr lang="fr-FR" spc="-3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EIR/RDJ,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SEPA,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Swift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6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18C5AC-CB91-3E2C-1E0D-916914ED22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Crédit Agricole  CIB</a:t>
            </a:r>
          </a:p>
          <a:p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0C47FC-760D-AE6B-EB98-CF30605747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Novembre 2016-Août 2017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1B0C11-9D62-D44F-9E18-DD46B68A33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Analyse des flux SWIFT et définition fonctionnelle de la cible pour l’ensemble des entités asiatiques à migrer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(9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entités,11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BIC,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+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1000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règles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routages)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vers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plateforme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groupe en Europe.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 et rédaction des dossiers destinés aux régulateurs (principalement gestion du secret bancaire et</a:t>
            </a:r>
            <a:r>
              <a:rPr lang="fr-FR" spc="-2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données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personnelles)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Interaction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avec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départements Compliance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Legal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group.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définition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 stratégie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d’archivage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court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 long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terme,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traçabilité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évènements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</a:t>
            </a:r>
          </a:p>
          <a:p>
            <a:r>
              <a:rPr lang="fr-FR" dirty="0">
                <a:latin typeface="Poppins  "/>
                <a:ea typeface="Calibri" panose="020F0502020204030204" pitchFamily="34" charset="0"/>
              </a:rPr>
              <a:t>G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estion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des </a:t>
            </a:r>
            <a:r>
              <a:rPr lang="fr-FR" dirty="0" err="1">
                <a:effectLst/>
                <a:latin typeface="Poppins  "/>
                <a:ea typeface="Calibri" panose="020F0502020204030204" pitchFamily="34" charset="0"/>
              </a:rPr>
              <a:t>Status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et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 err="1">
                <a:effectLst/>
                <a:latin typeface="Poppins  "/>
                <a:ea typeface="Calibri" panose="020F0502020204030204" pitchFamily="34" charset="0"/>
              </a:rPr>
              <a:t>reporting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associés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(gestion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des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pistes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d’audit),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Définition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plan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migration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plannings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(préparation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tests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métier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jusqu’au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go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live)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Mise à niveau de la politique de filtrage conformément aux exigences groupe et des régulateurs locaux</a:t>
            </a:r>
            <a:r>
              <a:rPr lang="fr-FR" spc="-2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(principalement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HONG-KONG,</a:t>
            </a:r>
            <a:r>
              <a:rPr lang="fr-FR" spc="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SINGAPOURE, TAIWAN)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niveau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processus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d’habilitation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profiles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utilisateurs.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SLA,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validation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processus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support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(rôles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responsabilités)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Suivi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campagnes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tests utilisateurs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 de documents et tenue des réunions en langue Anglaise</a:t>
            </a:r>
          </a:p>
          <a:p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Environnement</a:t>
            </a:r>
            <a:r>
              <a:rPr lang="fr-FR" spc="-4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  <a:r>
              <a:rPr lang="fr-FR" spc="-4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Swift</a:t>
            </a:r>
            <a:r>
              <a:rPr lang="fr-FR" spc="-4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Alliance,</a:t>
            </a:r>
            <a:r>
              <a:rPr lang="fr-FR" spc="-4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Fircosoft,</a:t>
            </a:r>
            <a:r>
              <a:rPr lang="fr-FR" spc="-3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Clarity</a:t>
            </a:r>
            <a:r>
              <a:rPr lang="fr-FR" spc="-4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info</a:t>
            </a:r>
            <a:r>
              <a:rPr lang="fr-FR" spc="-4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4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switch,</a:t>
            </a:r>
            <a:r>
              <a:rPr lang="fr-FR" spc="-4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endParaRPr lang="fr-FR" dirty="0">
              <a:effectLst/>
              <a:latin typeface="Poppins  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AC35AEB-E903-10F7-1871-AAB6A27140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Crédit Agricole CIB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1D7774-E99B-3720-B05B-85380A9FE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8088" y="5288440"/>
            <a:ext cx="1903779" cy="336281"/>
          </a:xfrm>
        </p:spPr>
        <p:txBody>
          <a:bodyPr/>
          <a:lstStyle/>
          <a:p>
            <a:r>
              <a:rPr lang="fr-FR" dirty="0"/>
              <a:t>Avril 2016-Octobre 2016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0E1EB373-0FFC-725C-2044-F9AE49A434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Chef de projet Moa Crédits Documentaire et Garanties -6 mois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DF080F1-BCE4-A042-D381-ACC7937394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Recueil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besoins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utilisateurs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(Back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office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Trade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services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transverses)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dans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</a:t>
            </a:r>
            <a:r>
              <a:rPr lang="fr-FR" spc="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cadre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Projet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VICIT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–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périmètre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Crédits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documentaires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et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garanties –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France</a:t>
            </a:r>
            <a:r>
              <a:rPr lang="fr-FR" spc="-2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et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International.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Définition des exigences et Rédaction en anglais des Expressions de besoin (dont tarification- commissions,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taxes et TVA, exécution des ordres de paiements, gestion pour compte des caisses régionales CRCA).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Définition des évènements et fait générateurs comptables , définition des schémas comptables par produits ,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préparatoire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CRE</a:t>
            </a:r>
            <a:r>
              <a:rPr lang="fr-FR" spc="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reportings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Interaction avec le projet MICA (usine acquisition et restitution cash) sur les paiements et les Standard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settlement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instruction . Analyse des flux et des évènements. Analyse préparatoires des schémas comptables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vue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d’ alimenter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l’interprétateur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comptable (RDJ, CRE,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CRO…)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 de la stratégie de recette et rédaction des cahiers de recette (Sites pilotes France et Asie)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 conduite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changement (construction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supports)</a:t>
            </a:r>
          </a:p>
          <a:p>
            <a:endParaRPr lang="fr-FR" spc="-10" dirty="0">
              <a:latin typeface="Poppins  "/>
              <a:ea typeface="Calibri" panose="020F0502020204030204" pitchFamily="34" charset="0"/>
            </a:endParaRPr>
          </a:p>
          <a:p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Environnement</a:t>
            </a:r>
            <a:r>
              <a:rPr lang="fr-FR" spc="-3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:</a:t>
            </a:r>
            <a:r>
              <a:rPr lang="fr-FR" spc="-4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TI+</a:t>
            </a:r>
            <a:r>
              <a:rPr lang="fr-FR" spc="-4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(éditeur</a:t>
            </a:r>
            <a:r>
              <a:rPr lang="fr-FR" spc="-3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 err="1">
                <a:effectLst/>
                <a:latin typeface="Poppins  "/>
                <a:ea typeface="Calibri" panose="020F0502020204030204" pitchFamily="34" charset="0"/>
              </a:rPr>
              <a:t>Mysys</a:t>
            </a:r>
            <a:r>
              <a:rPr lang="fr-FR" spc="-4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),</a:t>
            </a:r>
            <a:r>
              <a:rPr lang="fr-FR" spc="-3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 err="1">
                <a:effectLst/>
                <a:latin typeface="Poppins  "/>
                <a:ea typeface="Calibri" panose="020F0502020204030204" pitchFamily="34" charset="0"/>
              </a:rPr>
              <a:t>BankTrade</a:t>
            </a:r>
            <a:r>
              <a:rPr lang="fr-FR" spc="-3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(éditeur</a:t>
            </a:r>
            <a:r>
              <a:rPr lang="fr-FR" spc="-4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CSI)</a:t>
            </a:r>
            <a:r>
              <a:rPr lang="fr-FR" spc="-4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,</a:t>
            </a:r>
            <a:r>
              <a:rPr lang="fr-FR" spc="-3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LCS/CPS</a:t>
            </a:r>
            <a:r>
              <a:rPr lang="fr-FR" spc="-4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(éditeur</a:t>
            </a:r>
            <a:r>
              <a:rPr lang="fr-FR" spc="-3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CGI),SWIFT</a:t>
            </a:r>
            <a:endParaRPr lang="fr-FR" dirty="0">
              <a:effectLst/>
              <a:latin typeface="Poppins  "/>
              <a:ea typeface="Calibri" panose="020F0502020204030204" pitchFamily="34" charset="0"/>
            </a:endParaRPr>
          </a:p>
          <a:p>
            <a:endParaRPr lang="fr-FR" dirty="0">
              <a:effectLst/>
              <a:latin typeface="Poppins  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261AB4C-69B6-9347-86DB-AD65A5FB5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Chef de projet  Maîtrise d’Ouvrage- plan de remédiation OFAC 10 mois </a:t>
            </a:r>
          </a:p>
        </p:txBody>
      </p:sp>
    </p:spTree>
    <p:extLst>
      <p:ext uri="{BB962C8B-B14F-4D97-AF65-F5344CB8AC3E}">
        <p14:creationId xmlns:p14="http://schemas.microsoft.com/office/powerpoint/2010/main" val="212260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E9019EB-08F3-B1D9-E88B-3AF2377934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NATIXIS </a:t>
            </a:r>
            <a:r>
              <a:rPr lang="fr-FR" dirty="0" err="1"/>
              <a:t>Payment</a:t>
            </a:r>
            <a:r>
              <a:rPr lang="fr-FR" dirty="0"/>
              <a:t> Solution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136EDB-6F31-68C3-8B92-4BEBE5A38D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Sept 2015-Mars 2016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ED428-A98F-0BA5-0A9C-4E99F62907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Chef de projet /</a:t>
            </a:r>
            <a:r>
              <a:rPr lang="fr-FR" dirty="0" err="1"/>
              <a:t>moa</a:t>
            </a:r>
            <a:r>
              <a:rPr lang="fr-FR" dirty="0"/>
              <a:t> SUPERVISION DES FLUX DE Masse SEPA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38976F-72E0-B704-9E0D-7F838D0276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Construction et animation des ateliers, recueil des besoins utilisateurs (Direction production des flux,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distributeurs groupe et hors groupe BPCE, applications distantes internes au SI, éditeur Clear to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Pay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) dans le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cadre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Programme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Paiements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Groupe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périmètre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flux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masse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SEPA-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production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concentrateur.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 du cahier d’avant-projet (cadrage/conception, définition du périmètre et des exigences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fonctionnelles, construction des contrôles et des alertes associées, du schéma de flux à superviser,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prédéfinition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future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offre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tracking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«suivi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bout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bout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»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destination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distributeurs).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 des spécifications fonctionnelles (SFG et SFD) : définition des formats de sondes, valorisation des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données et règles d’alimentation dans l’outil BAM Masse (Business Bridge), définition des contrôles métier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pour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back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office Métier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Flux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NPS, études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faisabilité</a:t>
            </a:r>
            <a:r>
              <a:rPr lang="fr-FR" spc="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d’impact entre le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fr-FR" spc="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existant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cible.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flux,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format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CRE,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PSR,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CRI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reporting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associés.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Pré-étude d’opportunité d’un nouvel outil de supervision métier dans le cadre de la future extension du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service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supervision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vers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distributeurs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bancaires.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stratégie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recette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 du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cahier 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recette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Conduite du changement (mise à jour de la documentation sur le processus et les procédures de gestion des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alertes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 incidents)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Co-pilotage des instances projet (comités chantier opérationnels, suivi planning et budget)</a:t>
            </a:r>
          </a:p>
          <a:p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Environnement</a:t>
            </a:r>
            <a:r>
              <a:rPr lang="fr-FR" spc="-3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:</a:t>
            </a:r>
            <a:r>
              <a:rPr lang="fr-FR" spc="-4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Business</a:t>
            </a:r>
            <a:r>
              <a:rPr lang="fr-FR" spc="-3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Bridge</a:t>
            </a:r>
            <a:r>
              <a:rPr lang="fr-FR" spc="-4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(éditeur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AXWAY-</a:t>
            </a:r>
            <a:r>
              <a:rPr lang="fr-FR" spc="-3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ex</a:t>
            </a:r>
            <a:r>
              <a:rPr lang="fr-FR" spc="-3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SYSTAR),</a:t>
            </a:r>
            <a:r>
              <a:rPr lang="fr-FR" spc="-3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concentrateur</a:t>
            </a:r>
            <a:r>
              <a:rPr lang="fr-FR" spc="-4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OPF</a:t>
            </a:r>
            <a:r>
              <a:rPr lang="fr-FR" spc="-3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(éditeur</a:t>
            </a:r>
            <a:r>
              <a:rPr lang="fr-FR" spc="-3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Clear</a:t>
            </a:r>
            <a:r>
              <a:rPr lang="fr-FR" spc="-3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fr-FR" spc="-3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pc="-5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Pay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)</a:t>
            </a:r>
            <a:endParaRPr lang="fr-FR" dirty="0">
              <a:effectLst/>
              <a:latin typeface="Poppins  "/>
              <a:ea typeface="Symbol" panose="05050102010706020507" pitchFamily="18" charset="2"/>
              <a:cs typeface="Symbol" panose="05050102010706020507" pitchFamily="18" charset="2"/>
            </a:endParaRP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94DF54-1980-37F7-E626-6C52641FD2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Crédit Agricole </a:t>
            </a:r>
            <a:r>
              <a:rPr lang="fr-FR" dirty="0" err="1"/>
              <a:t>Cards</a:t>
            </a:r>
            <a:r>
              <a:rPr lang="fr-FR" dirty="0"/>
              <a:t> &amp;Payments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DD4B6B9-9637-BA3D-8A66-E3209D3F28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0125" y="5288440"/>
            <a:ext cx="1891742" cy="336281"/>
          </a:xfrm>
        </p:spPr>
        <p:txBody>
          <a:bodyPr/>
          <a:lstStyle/>
          <a:p>
            <a:r>
              <a:rPr lang="fr-FR" dirty="0"/>
              <a:t>Février 2014-Juillet 2015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1F6BB41-FB78-E816-C1F2-602A6F9423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Chef de Projet/ MOA fonctionnelle et Organisationnelle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DE71553-C9C2-B9D5-B0E9-C6CEE2866B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Recueil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besoins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utilisateurs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Définition des exigences et rédaction des spécifications fonctionnelles (SFG et SFD) pour le compte des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métiers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Implémentation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processus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supervision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(processus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ingénierie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gestion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événements,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RACI,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Kpis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...)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Mise à jour des normes (conception, dossier des surveillances, alerte, consignes, règles de traitement pour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les supports de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niveau</a:t>
            </a:r>
            <a:r>
              <a:rPr lang="fr-FR" spc="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1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4)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instances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projet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(comités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projet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comités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Construction et implémentation du processus de supervision (de bout en bout) de la plateforme de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traitements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(échanges,</a:t>
            </a:r>
            <a:r>
              <a:rPr lang="fr-FR" spc="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moyens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paiement et fraude)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groupe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Crédit Agricole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Maîtrise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d’ouvrage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fonctionnelle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autour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domaines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services métier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plateforme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supervision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flux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support fonctionnel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auprès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direction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financière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comptable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dans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cadre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</a:p>
          <a:p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l’harmonisation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schémas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comptables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liés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aux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paiements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SEPA.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Assistance MOA (organisationnelle) dans le cadre de l'interopérabilité des processus incidents, problèmes,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changement et release</a:t>
            </a:r>
            <a:r>
              <a:rPr lang="fr-FR" spc="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management)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Prise en compte des contraintes du projet de la plateforme échange avec les caisses régionales (projet NICE)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intégration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clients</a:t>
            </a:r>
            <a:r>
              <a:rPr lang="fr-FR" spc="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externes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(HSBC)</a:t>
            </a:r>
          </a:p>
          <a:p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Environnement</a:t>
            </a:r>
            <a:r>
              <a:rPr lang="fr-FR" spc="-4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:</a:t>
            </a:r>
            <a:r>
              <a:rPr lang="fr-FR" spc="-4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BMC,</a:t>
            </a:r>
            <a:r>
              <a:rPr lang="fr-FR" spc="-3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REMEDY,</a:t>
            </a:r>
            <a:r>
              <a:rPr lang="fr-FR" spc="-4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NAGIOS,</a:t>
            </a:r>
            <a:r>
              <a:rPr lang="fr-FR" spc="-4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$Univers</a:t>
            </a:r>
            <a:endParaRPr lang="fr-FR" dirty="0">
              <a:effectLst/>
              <a:latin typeface="Poppins  "/>
              <a:ea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8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C30AFB3-75A6-3759-1336-BC78D5AAF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Société Générale GTPS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688E37-A57A-97A6-144C-B69659B8C1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4400" y="1453726"/>
            <a:ext cx="1977467" cy="336281"/>
          </a:xfrm>
        </p:spPr>
        <p:txBody>
          <a:bodyPr/>
          <a:lstStyle/>
          <a:p>
            <a:r>
              <a:rPr lang="fr-FR" dirty="0"/>
              <a:t>Octobre 2012-Janvier 2014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7B2AD4-6BB8-95A0-1798-29996BA709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Responsable fonctionnel /MOA décommissionnement applicatif restitution PDS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847B6CF-94B2-E134-41D5-54E2D5A44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Cadrage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solution (PDS)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gaps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analysis</a:t>
            </a:r>
            <a:endParaRPr lang="fr-FR" dirty="0">
              <a:latin typeface="Poppins  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 de spécifications fonctionnelles manquantes pour le compte de la nouvelle plateforme PHARE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(Restitution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acquisition),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Rédaction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plan et 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stratégie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migration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Conduite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changement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formation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utilisateurs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instances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projets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pour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ISB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(comités,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études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opportunités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ROI)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Pilotage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projet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Décommissionnement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d’une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application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restitution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mono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distributeur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au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profit</a:t>
            </a:r>
            <a:r>
              <a:rPr lang="fr-FR" dirty="0"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d’une nouvelle</a:t>
            </a:r>
            <a:r>
              <a:rPr lang="fr-FR" spc="-2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plateforme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multi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canaux,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multi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formats</a:t>
            </a:r>
            <a:r>
              <a:rPr lang="fr-FR" spc="-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et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multi</a:t>
            </a:r>
            <a:r>
              <a:rPr lang="fr-FR" spc="-1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distributeurs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Analyse et identification des écarts fonctionnels (traitement et élaboration par filières) dans le cadre SEPA /</a:t>
            </a:r>
            <a:r>
              <a:rPr lang="fr-FR" spc="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passage de la End date au niveau SCT et SDD, prise en comptes des demandes réalisées par les chefs produits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cash management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Mise en conformité avec les exigences du projet groupe Convergence (rationalisation avec la structure Crédit</a:t>
            </a:r>
            <a:r>
              <a:rPr lang="fr-FR" spc="-2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 Nord).</a:t>
            </a:r>
          </a:p>
          <a:p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Harmonisation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plan comptable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rationalisation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comptes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comptables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fr-FR" spc="-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génération</a:t>
            </a:r>
            <a:r>
              <a:rPr lang="fr-FR" spc="1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CRE</a:t>
            </a:r>
            <a:r>
              <a:rPr lang="fr-FR" spc="-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 err="1">
                <a:effectLst/>
                <a:latin typeface="Poppins  "/>
                <a:ea typeface="Symbol" panose="05050102010706020507" pitchFamily="18" charset="2"/>
                <a:cs typeface="Symbol" panose="05050102010706020507" pitchFamily="18" charset="2"/>
              </a:rPr>
              <a:t>reporting</a:t>
            </a:r>
            <a:r>
              <a:rPr lang="fr-FR" dirty="0">
                <a:effectLst/>
                <a:latin typeface="Poppins  "/>
                <a:ea typeface="Calibri" panose="020F0502020204030204" pitchFamily="34" charset="0"/>
              </a:rPr>
              <a:t>.</a:t>
            </a:r>
          </a:p>
          <a:p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Environnement:</a:t>
            </a:r>
            <a:r>
              <a:rPr lang="fr-FR" spc="-45" dirty="0">
                <a:effectLst/>
                <a:latin typeface="Poppins  "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latin typeface="Poppins  "/>
                <a:ea typeface="Calibri" panose="020F0502020204030204" pitchFamily="34" charset="0"/>
              </a:rPr>
              <a:t>ADABASE</a:t>
            </a:r>
            <a:endParaRPr lang="fr-FR" dirty="0">
              <a:effectLst/>
              <a:latin typeface="Poppins  "/>
              <a:ea typeface="Calibri" panose="020F0502020204030204" pitchFamily="34" charset="0"/>
            </a:endParaRP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8720BE2-1CB2-73A5-F4F2-EB60AA05E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Carrefour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20B27CA-F7C3-58D6-3886-498F76BC3B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8571" y="5288440"/>
            <a:ext cx="1803296" cy="336281"/>
          </a:xfrm>
        </p:spPr>
        <p:txBody>
          <a:bodyPr/>
          <a:lstStyle/>
          <a:p>
            <a:r>
              <a:rPr lang="fr-FR" dirty="0"/>
              <a:t>Janvier 2011-Juillet 2012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0EA536E-E573-7DF3-D191-3F42CFFA32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MOA/Référent fonctionnel processus budgétaire et cycle de vie des actifs non marchands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7461503-F970-996D-C24C-E4F4481C3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Cadrage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conception d'un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outil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pilotage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investissements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(Opex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Capex)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au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niveau monde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Choix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intégration</a:t>
            </a:r>
            <a:r>
              <a:rPr lang="fr-FR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solution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éditeur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dans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cadre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maintenance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inventaires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actifs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Création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mise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place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d'une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bourse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d'échange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d'actifs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opérationnels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Pilotages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instances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projets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(comités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projet,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comités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pilotages,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comités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investissements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monde)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End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date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(analyse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d'impact)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Dans</a:t>
            </a:r>
            <a:r>
              <a:rPr lang="fr-FR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cadre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la</a:t>
            </a:r>
            <a:r>
              <a:rPr lang="fr-FR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mise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en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place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d'un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outil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budgétisation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chez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Carrefour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Préparation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animation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ateliers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conception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fonctionnelle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générale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détaillée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Rédaction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cahiers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tests fonctionnels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Accompagnement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acteurs</a:t>
            </a:r>
            <a:r>
              <a:rPr lang="fr-FR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conduite</a:t>
            </a:r>
            <a:r>
              <a:rPr lang="fr-FR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changement</a:t>
            </a:r>
          </a:p>
          <a:p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Réalisation d'un outil de pilotage pour le contrôle de gestion en mode AGILE Scrum (définition du </a:t>
            </a:r>
            <a:r>
              <a:rPr lang="fr-FR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backlog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,</a:t>
            </a:r>
            <a:r>
              <a:rPr lang="fr-FR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gestion des sprints avec le client et l'équipe développement à distance, sécurisation de 2 Milliards annuels de</a:t>
            </a:r>
            <a:r>
              <a:rPr lang="fr-FR" spc="-2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dépenses)</a:t>
            </a:r>
          </a:p>
          <a:p>
            <a:r>
              <a:rPr lang="fr-FR" spc="-10" dirty="0">
                <a:effectLst/>
                <a:ea typeface="Calibri" panose="020F0502020204030204" pitchFamily="34" charset="0"/>
              </a:rPr>
              <a:t>Environnement:</a:t>
            </a:r>
            <a:r>
              <a:rPr lang="fr-FR" spc="-4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People</a:t>
            </a:r>
            <a:r>
              <a:rPr lang="fr-FR" spc="-4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Soft,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SAP,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 err="1">
                <a:effectLst/>
                <a:ea typeface="Calibri" panose="020F0502020204030204" pitchFamily="34" charset="0"/>
              </a:rPr>
              <a:t>Coswin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Editeur,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Excel</a:t>
            </a:r>
            <a:endParaRPr lang="fr-FR" dirty="0">
              <a:effectLst/>
              <a:ea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10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DFBE4F3-6A29-007F-B691-53FD0101C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SAGEM Défense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10279A-33F1-CD9C-D134-80C1E2994E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9400" y="1453726"/>
            <a:ext cx="2612467" cy="336281"/>
          </a:xfrm>
        </p:spPr>
        <p:txBody>
          <a:bodyPr/>
          <a:lstStyle/>
          <a:p>
            <a:r>
              <a:rPr lang="fr-FR" dirty="0"/>
              <a:t>Juin  2010-Décembre  2010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EDB3D3-D8BA-1045-62CA-9929C3DAC7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PMO- Création d’une plateforme mutualisée de maintenance aéronautique pour le groupe Safran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10293F2-07DB-FC79-4634-5062ECC2EB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  <a:ea typeface="Symbol" panose="05050102010706020507" pitchFamily="18" charset="2"/>
              </a:rPr>
              <a:t>Préparation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animation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d’atelier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2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travail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Pilotage des instances projet (comité de projet, comité de pilotage, réunion de passage de jalons, réunion de</a:t>
            </a:r>
            <a:r>
              <a:rPr lang="fr-FR" spc="-2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crise/urgence, instances de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réversibilité)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Projet de rationalisation et de réduction des coûts de maintenance au travers d'une plateforme de gestion</a:t>
            </a:r>
            <a:r>
              <a:rPr lang="fr-FR" spc="-2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monde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informations</a:t>
            </a:r>
            <a:r>
              <a:rPr lang="fr-FR" spc="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embarquées</a:t>
            </a:r>
          </a:p>
          <a:p>
            <a:endParaRPr lang="fr-FR" dirty="0">
              <a:ea typeface="Symbol" panose="05050102010706020507" pitchFamily="18" charset="2"/>
            </a:endParaRPr>
          </a:p>
          <a:p>
            <a:r>
              <a:rPr lang="fr-FR" dirty="0">
                <a:effectLst/>
                <a:ea typeface="Symbol" panose="05050102010706020507" pitchFamily="18" charset="2"/>
              </a:rPr>
              <a:t>Suivi et gestion de la réversibilité du projet</a:t>
            </a:r>
            <a:r>
              <a:rPr lang="fr-FR" spc="-2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Environnement</a:t>
            </a:r>
            <a:r>
              <a:rPr lang="fr-FR" spc="-2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:</a:t>
            </a:r>
            <a:r>
              <a:rPr lang="fr-FR" spc="-3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confidentiel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4881C11-5CE5-E4ED-C0B1-2E2335F60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AUCHAN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34269B3-4CFB-D7F2-7EAD-1AB071F3D5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Janvier 2010-Mai 2010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F10F927-9F9C-1A27-0A90-C1448D9009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Consultant métier – Décommissionnement d’une brique applicative trésorerie et étude d’impact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B4E126F-AD8B-2C2D-EA79-EFD2ACA93C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b="1" kern="0" dirty="0">
                <a:effectLst/>
                <a:ea typeface="Calibri" panose="020F0502020204030204" pitchFamily="34" charset="0"/>
              </a:rPr>
              <a:t>Niveau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d’intervention,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dans</a:t>
            </a:r>
            <a:r>
              <a:rPr lang="fr-FR" b="1" kern="0" spc="-1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le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cadre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de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la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fin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de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vie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du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protocole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X25</a:t>
            </a:r>
            <a:r>
              <a:rPr lang="fr-FR" b="1" kern="0" spc="1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: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Description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sous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processus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trésorerie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(consolidation des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besoins,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cash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 err="1">
                <a:effectLst/>
                <a:ea typeface="Symbol" panose="05050102010706020507" pitchFamily="18" charset="2"/>
              </a:rPr>
              <a:t>pooling</a:t>
            </a:r>
            <a:r>
              <a:rPr lang="fr-FR" dirty="0">
                <a:effectLst/>
                <a:ea typeface="Symbol" panose="05050102010706020507" pitchFamily="18" charset="2"/>
              </a:rPr>
              <a:t>)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Coordination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avec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éditeur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logiciel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Assistance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à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la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Rédaction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spécifications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fonctionnelles </a:t>
            </a:r>
          </a:p>
          <a:p>
            <a:r>
              <a:rPr lang="fr-FR" b="1" dirty="0">
                <a:ea typeface="Calibri" panose="020F0502020204030204" pitchFamily="34" charset="0"/>
              </a:rPr>
              <a:t>A</a:t>
            </a:r>
            <a:r>
              <a:rPr lang="fr-FR" b="1" dirty="0">
                <a:effectLst/>
                <a:ea typeface="Calibri" panose="020F0502020204030204" pitchFamily="34" charset="0"/>
              </a:rPr>
              <a:t>u</a:t>
            </a:r>
            <a:r>
              <a:rPr lang="fr-FR" b="1" spc="-15" dirty="0">
                <a:effectLst/>
                <a:ea typeface="Calibri" panose="020F0502020204030204" pitchFamily="34" charset="0"/>
              </a:rPr>
              <a:t> </a:t>
            </a:r>
            <a:r>
              <a:rPr lang="fr-FR" b="1" dirty="0">
                <a:effectLst/>
                <a:ea typeface="Calibri" panose="020F0502020204030204" pitchFamily="34" charset="0"/>
              </a:rPr>
              <a:t>sein</a:t>
            </a:r>
            <a:r>
              <a:rPr lang="fr-FR" b="1" spc="-10" dirty="0">
                <a:effectLst/>
                <a:ea typeface="Calibri" panose="020F0502020204030204" pitchFamily="34" charset="0"/>
              </a:rPr>
              <a:t> </a:t>
            </a:r>
            <a:r>
              <a:rPr lang="fr-FR" b="1" dirty="0">
                <a:effectLst/>
                <a:ea typeface="Calibri" panose="020F0502020204030204" pitchFamily="34" charset="0"/>
              </a:rPr>
              <a:t>de</a:t>
            </a:r>
            <a:r>
              <a:rPr lang="fr-FR" b="1" spc="-15" dirty="0">
                <a:effectLst/>
                <a:ea typeface="Calibri" panose="020F0502020204030204" pitchFamily="34" charset="0"/>
              </a:rPr>
              <a:t> </a:t>
            </a:r>
            <a:r>
              <a:rPr lang="fr-FR" b="1" dirty="0">
                <a:effectLst/>
                <a:ea typeface="Calibri" panose="020F0502020204030204" pitchFamily="34" charset="0"/>
              </a:rPr>
              <a:t>l’équipe</a:t>
            </a:r>
            <a:r>
              <a:rPr lang="fr-FR" b="1" spc="-15" dirty="0">
                <a:effectLst/>
                <a:ea typeface="Calibri" panose="020F0502020204030204" pitchFamily="34" charset="0"/>
              </a:rPr>
              <a:t> </a:t>
            </a:r>
            <a:r>
              <a:rPr lang="fr-FR" b="1" dirty="0">
                <a:effectLst/>
                <a:ea typeface="Calibri" panose="020F0502020204030204" pitchFamily="34" charset="0"/>
              </a:rPr>
              <a:t>trésorerie</a:t>
            </a:r>
            <a:r>
              <a:rPr lang="fr-FR" b="1" spc="-5" dirty="0">
                <a:effectLst/>
                <a:ea typeface="Calibri" panose="020F0502020204030204" pitchFamily="34" charset="0"/>
              </a:rPr>
              <a:t> </a:t>
            </a:r>
            <a:r>
              <a:rPr lang="fr-FR" b="1" dirty="0">
                <a:effectLst/>
                <a:ea typeface="Calibri" panose="020F0502020204030204" pitchFamily="34" charset="0"/>
              </a:rPr>
              <a:t>Auchan: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Etude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d'impact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du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dé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commissionnement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la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brique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applicative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«TITAN»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Etude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d'impact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la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fin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du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protocole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X25,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analyse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du protocole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EBICS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Cartographie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processus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trésorerie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Implémentation de la documentation dans le cadre des demandes de l'audit interne groupe</a:t>
            </a:r>
            <a:r>
              <a:rPr lang="fr-FR" spc="-215" dirty="0">
                <a:effectLst/>
                <a:ea typeface="Symbol" panose="05050102010706020507" pitchFamily="18" charset="2"/>
              </a:rPr>
              <a:t> 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Environnement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:</a:t>
            </a:r>
            <a:r>
              <a:rPr lang="fr-FR" spc="-3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Oracle,</a:t>
            </a:r>
            <a:r>
              <a:rPr lang="fr-FR" spc="-2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XRT</a:t>
            </a:r>
            <a:r>
              <a:rPr lang="fr-FR" sz="1800" dirty="0">
                <a:effectLst/>
                <a:ea typeface="Symbol" panose="05050102010706020507" pitchFamily="18" charset="2"/>
              </a:rPr>
              <a:t>,</a:t>
            </a:r>
            <a:r>
              <a:rPr lang="fr-FR" sz="1800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 err="1">
                <a:effectLst/>
                <a:ea typeface="Symbol" panose="05050102010706020507" pitchFamily="18" charset="2"/>
              </a:rPr>
              <a:t>Kyriba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éditeur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318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F595EF5-3182-B798-B1E0-4FBDA3A5F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April Assurance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C26ED-7D0E-90CB-288B-D4E19299C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Juillet 2009 –avril 2010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872CEC-4475-7AAB-7A3C-79990B9416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Consultant métier – Etude d’opportunité et de rentabilité pour la mise en place d’une plateforme de traitement des flux multi entités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A3CF0A-86E8-6EC8-F593-1B4A3782CC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  <a:ea typeface="Symbol" panose="05050102010706020507" pitchFamily="18" charset="2"/>
              </a:rPr>
              <a:t>Recueil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besoins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utilisateurs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gaps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 err="1">
                <a:effectLst/>
                <a:ea typeface="Symbol" panose="05050102010706020507" pitchFamily="18" charset="2"/>
              </a:rPr>
              <a:t>analysis</a:t>
            </a:r>
            <a:endParaRPr lang="fr-FR" dirty="0">
              <a:ea typeface="Symbol" panose="05050102010706020507" pitchFamily="18" charset="2"/>
            </a:endParaRPr>
          </a:p>
          <a:p>
            <a:r>
              <a:rPr lang="fr-FR" dirty="0">
                <a:effectLst/>
                <a:ea typeface="Symbol" panose="05050102010706020507" pitchFamily="18" charset="2"/>
              </a:rPr>
              <a:t>Analyse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coûts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par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métiers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(TCO)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ROI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projet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Rédaction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spécifications</a:t>
            </a:r>
            <a:r>
              <a:rPr lang="fr-FR" spc="-2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fonctionnelles,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impact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tarification/facturation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encaissement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Etude d’opportunité dans le cadre d’un projet de mutualisation des activités middle et back office de 8</a:t>
            </a:r>
            <a:r>
              <a:rPr lang="fr-FR" spc="-2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sociétés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au</a:t>
            </a:r>
            <a:r>
              <a:rPr lang="fr-FR" spc="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sein</a:t>
            </a:r>
            <a:r>
              <a:rPr lang="fr-FR" spc="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d’une</a:t>
            </a:r>
            <a:r>
              <a:rPr lang="fr-FR" spc="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plateforme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unique de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gestion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Cartographie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métiers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support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(prévoyance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santé)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 analyse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coûts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Préparation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animation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ateliers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conception fonctionnelle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générale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détaillée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Traitement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impacts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facturation,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passage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vers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SDD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(impact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la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gestion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mandats)</a:t>
            </a:r>
          </a:p>
          <a:p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4343A10-128A-A785-C262-6156A82F7D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Eau de Paris 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A96AA09-766C-3E14-E039-3B6ED4156A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Juin 2008 –Mai 2010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C93F7D8-FC96-0411-9B58-D9FBE6B9E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Chef de projet fonctionnel facturation fournisseurs ( bascule structure SEM vers EPIC)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F654214-454E-E014-EBA3-E121F751A8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pc="-10" dirty="0">
                <a:effectLst/>
                <a:ea typeface="Calibri" panose="020F0502020204030204" pitchFamily="34" charset="0"/>
              </a:rPr>
              <a:t>Internalisation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de</a:t>
            </a:r>
            <a:r>
              <a:rPr lang="fr-FR" spc="-4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l'activité</a:t>
            </a:r>
            <a:r>
              <a:rPr lang="fr-FR" spc="-40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de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gestion</a:t>
            </a:r>
            <a:r>
              <a:rPr lang="fr-FR" spc="-2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et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distribution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de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l'eau</a:t>
            </a:r>
            <a:r>
              <a:rPr lang="fr-FR" spc="-2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par</a:t>
            </a:r>
            <a:r>
              <a:rPr lang="fr-FR" spc="-40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la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ville</a:t>
            </a:r>
            <a:r>
              <a:rPr lang="fr-FR" spc="-4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de</a:t>
            </a:r>
            <a:r>
              <a:rPr lang="fr-FR" spc="-4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Paris,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transformation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juridique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et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mise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en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place</a:t>
            </a:r>
            <a:r>
              <a:rPr lang="fr-FR" dirty="0">
                <a:effectLst/>
                <a:ea typeface="Calibri" panose="020F0502020204030204" pitchFamily="34" charset="0"/>
              </a:rPr>
              <a:t> d'un</a:t>
            </a:r>
            <a:r>
              <a:rPr lang="fr-FR" spc="-25" dirty="0">
                <a:effectLst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</a:rPr>
              <a:t>nouvel</a:t>
            </a:r>
            <a:r>
              <a:rPr lang="fr-FR" spc="-25" dirty="0">
                <a:effectLst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</a:rPr>
              <a:t>outil</a:t>
            </a:r>
            <a:r>
              <a:rPr lang="fr-FR" spc="-30" dirty="0">
                <a:effectLst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</a:rPr>
              <a:t>comptable</a:t>
            </a:r>
            <a:r>
              <a:rPr lang="fr-FR" spc="-20" dirty="0">
                <a:effectLst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</a:rPr>
              <a:t>et</a:t>
            </a:r>
            <a:r>
              <a:rPr lang="fr-FR" spc="-15" dirty="0">
                <a:effectLst/>
                <a:ea typeface="Calibri" panose="020F0502020204030204" pitchFamily="34" charset="0"/>
              </a:rPr>
              <a:t> </a:t>
            </a:r>
            <a:r>
              <a:rPr lang="fr-FR" dirty="0">
                <a:effectLst/>
                <a:ea typeface="Calibri" panose="020F0502020204030204" pitchFamily="34" charset="0"/>
              </a:rPr>
              <a:t>budgétaire</a:t>
            </a:r>
          </a:p>
          <a:p>
            <a:r>
              <a:rPr lang="fr-FR" b="1" kern="0" dirty="0">
                <a:effectLst/>
                <a:ea typeface="Calibri" panose="020F0502020204030204" pitchFamily="34" charset="0"/>
              </a:rPr>
              <a:t>Niveau</a:t>
            </a:r>
            <a:r>
              <a:rPr lang="fr-FR" b="1" kern="0" spc="-1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d’intervention</a:t>
            </a:r>
            <a:r>
              <a:rPr lang="fr-FR" b="1" kern="0" spc="-1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: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Recueil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besoins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utilisateurs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Rédaction spécifications fonctionnelles pour la mise en conformité de l’outil AGRESSO (selon la comptabilité</a:t>
            </a:r>
            <a:r>
              <a:rPr lang="fr-FR" spc="-2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publique M4)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Conduite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du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changement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rédaction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formations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utilisateurs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Pilotage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instances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projet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(volet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facturation et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gestion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fournisseurs)</a:t>
            </a:r>
          </a:p>
          <a:p>
            <a:r>
              <a:rPr lang="fr-FR" b="1" kern="0" spc="-10" dirty="0">
                <a:effectLst/>
                <a:ea typeface="Calibri" panose="020F0502020204030204" pitchFamily="34" charset="0"/>
              </a:rPr>
              <a:t>Au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sein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de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la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10" dirty="0">
                <a:effectLst/>
                <a:ea typeface="Calibri" panose="020F0502020204030204" pitchFamily="34" charset="0"/>
              </a:rPr>
              <a:t>direction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financière</a:t>
            </a:r>
            <a:r>
              <a:rPr lang="fr-FR" b="1" kern="0" spc="-3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et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des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systèmes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d’information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d’Eau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de</a:t>
            </a:r>
            <a:r>
              <a:rPr lang="fr-FR" b="1" kern="0" spc="-3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Paris,</a:t>
            </a:r>
            <a:r>
              <a:rPr lang="fr-FR" b="1" kern="0" spc="-5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participation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à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la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mise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en</a:t>
            </a:r>
            <a:r>
              <a:rPr lang="fr-FR" b="1" kern="0" spc="-4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place</a:t>
            </a:r>
            <a:r>
              <a:rPr lang="fr-FR" b="1" kern="0" spc="-4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de</a:t>
            </a:r>
            <a:r>
              <a:rPr lang="fr-FR" b="1" kern="0" spc="-3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spc="-5" dirty="0">
                <a:effectLst/>
                <a:ea typeface="Calibri" panose="020F0502020204030204" pitchFamily="34" charset="0"/>
              </a:rPr>
              <a:t>la</a:t>
            </a:r>
            <a:r>
              <a:rPr lang="fr-FR" b="1" kern="0" dirty="0">
                <a:effectLst/>
                <a:ea typeface="Calibri" panose="020F0502020204030204" pitchFamily="34" charset="0"/>
              </a:rPr>
              <a:t> gestion</a:t>
            </a:r>
            <a:r>
              <a:rPr lang="fr-FR" b="1" kern="0" spc="-3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de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portefeuille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du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projet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et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la</a:t>
            </a:r>
            <a:r>
              <a:rPr lang="fr-FR" b="1" kern="0" spc="-3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restitution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des</a:t>
            </a:r>
            <a:r>
              <a:rPr lang="fr-FR" b="1" kern="0" spc="-30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tableaux</a:t>
            </a:r>
            <a:r>
              <a:rPr lang="fr-FR" b="1" kern="0" spc="-3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de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1" kern="0" dirty="0">
                <a:effectLst/>
                <a:ea typeface="Calibri" panose="020F0502020204030204" pitchFamily="34" charset="0"/>
              </a:rPr>
              <a:t>bord</a:t>
            </a:r>
            <a:r>
              <a:rPr lang="fr-FR" b="1" kern="0" spc="-25" dirty="0">
                <a:effectLst/>
                <a:ea typeface="Calibri" panose="020F0502020204030204" pitchFamily="34" charset="0"/>
              </a:rPr>
              <a:t> </a:t>
            </a:r>
            <a:r>
              <a:rPr lang="fr-FR" b="0" kern="0" dirty="0">
                <a:effectLst/>
                <a:ea typeface="Calibri" panose="020F0502020204030204" pitchFamily="34" charset="0"/>
              </a:rPr>
              <a:t>:</a:t>
            </a:r>
            <a:endParaRPr lang="fr-FR" b="1" kern="0" dirty="0">
              <a:ea typeface="Calibri" panose="020F0502020204030204" pitchFamily="34" charset="0"/>
            </a:endParaRPr>
          </a:p>
          <a:p>
            <a:r>
              <a:rPr lang="fr-FR" dirty="0">
                <a:effectLst/>
                <a:ea typeface="Symbol" panose="05050102010706020507" pitchFamily="18" charset="2"/>
              </a:rPr>
              <a:t>Définition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workflows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règles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gestion</a:t>
            </a:r>
            <a:r>
              <a:rPr lang="fr-FR" spc="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avec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la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DSI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et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les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métiers.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Rédaction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spécifications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fonctionnelles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modules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SICB</a:t>
            </a:r>
            <a:r>
              <a:rPr lang="fr-FR" spc="-2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Comptabilité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fournisseurs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Rédaction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cahiers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tests fonctionnels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Recette</a:t>
            </a:r>
            <a:r>
              <a:rPr lang="fr-FR" spc="-2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métier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la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brique</a:t>
            </a:r>
            <a:r>
              <a:rPr lang="fr-FR" spc="-10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comptabilité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fournisseur,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traitement</a:t>
            </a:r>
            <a:r>
              <a:rPr lang="fr-FR" spc="-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des</a:t>
            </a:r>
            <a:r>
              <a:rPr lang="fr-FR" spc="-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anomalies</a:t>
            </a:r>
          </a:p>
          <a:p>
            <a:r>
              <a:rPr lang="fr-FR" dirty="0">
                <a:effectLst/>
                <a:ea typeface="Symbol" panose="05050102010706020507" pitchFamily="18" charset="2"/>
              </a:rPr>
              <a:t>Mise en place d'un </a:t>
            </a:r>
            <a:r>
              <a:rPr lang="fr-FR" dirty="0" err="1">
                <a:effectLst/>
                <a:ea typeface="Symbol" panose="05050102010706020507" pitchFamily="18" charset="2"/>
              </a:rPr>
              <a:t>work</a:t>
            </a:r>
            <a:r>
              <a:rPr lang="fr-FR" dirty="0">
                <a:effectLst/>
                <a:ea typeface="Symbol" panose="05050102010706020507" pitchFamily="18" charset="2"/>
              </a:rPr>
              <a:t> flow des paiements entre le comptable ordonnateur et l'agence comptable / trésor </a:t>
            </a:r>
            <a:r>
              <a:rPr lang="fr-FR" spc="-215" dirty="0">
                <a:effectLst/>
                <a:ea typeface="Symbol" panose="05050102010706020507" pitchFamily="18" charset="2"/>
              </a:rPr>
              <a:t> </a:t>
            </a:r>
            <a:r>
              <a:rPr lang="fr-FR" dirty="0">
                <a:effectLst/>
                <a:ea typeface="Symbol" panose="05050102010706020507" pitchFamily="18" charset="2"/>
              </a:rPr>
              <a:t>public</a:t>
            </a:r>
          </a:p>
          <a:p>
            <a:r>
              <a:rPr lang="fr-FR" dirty="0">
                <a:ea typeface="Symbol" panose="05050102010706020507" pitchFamily="18" charset="2"/>
              </a:rPr>
              <a:t>Reprise du stock de facturation fournisseurs (SEM versus EPIC) et traitement des litiges opérationnels jusqu’à apurement</a:t>
            </a:r>
            <a:endParaRPr lang="fr-FR" dirty="0">
              <a:effectLst/>
              <a:ea typeface="Symbol" panose="05050102010706020507" pitchFamily="18" charset="2"/>
            </a:endParaRPr>
          </a:p>
          <a:p>
            <a:r>
              <a:rPr lang="fr-FR" spc="-10" dirty="0">
                <a:effectLst/>
                <a:ea typeface="Calibri" panose="020F0502020204030204" pitchFamily="34" charset="0"/>
              </a:rPr>
              <a:t>Environnement</a:t>
            </a:r>
            <a:r>
              <a:rPr lang="fr-FR" spc="-40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:</a:t>
            </a:r>
            <a:r>
              <a:rPr lang="fr-FR" spc="-45" dirty="0">
                <a:effectLst/>
                <a:ea typeface="Calibri" panose="020F0502020204030204" pitchFamily="34" charset="0"/>
              </a:rPr>
              <a:t> </a:t>
            </a:r>
            <a:r>
              <a:rPr lang="fr-FR" spc="-10" dirty="0">
                <a:effectLst/>
                <a:ea typeface="Calibri" panose="020F0502020204030204" pitchFamily="34" charset="0"/>
              </a:rPr>
              <a:t>SICB,</a:t>
            </a:r>
            <a:r>
              <a:rPr lang="fr-FR" spc="-3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Agresso</a:t>
            </a:r>
            <a:r>
              <a:rPr lang="fr-FR" spc="-30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éditeur,</a:t>
            </a:r>
            <a:r>
              <a:rPr lang="fr-FR" spc="-45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code</a:t>
            </a:r>
            <a:r>
              <a:rPr lang="fr-FR" spc="-50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des</a:t>
            </a:r>
            <a:r>
              <a:rPr lang="fr-FR" spc="-40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marchés</a:t>
            </a:r>
            <a:r>
              <a:rPr lang="fr-FR" spc="-50" dirty="0">
                <a:effectLst/>
                <a:ea typeface="Calibri" panose="020F0502020204030204" pitchFamily="34" charset="0"/>
              </a:rPr>
              <a:t> </a:t>
            </a:r>
            <a:r>
              <a:rPr lang="fr-FR" spc="-5" dirty="0">
                <a:effectLst/>
                <a:ea typeface="Calibri" panose="020F0502020204030204" pitchFamily="34" charset="0"/>
              </a:rPr>
              <a:t>publics</a:t>
            </a:r>
            <a:endParaRPr lang="fr-FR" dirty="0">
              <a:effectLst/>
              <a:ea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436731"/>
      </p:ext>
    </p:extLst>
  </p:cSld>
  <p:clrMapOvr>
    <a:masterClrMapping/>
  </p:clrMapOvr>
</p:sld>
</file>

<file path=ppt/theme/theme1.xml><?xml version="1.0" encoding="utf-8"?>
<a:theme xmlns:a="http://schemas.openxmlformats.org/drawingml/2006/main" name="Quanteam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Rainbow Partners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Chart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sigma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hana Conseil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adiant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eobuy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eres Advisory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Archimed Partners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Aybo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yberskills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C8183CB578BE459F6F03A0F80AC8FE" ma:contentTypeVersion="15" ma:contentTypeDescription="Crée un document." ma:contentTypeScope="" ma:versionID="4e7e6f70b75233dae9f98459a2f47789">
  <xsd:schema xmlns:xsd="http://www.w3.org/2001/XMLSchema" xmlns:xs="http://www.w3.org/2001/XMLSchema" xmlns:p="http://schemas.microsoft.com/office/2006/metadata/properties" xmlns:ns2="97b8fe4e-a686-4426-9a52-69e3cd91e569" xmlns:ns3="2440b5e7-2ad6-41e3-8355-86ddec7fc6fa" xmlns:ns4="7026f33e-1481-418f-9e4d-22699432a616" targetNamespace="http://schemas.microsoft.com/office/2006/metadata/properties" ma:root="true" ma:fieldsID="5d7824dcea16ae977b9f737fd8eae60b" ns2:_="" ns3:_="" ns4:_="">
    <xsd:import namespace="97b8fe4e-a686-4426-9a52-69e3cd91e569"/>
    <xsd:import namespace="2440b5e7-2ad6-41e3-8355-86ddec7fc6fa"/>
    <xsd:import namespace="7026f33e-1481-418f-9e4d-22699432a6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8fe4e-a686-4426-9a52-69e3cd91e5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0b5e7-2ad6-41e3-8355-86ddec7fc6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006fe1c1-2b33-4a79-90c3-87fbb33485e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26f33e-1481-418f-9e4d-22699432a61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Colonne Attraper tout de Taxonomie" ma:hidden="true" ma:list="{b6774b99-e013-442e-9ab1-ad6a2cde52d6}" ma:internalName="TaxCatchAll" ma:showField="CatchAllData" ma:web="7026f33e-1481-418f-9e4d-22699432a6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26f33e-1481-418f-9e4d-22699432a616" xsi:nil="true"/>
    <lcf76f155ced4ddcb4097134ff3c332f xmlns="2440b5e7-2ad6-41e3-8355-86ddec7fc6f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4C11ED-AF1C-41F5-BE69-EFEBD245F5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b8fe4e-a686-4426-9a52-69e3cd91e569"/>
    <ds:schemaRef ds:uri="2440b5e7-2ad6-41e3-8355-86ddec7fc6fa"/>
    <ds:schemaRef ds:uri="7026f33e-1481-418f-9e4d-22699432a6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51E61-8A29-4C63-B3B4-534050AB76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CD2D5-57D2-4A02-BCD4-CBC782543FA9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7b8fe4e-a686-4426-9a52-69e3cd91e569"/>
    <ds:schemaRef ds:uri="2440b5e7-2ad6-41e3-8355-86ddec7fc6fa"/>
    <ds:schemaRef ds:uri="7026f33e-1481-418f-9e4d-22699432a616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443</TotalTime>
  <Words>3564</Words>
  <Application>Microsoft Office PowerPoint</Application>
  <PresentationFormat>Format A4 (210 x 297 mm)</PresentationFormat>
  <Paragraphs>261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10</vt:i4>
      </vt:variant>
    </vt:vector>
  </HeadingPairs>
  <TitlesOfParts>
    <vt:vector size="27" baseType="lpstr">
      <vt:lpstr>Arial</vt:lpstr>
      <vt:lpstr>Calibri</vt:lpstr>
      <vt:lpstr>Calibri   </vt:lpstr>
      <vt:lpstr>Poppins</vt:lpstr>
      <vt:lpstr>Poppins  </vt:lpstr>
      <vt:lpstr>Symbol</vt:lpstr>
      <vt:lpstr>Quanteam</vt:lpstr>
      <vt:lpstr>Asigma</vt:lpstr>
      <vt:lpstr>Ohana Conseil</vt:lpstr>
      <vt:lpstr>Gradiant</vt:lpstr>
      <vt:lpstr>Neobuy</vt:lpstr>
      <vt:lpstr>Ceres Advisory</vt:lpstr>
      <vt:lpstr>Archimed Partners</vt:lpstr>
      <vt:lpstr>Aybo</vt:lpstr>
      <vt:lpstr>Cyberskills</vt:lpstr>
      <vt:lpstr>Rainbow Partners</vt:lpstr>
      <vt:lpstr>Charte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Claudia CHAMAILLARD</dc:creator>
  <cp:lastModifiedBy>Marc LEBOEUF</cp:lastModifiedBy>
  <cp:revision>50</cp:revision>
  <dcterms:created xsi:type="dcterms:W3CDTF">2023-04-24T12:00:11Z</dcterms:created>
  <dcterms:modified xsi:type="dcterms:W3CDTF">2025-07-04T10:28:12Z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0x0101003DC8183CB578BE459F6F03A0F80AC8FE</vt:lpwstr>
  </property>
  <property fmtid="{D5CDD505-2E9C-101B-9397-08002B2CF9AE}" pid="3" name="MediaServiceImageTags">
    <vt:lpwstr/>
  </property>
</Properties>
</file>