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5"/>
  </p:notesMasterIdLst>
  <p:sldIdLst>
    <p:sldId id="256" r:id="rId5"/>
    <p:sldId id="257" r:id="rId6"/>
    <p:sldId id="259" r:id="rId7"/>
    <p:sldId id="261" r:id="rId8"/>
    <p:sldId id="281" r:id="rId9"/>
    <p:sldId id="263" r:id="rId10"/>
    <p:sldId id="265" r:id="rId11"/>
    <p:sldId id="282" r:id="rId12"/>
    <p:sldId id="272" r:id="rId13"/>
    <p:sldId id="283" r:id="rId14"/>
  </p:sldIdLst>
  <p:sldSz cx="9144000" cy="5143500" type="screen16x9"/>
  <p:notesSz cx="6858000" cy="9144000"/>
  <p:embeddedFontLst>
    <p:embeddedFont>
      <p:font typeface="Economica" panose="020B0604020202020204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D48F3E-8F9D-421F-84D6-807A2D6A8E73}" v="10" dt="2021-02-05T05:16:23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319d0046e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319d0046e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095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319d0046e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319d0046e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319d0046e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319d0046e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319d0046e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319d0046e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319d0046e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319d0046e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015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319d0046e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319d0046e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319d0046e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319d0046e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319d0046e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319d0046e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257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319d0046e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319d0046e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949066" y="1643467"/>
            <a:ext cx="3415990" cy="18565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 dirty="0"/>
              <a:t>Decision Trees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311700" y="305292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Ways to Avoid Overfitting of Decis</a:t>
            </a:r>
            <a:r>
              <a:rPr lang="en-US" dirty="0"/>
              <a:t>i</a:t>
            </a:r>
            <a:r>
              <a:rPr lang="en" dirty="0"/>
              <a:t>on Trees</a:t>
            </a:r>
            <a:endParaRPr dirty="0"/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1"/>
          </p:nvPr>
        </p:nvSpPr>
        <p:spPr>
          <a:xfrm>
            <a:off x="311700" y="1542356"/>
            <a:ext cx="7301212" cy="3295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Pruning</a:t>
            </a:r>
          </a:p>
          <a:p>
            <a:pPr marL="596900" lvl="1" indent="0">
              <a:buNone/>
            </a:pPr>
            <a:r>
              <a:rPr lang="en-GB" sz="14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In </a:t>
            </a:r>
            <a:r>
              <a:rPr lang="en-GB" sz="1400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pruning</a:t>
            </a:r>
            <a:r>
              <a:rPr lang="en-GB" sz="14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, you trim off the branches of the tree, i.e., remove the decision nodes starting from the leaf node such that the overall accuracy is not disturbed.</a:t>
            </a:r>
          </a:p>
          <a:p>
            <a:pPr marL="596900" lvl="1" indent="0">
              <a:buNone/>
            </a:pP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Random Forest</a:t>
            </a:r>
          </a:p>
          <a:p>
            <a:pPr marL="609600" lvl="1" indent="0">
              <a:buNone/>
            </a:pPr>
            <a:r>
              <a:rPr lang="en-GB" sz="14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Random Forest is an example of ensemble learning, in which we combine multiple machine learning algorithms to obtain better predictive performance.</a:t>
            </a:r>
            <a:endParaRPr lang="en-US" sz="1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>
              <a:latin typeface="Economi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8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7003500" cy="1879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 is the Decision Tree Algorithm?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Structure of Decision Trees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Criteria for attribute selection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Advantages and Disadvantages of Decision Trees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Decision Tree Algorithm</a:t>
            </a:r>
            <a:endParaRPr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Supervised learning algorithm.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It can be used for both regression and classification.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Predicts classes or values by learning </a:t>
            </a:r>
            <a:r>
              <a:rPr lang="en-US" b="1" dirty="0"/>
              <a:t>decision rules </a:t>
            </a:r>
            <a:r>
              <a:rPr lang="en-US" dirty="0"/>
              <a:t>from training data.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Types: Categorical Variable Decision Tree and Continuous Variable Decision Tree</a:t>
            </a:r>
            <a:endParaRPr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C8A8215-082D-4F23-B250-B84A74DAA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923" y="1307805"/>
            <a:ext cx="4159830" cy="33494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1CA8E3-4928-468B-9D0E-75466C55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Decision Trees</a:t>
            </a:r>
            <a:endParaRPr lang="en-GH" dirty="0"/>
          </a:p>
        </p:txBody>
      </p:sp>
      <p:pic>
        <p:nvPicPr>
          <p:cNvPr id="53" name="Picture 52" descr="Diagram, schematic&#10;&#10;Description automatically generated">
            <a:extLst>
              <a:ext uri="{FF2B5EF4-FFF2-40B4-BE49-F238E27FC236}">
                <a16:creationId xmlns:a16="http://schemas.microsoft.com/office/drawing/2014/main" id="{2E82114D-4154-4E6E-993D-E4DFF8475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66" y="1264011"/>
            <a:ext cx="6553200" cy="3267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3BAD09-8921-4796-A4AF-8D54D789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Attribute Selection</a:t>
            </a:r>
            <a:endParaRPr lang="en-G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0342D-5BF4-4DF8-9F02-6BD622A35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225225"/>
            <a:ext cx="7407538" cy="3354000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The main challenge with implementing a decision tree algorithm is deciding on which attributes to use as the root node and each level of the tree. 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Three main criteria used to determine this:</a:t>
            </a:r>
          </a:p>
          <a:p>
            <a:r>
              <a:rPr lang="en-US" dirty="0"/>
              <a:t>Entropy</a:t>
            </a:r>
          </a:p>
          <a:p>
            <a:r>
              <a:rPr lang="en-US" dirty="0"/>
              <a:t>Information Gain</a:t>
            </a:r>
          </a:p>
          <a:p>
            <a:r>
              <a:rPr lang="en-US" dirty="0"/>
              <a:t>Gini Index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833213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237272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Entropy</a:t>
            </a:r>
            <a:endParaRPr dirty="0"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56519" y="831300"/>
            <a:ext cx="4441053" cy="3187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 measure of randomness, purity or disorder  in the information being presented.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Higher values or entropy means there’s a higher level of impurity.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Lower values of entropy are more acceptable since the goal of machine learning is to reduce uncertainty.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Hence, </a:t>
            </a:r>
            <a:r>
              <a:rPr lang="en-US" dirty="0">
                <a:solidFill>
                  <a:srgbClr val="111111"/>
                </a:solidFill>
                <a:latin typeface="Open Sans" panose="020B0604020202020204" charset="0"/>
              </a:rPr>
              <a:t>a</a:t>
            </a:r>
            <a:r>
              <a:rPr lang="en-US" i="0" dirty="0">
                <a:solidFill>
                  <a:srgbClr val="111111"/>
                </a:solidFill>
                <a:effectLst/>
                <a:latin typeface="Open Sans" panose="020B0604020202020204" charset="0"/>
              </a:rPr>
              <a:t> branch with an entropy of zero is a leaf node and a branch with entropy more than zero needs further splitting</a:t>
            </a:r>
            <a:endParaRPr lang="en-US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Mathematically, entropy is represented as: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F238099-C55F-4774-89E3-8065188A4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831300"/>
            <a:ext cx="4606100" cy="4075322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86EEE591-66E2-4E9F-966F-D207626CD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78812"/>
            <a:ext cx="4497572" cy="11695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Information Gain</a:t>
            </a:r>
            <a:endParaRPr dirty="0"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274424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It measures how well a given attribute separates the training examples according to their target classification.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Information gain is a decrease in entropy. It computes the difference between entropy before split(parent node) and average entropy after split(child nodes) of the dataset based on given attribute values.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 dirty="0">
              <a:solidFill>
                <a:srgbClr val="111111"/>
              </a:solidFill>
              <a:latin typeface="Open Sans" panose="020B0606030504020204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A1363A8-39CB-4020-804D-FE7DA0D1C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76" y="3317357"/>
            <a:ext cx="8163501" cy="15102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Gini Index</a:t>
            </a:r>
            <a:endParaRPr dirty="0"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311699" y="1225225"/>
            <a:ext cx="8632515" cy="1856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The Gini Index is calculated by subtracting the sum of the squared probabilities of each class from one.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Favors larger partitions and easy to implement, whereas information gain favors smaller partitions with distinct values.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It performs only binary splits.</a:t>
            </a:r>
            <a:endParaRPr dirty="0"/>
          </a:p>
        </p:txBody>
      </p:sp>
      <p:pic>
        <p:nvPicPr>
          <p:cNvPr id="3" name="Picture 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9A3D7442-132D-4940-BE94-46BCE5C35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26" y="3134086"/>
            <a:ext cx="7368988" cy="169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75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311700" y="305292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 and Disadvantages of Decision Tree</a:t>
            </a:r>
            <a:endParaRPr dirty="0"/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1"/>
          </p:nvPr>
        </p:nvSpPr>
        <p:spPr>
          <a:xfrm>
            <a:off x="311700" y="1836484"/>
            <a:ext cx="4006728" cy="29429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Decision tree models are simpler to interpret.</a:t>
            </a:r>
          </a:p>
          <a:p>
            <a:endParaRPr lang="en-GB" dirty="0"/>
          </a:p>
          <a:p>
            <a:r>
              <a:rPr lang="en-GB" dirty="0"/>
              <a:t>Can handle both numerical and categorical data.</a:t>
            </a:r>
          </a:p>
          <a:p>
            <a:endParaRPr lang="en-GB" dirty="0"/>
          </a:p>
          <a:p>
            <a:r>
              <a:rPr lang="en-GB" dirty="0"/>
              <a:t>Decision trees require relatively little effort from users for data preparation.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486ED-A368-444D-B674-9E91279F536C}"/>
              </a:ext>
            </a:extLst>
          </p:cNvPr>
          <p:cNvSpPr txBox="1"/>
          <p:nvPr/>
        </p:nvSpPr>
        <p:spPr>
          <a:xfrm>
            <a:off x="545566" y="1383126"/>
            <a:ext cx="3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ADVANTAGES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EB39E-0150-4CFB-A5C0-6C7E7F831CDC}"/>
              </a:ext>
            </a:extLst>
          </p:cNvPr>
          <p:cNvSpPr txBox="1"/>
          <p:nvPr/>
        </p:nvSpPr>
        <p:spPr>
          <a:xfrm>
            <a:off x="5566585" y="1444681"/>
            <a:ext cx="32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en-GB" sz="1800" dirty="0"/>
              <a:t>DISADVANTAGES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3581C5-1583-419D-BECE-E1FBA1EF4780}"/>
              </a:ext>
            </a:extLst>
          </p:cNvPr>
          <p:cNvSpPr txBox="1"/>
          <p:nvPr/>
        </p:nvSpPr>
        <p:spPr>
          <a:xfrm>
            <a:off x="5125251" y="1836484"/>
            <a:ext cx="3707050" cy="572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17500">
              <a:lnSpc>
                <a:spcPct val="115000"/>
              </a:lnSpc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-GB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Decision trees are prone to overfitting.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amsChannelId xmlns="19ee1cd6-08e6-46c1-9f57-17f7ef9159b1" xsi:nil="true"/>
    <Is_Collaboration_Space_Locked xmlns="19ee1cd6-08e6-46c1-9f57-17f7ef9159b1" xsi:nil="true"/>
    <Math_Settings xmlns="19ee1cd6-08e6-46c1-9f57-17f7ef9159b1" xsi:nil="true"/>
    <Self_Registration_Enabled xmlns="19ee1cd6-08e6-46c1-9f57-17f7ef9159b1" xsi:nil="true"/>
    <AppVersion xmlns="19ee1cd6-08e6-46c1-9f57-17f7ef9159b1" xsi:nil="true"/>
    <LMS_Mappings xmlns="19ee1cd6-08e6-46c1-9f57-17f7ef9159b1" xsi:nil="true"/>
    <Invited_Teachers xmlns="19ee1cd6-08e6-46c1-9f57-17f7ef9159b1" xsi:nil="true"/>
    <IsNotebookLocked xmlns="19ee1cd6-08e6-46c1-9f57-17f7ef9159b1" xsi:nil="true"/>
    <Templates xmlns="19ee1cd6-08e6-46c1-9f57-17f7ef9159b1" xsi:nil="true"/>
    <NotebookType xmlns="19ee1cd6-08e6-46c1-9f57-17f7ef9159b1" xsi:nil="true"/>
    <Owner xmlns="19ee1cd6-08e6-46c1-9f57-17f7ef9159b1">
      <UserInfo>
        <DisplayName/>
        <AccountId xsi:nil="true"/>
        <AccountType/>
      </UserInfo>
    </Owner>
    <Teachers xmlns="19ee1cd6-08e6-46c1-9f57-17f7ef9159b1">
      <UserInfo>
        <DisplayName/>
        <AccountId xsi:nil="true"/>
        <AccountType/>
      </UserInfo>
    </Teachers>
    <Students xmlns="19ee1cd6-08e6-46c1-9f57-17f7ef9159b1">
      <UserInfo>
        <DisplayName/>
        <AccountId xsi:nil="true"/>
        <AccountType/>
      </UserInfo>
    </Students>
    <Student_Groups xmlns="19ee1cd6-08e6-46c1-9f57-17f7ef9159b1">
      <UserInfo>
        <DisplayName/>
        <AccountId xsi:nil="true"/>
        <AccountType/>
      </UserInfo>
    </Student_Groups>
    <Teams_Channel_Section_Location xmlns="19ee1cd6-08e6-46c1-9f57-17f7ef9159b1" xsi:nil="true"/>
    <Has_Teacher_Only_SectionGroup xmlns="19ee1cd6-08e6-46c1-9f57-17f7ef9159b1" xsi:nil="true"/>
    <Distribution_Groups xmlns="19ee1cd6-08e6-46c1-9f57-17f7ef9159b1" xsi:nil="true"/>
    <Invited_Students xmlns="19ee1cd6-08e6-46c1-9f57-17f7ef9159b1" xsi:nil="true"/>
    <DefaultSectionNames xmlns="19ee1cd6-08e6-46c1-9f57-17f7ef9159b1" xsi:nil="true"/>
    <FolderType xmlns="19ee1cd6-08e6-46c1-9f57-17f7ef9159b1" xsi:nil="true"/>
    <CultureName xmlns="19ee1cd6-08e6-46c1-9f57-17f7ef9159b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58019B43179A42BF39B27392F15FD9" ma:contentTypeVersion="28" ma:contentTypeDescription="Create a new document." ma:contentTypeScope="" ma:versionID="fb4587a1349b04ec5c1adcee6a9d273b">
  <xsd:schema xmlns:xsd="http://www.w3.org/2001/XMLSchema" xmlns:xs="http://www.w3.org/2001/XMLSchema" xmlns:p="http://schemas.microsoft.com/office/2006/metadata/properties" xmlns:ns2="19ee1cd6-08e6-46c1-9f57-17f7ef9159b1" targetNamespace="http://schemas.microsoft.com/office/2006/metadata/properties" ma:root="true" ma:fieldsID="6a8e776ba8e83843a19e42430ff05fdc" ns2:_="">
    <xsd:import namespace="19ee1cd6-08e6-46c1-9f57-17f7ef9159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ee1cd6-08e6-46c1-9f57-17f7ef9159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NotebookType" ma:index="15" nillable="true" ma:displayName="Notebook Type" ma:internalName="NotebookType">
      <xsd:simpleType>
        <xsd:restriction base="dms:Text"/>
      </xsd:simpleType>
    </xsd:element>
    <xsd:element name="FolderType" ma:index="16" nillable="true" ma:displayName="Folder Type" ma:internalName="FolderType">
      <xsd:simpleType>
        <xsd:restriction base="dms:Text"/>
      </xsd:simpleType>
    </xsd:element>
    <xsd:element name="CultureName" ma:index="17" nillable="true" ma:displayName="Culture Name" ma:internalName="CultureName">
      <xsd:simpleType>
        <xsd:restriction base="dms:Text"/>
      </xsd:simpleType>
    </xsd:element>
    <xsd:element name="AppVersion" ma:index="18" nillable="true" ma:displayName="App Version" ma:internalName="AppVersion">
      <xsd:simpleType>
        <xsd:restriction base="dms:Text"/>
      </xsd:simpleType>
    </xsd:element>
    <xsd:element name="TeamsChannelId" ma:index="19" nillable="true" ma:displayName="Teams Channel Id" ma:internalName="TeamsChannelId">
      <xsd:simpleType>
        <xsd:restriction base="dms:Text"/>
      </xsd:simpleType>
    </xsd:element>
    <xsd:element name="Owner" ma:index="2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1" nillable="true" ma:displayName="Math Settings" ma:internalName="Math_Settings">
      <xsd:simpleType>
        <xsd:restriction base="dms:Text"/>
      </xsd:simpleType>
    </xsd:element>
    <xsd:element name="DefaultSectionNames" ma:index="22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3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4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5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6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7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8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1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2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3" nillable="true" ma:displayName="Is Collaboration Space Locked" ma:internalName="Is_Collaboration_Space_Locked">
      <xsd:simpleType>
        <xsd:restriction base="dms:Boolean"/>
      </xsd:simpleType>
    </xsd:element>
    <xsd:element name="IsNotebookLocked" ma:index="34" nillable="true" ma:displayName="Is Notebook Locked" ma:internalName="IsNotebookLocked">
      <xsd:simpleType>
        <xsd:restriction base="dms:Boolean"/>
      </xsd:simpleType>
    </xsd:element>
    <xsd:element name="Teams_Channel_Section_Location" ma:index="35" nillable="true" ma:displayName="Teams Channel Section Location" ma:internalName="Teams_Channel_Section_Locat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E29108-DA86-410E-8A4B-9B944BBB2B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015038-6DB7-4D79-822F-52297459A3DB}">
  <ds:schemaRefs>
    <ds:schemaRef ds:uri="http://schemas.microsoft.com/office/2006/metadata/properties"/>
    <ds:schemaRef ds:uri="http://schemas.microsoft.com/office/infopath/2007/PartnerControls"/>
    <ds:schemaRef ds:uri="19ee1cd6-08e6-46c1-9f57-17f7ef9159b1"/>
  </ds:schemaRefs>
</ds:datastoreItem>
</file>

<file path=customXml/itemProps3.xml><?xml version="1.0" encoding="utf-8"?>
<ds:datastoreItem xmlns:ds="http://schemas.openxmlformats.org/officeDocument/2006/customXml" ds:itemID="{070E79CE-A80D-4653-BB9A-CD18DDA4A5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ee1cd6-08e6-46c1-9f57-17f7ef9159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406</Words>
  <Application>Microsoft Office PowerPoint</Application>
  <PresentationFormat>On-screen Show (16:9)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Open Sans</vt:lpstr>
      <vt:lpstr>Arial</vt:lpstr>
      <vt:lpstr>Economica</vt:lpstr>
      <vt:lpstr>Luxe</vt:lpstr>
      <vt:lpstr>Decision Trees</vt:lpstr>
      <vt:lpstr>Overview</vt:lpstr>
      <vt:lpstr>What is the Decision Tree Algorithm</vt:lpstr>
      <vt:lpstr>Structure of Decision Trees</vt:lpstr>
      <vt:lpstr>Criteria for Attribute Selection</vt:lpstr>
      <vt:lpstr>Entropy</vt:lpstr>
      <vt:lpstr>Information Gain</vt:lpstr>
      <vt:lpstr>Gini Index</vt:lpstr>
      <vt:lpstr>Advantages and Disadvantages of Decision Tree</vt:lpstr>
      <vt:lpstr>Ways to Avoid Overfitting of Decision Trees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&amp; SQL</dc:title>
  <cp:lastModifiedBy>Solomon Gorleku</cp:lastModifiedBy>
  <cp:revision>32</cp:revision>
  <dcterms:modified xsi:type="dcterms:W3CDTF">2021-02-05T13:30:33Z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0x010100AB58019B43179A42BF39B27392F15FD9</vt:lpwstr>
  </property>
</Properties>
</file>