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515151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lumno\Dropbox\Mi%20PC%20(DESKTOP-H2UUFVT)\Documents\documentacion%20proyecto\Canvas%20modelo%20de%20negocio%20y%20presentacion\plan%20de%20negoci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umno\Dropbox\Mi%20PC%20(DESKTOP-H2UUFVT)\Documents\documentacion%20proyecto\Canvas%20modelo%20de%20negocio%20y%20presentacion\plan%20de%20negoci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umno\Dropbox\Mi%20PC%20(DESKTOP-H2UUFVT)\Documents\documentacion%20proyecto\Canvas%20modelo%20de%20negocio%20y%20presentacion\plan%20de%20negoci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&gt;65 AÑOS</a:t>
            </a:r>
          </a:p>
        </c:rich>
      </c:tx>
      <c:layout>
        <c:manualLayout>
          <c:xMode val="edge"/>
          <c:yMode val="edge"/>
          <c:x val="0.41295736422652263"/>
          <c:y val="2.206887923109939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6408792650918638E-2"/>
          <c:y val="0.14801574803149606"/>
          <c:w val="0.54715616797900257"/>
          <c:h val="0.82073425196850391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Lbls>
            <c:dLbl>
              <c:idx val="0"/>
              <c:layout>
                <c:manualLayout>
                  <c:x val="-9.5305135318468237E-2"/>
                  <c:y val="-0.1880440767325959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9E-4227-8523-549D6D23F76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Sin servicios</c:v>
                </c:pt>
                <c:pt idx="1">
                  <c:v>Teleasistencia</c:v>
                </c:pt>
                <c:pt idx="2">
                  <c:v>Ayuda a domicilio</c:v>
                </c:pt>
                <c:pt idx="3">
                  <c:v>Servicios residenciales</c:v>
                </c:pt>
                <c:pt idx="4">
                  <c:v>Centros de dia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7593</c:v>
                </c:pt>
                <c:pt idx="1">
                  <c:v>942</c:v>
                </c:pt>
                <c:pt idx="2">
                  <c:v>451</c:v>
                </c:pt>
                <c:pt idx="3">
                  <c:v>280</c:v>
                </c:pt>
                <c:pt idx="4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9E-4227-8523-549D6D23F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B30D0D"/>
              </a:solidFill>
            </c:spPr>
            <c:extLst>
              <c:ext xmlns:c16="http://schemas.microsoft.com/office/drawing/2014/chart" uri="{C3380CC4-5D6E-409C-BE32-E72D297353CC}">
                <c16:uniqueId val="{00000000-142F-42FE-9BEF-5AAEE11B5E67}"/>
              </c:ext>
            </c:extLst>
          </c:dPt>
          <c:cat>
            <c:strRef>
              <c:f>Datos!$S$4:$T$4</c:f>
              <c:strCache>
                <c:ptCount val="2"/>
                <c:pt idx="0">
                  <c:v>ingresos</c:v>
                </c:pt>
                <c:pt idx="1">
                  <c:v>Gastos</c:v>
                </c:pt>
              </c:strCache>
            </c:strRef>
          </c:cat>
          <c:val>
            <c:numRef>
              <c:f>Datos!$S$5:$T$5</c:f>
              <c:numCache>
                <c:formatCode>"€"#,##0.00_);\("€"#,##0.00\)</c:formatCode>
                <c:ptCount val="2"/>
                <c:pt idx="0">
                  <c:v>95817.155454893422</c:v>
                </c:pt>
                <c:pt idx="1">
                  <c:v>73746.050332607003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2F-42FE-9BEF-5AAEE11B5E67}"/>
            </c:ext>
          </c:extLst>
        </c:ser>
        <c:ser>
          <c:idx val="1"/>
          <c:order val="1"/>
          <c:invertIfNegative val="0"/>
          <c:dPt>
            <c:idx val="1"/>
            <c:invertIfNegative val="0"/>
            <c:bubble3D val="0"/>
            <c:spPr>
              <a:solidFill>
                <a:srgbClr val="F24848"/>
              </a:solidFill>
            </c:spPr>
            <c:extLst>
              <c:ext xmlns:c16="http://schemas.microsoft.com/office/drawing/2014/chart" uri="{C3380CC4-5D6E-409C-BE32-E72D297353CC}">
                <c16:uniqueId val="{00000002-142F-42FE-9BEF-5AAEE11B5E67}"/>
              </c:ext>
            </c:extLst>
          </c:dPt>
          <c:cat>
            <c:strRef>
              <c:f>Datos!$S$4:$T$4</c:f>
              <c:strCache>
                <c:ptCount val="2"/>
                <c:pt idx="0">
                  <c:v>ingresos</c:v>
                </c:pt>
                <c:pt idx="1">
                  <c:v>Gastos</c:v>
                </c:pt>
              </c:strCache>
            </c:strRef>
          </c:cat>
          <c:val>
            <c:numRef>
              <c:f>Datos!$S$6:$T$6</c:f>
              <c:numCache>
                <c:formatCode>"€"#,##0.00_);\("€"#,##0.00\)</c:formatCode>
                <c:ptCount val="2"/>
                <c:pt idx="0">
                  <c:v>191253.51817433076</c:v>
                </c:pt>
                <c:pt idx="1">
                  <c:v>292796.10503326071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2F-42FE-9BEF-5AAEE11B5E67}"/>
            </c:ext>
          </c:extLst>
        </c:ser>
        <c:ser>
          <c:idx val="2"/>
          <c:order val="2"/>
          <c:invertIfNegative val="0"/>
          <c:dPt>
            <c:idx val="1"/>
            <c:invertIfNegative val="0"/>
            <c:bubble3D val="0"/>
            <c:spPr>
              <a:solidFill>
                <a:srgbClr val="F79393"/>
              </a:solidFill>
            </c:spPr>
            <c:extLst>
              <c:ext xmlns:c16="http://schemas.microsoft.com/office/drawing/2014/chart" uri="{C3380CC4-5D6E-409C-BE32-E72D297353CC}">
                <c16:uniqueId val="{00000004-142F-42FE-9BEF-5AAEE11B5E67}"/>
              </c:ext>
            </c:extLst>
          </c:dPt>
          <c:cat>
            <c:strRef>
              <c:f>Datos!$S$4:$T$4</c:f>
              <c:strCache>
                <c:ptCount val="2"/>
                <c:pt idx="0">
                  <c:v>ingresos</c:v>
                </c:pt>
                <c:pt idx="1">
                  <c:v>Gastos</c:v>
                </c:pt>
              </c:strCache>
            </c:strRef>
          </c:cat>
          <c:val>
            <c:numRef>
              <c:f>Datos!$S$7:$T$7</c:f>
              <c:numCache>
                <c:formatCode>"€"#,##0.00_);\("€"#,##0.00\)</c:formatCode>
                <c:ptCount val="2"/>
                <c:pt idx="0">
                  <c:v>185217.783145717</c:v>
                </c:pt>
                <c:pt idx="1">
                  <c:v>46516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2F-42FE-9BEF-5AAEE11B5E67}"/>
            </c:ext>
          </c:extLst>
        </c:ser>
        <c:ser>
          <c:idx val="3"/>
          <c:order val="3"/>
          <c:spPr>
            <a:solidFill>
              <a:srgbClr val="FABEBE"/>
            </a:solidFill>
          </c:spPr>
          <c:invertIfNegative val="0"/>
          <c:cat>
            <c:strRef>
              <c:f>Datos!$S$4:$T$4</c:f>
              <c:strCache>
                <c:ptCount val="2"/>
                <c:pt idx="0">
                  <c:v>ingresos</c:v>
                </c:pt>
                <c:pt idx="1">
                  <c:v>Gastos</c:v>
                </c:pt>
              </c:strCache>
            </c:strRef>
          </c:cat>
          <c:val>
            <c:numRef>
              <c:f>Datos!$S$8:$T$8</c:f>
              <c:numCache>
                <c:formatCode>"€"#,##0.00_);\("€"#,##0.00\)</c:formatCode>
                <c:ptCount val="2"/>
                <c:pt idx="1">
                  <c:v>19328.80683156227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2F-42FE-9BEF-5AAEE11B5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724288"/>
        <c:axId val="179726208"/>
      </c:barChart>
      <c:catAx>
        <c:axId val="179724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9726208"/>
        <c:crosses val="autoZero"/>
        <c:auto val="1"/>
        <c:lblAlgn val="ctr"/>
        <c:lblOffset val="100"/>
        <c:noMultiLvlLbl val="0"/>
      </c:catAx>
      <c:valAx>
        <c:axId val="179726208"/>
        <c:scaling>
          <c:orientation val="minMax"/>
        </c:scaling>
        <c:delete val="0"/>
        <c:axPos val="l"/>
        <c:majorGridlines/>
        <c:numFmt formatCode="&quot;€&quot;#,##0.00_);\(&quot;€&quot;#,##0.00\)" sourceLinked="1"/>
        <c:majorTickMark val="out"/>
        <c:minorTickMark val="none"/>
        <c:tickLblPos val="nextTo"/>
        <c:crossAx val="179724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Penetración de mercado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ventas!$A$5</c:f>
              <c:strCache>
                <c:ptCount val="1"/>
                <c:pt idx="0">
                  <c:v>% Alcanzado</c:v>
                </c:pt>
              </c:strCache>
            </c:strRef>
          </c:tx>
          <c:invertIfNegative val="0"/>
          <c:val>
            <c:numRef>
              <c:f>ventas!$B$5:$AK$5</c:f>
              <c:numCache>
                <c:formatCode>0.00%</c:formatCode>
                <c:ptCount val="36"/>
                <c:pt idx="0">
                  <c:v>1.221043443162772E-4</c:v>
                </c:pt>
                <c:pt idx="1">
                  <c:v>2.5031390584836827E-4</c:v>
                </c:pt>
                <c:pt idx="2">
                  <c:v>3.8493394545706389E-4</c:v>
                </c:pt>
                <c:pt idx="3">
                  <c:v>5.2628498704619425E-4</c:v>
                </c:pt>
                <c:pt idx="4">
                  <c:v>6.7470358071478119E-4</c:v>
                </c:pt>
                <c:pt idx="5">
                  <c:v>8.3054310406679749E-4</c:v>
                </c:pt>
                <c:pt idx="6">
                  <c:v>9.9417460358641459E-4</c:v>
                </c:pt>
                <c:pt idx="7">
                  <c:v>1.1659876780820127E-3</c:v>
                </c:pt>
                <c:pt idx="8">
                  <c:v>1.3463914063023906E-3</c:v>
                </c:pt>
                <c:pt idx="9">
                  <c:v>1.5358153209337874E-3</c:v>
                </c:pt>
                <c:pt idx="10">
                  <c:v>1.7347104312967539E-3</c:v>
                </c:pt>
                <c:pt idx="11">
                  <c:v>1.943550297177869E-3</c:v>
                </c:pt>
                <c:pt idx="12">
                  <c:v>2.1628321563530398E-3</c:v>
                </c:pt>
                <c:pt idx="13">
                  <c:v>2.3930781084869693E-3</c:v>
                </c:pt>
                <c:pt idx="14">
                  <c:v>2.6348363582275949E-3</c:v>
                </c:pt>
                <c:pt idx="15">
                  <c:v>2.8886825204552519E-3</c:v>
                </c:pt>
                <c:pt idx="16">
                  <c:v>3.1552209907942919E-3</c:v>
                </c:pt>
                <c:pt idx="17">
                  <c:v>3.4350863846502838E-3</c:v>
                </c:pt>
                <c:pt idx="18">
                  <c:v>3.7289450481990754E-3</c:v>
                </c:pt>
                <c:pt idx="19">
                  <c:v>4.0374966449253065E-3</c:v>
                </c:pt>
                <c:pt idx="20">
                  <c:v>4.3614758214878492E-3</c:v>
                </c:pt>
                <c:pt idx="21">
                  <c:v>4.7016539568785192E-3</c:v>
                </c:pt>
                <c:pt idx="22">
                  <c:v>5.0588409990387226E-3</c:v>
                </c:pt>
                <c:pt idx="23">
                  <c:v>5.4338873933069366E-3</c:v>
                </c:pt>
                <c:pt idx="24">
                  <c:v>5.8276861072885612E-3</c:v>
                </c:pt>
                <c:pt idx="25">
                  <c:v>6.2411747569692663E-3</c:v>
                </c:pt>
                <c:pt idx="26">
                  <c:v>6.675337839134007E-3</c:v>
                </c:pt>
                <c:pt idx="27">
                  <c:v>7.1312090754069848E-3</c:v>
                </c:pt>
                <c:pt idx="28">
                  <c:v>7.6098738734936113E-3</c:v>
                </c:pt>
                <c:pt idx="29">
                  <c:v>8.1124719114845697E-3</c:v>
                </c:pt>
                <c:pt idx="30">
                  <c:v>8.6401998513750758E-3</c:v>
                </c:pt>
                <c:pt idx="31">
                  <c:v>9.1943141882601075E-3</c:v>
                </c:pt>
                <c:pt idx="32">
                  <c:v>9.7761342419893909E-3</c:v>
                </c:pt>
                <c:pt idx="33">
                  <c:v>1.0387045298405138E-2</c:v>
                </c:pt>
                <c:pt idx="34">
                  <c:v>1.1028501907641673E-2</c:v>
                </c:pt>
                <c:pt idx="35">
                  <c:v>1.1702031347340035E-2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8-4C47-B435-0F7E08BCD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615744"/>
        <c:axId val="178110848"/>
      </c:barChart>
      <c:catAx>
        <c:axId val="173615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78110848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17811084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36157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'plan de negocio'!$A$8</c:f>
              <c:strCache>
                <c:ptCount val="1"/>
                <c:pt idx="0">
                  <c:v>TOTAL INGRESOS</c:v>
                </c:pt>
              </c:strCache>
            </c:strRef>
          </c:tx>
          <c:marker>
            <c:symbol val="none"/>
          </c:marker>
          <c:val>
            <c:numRef>
              <c:f>'plan de negocio'!$B$8:$AK$8</c:f>
              <c:numCache>
                <c:formatCode>"€"#,##0.00_);\("€"#,##0.00\)</c:formatCode>
                <c:ptCount val="36"/>
                <c:pt idx="0">
                  <c:v>2742.9350000000004</c:v>
                </c:pt>
                <c:pt idx="1">
                  <c:v>3443.33475</c:v>
                </c:pt>
                <c:pt idx="2">
                  <c:v>3758.7964875000002</c:v>
                </c:pt>
                <c:pt idx="3">
                  <c:v>4090.0313118750009</c:v>
                </c:pt>
                <c:pt idx="4">
                  <c:v>4437.8278774687506</c:v>
                </c:pt>
                <c:pt idx="5">
                  <c:v>4803.0142713421883</c:v>
                </c:pt>
                <c:pt idx="6">
                  <c:v>5186.4599849092974</c:v>
                </c:pt>
                <c:pt idx="7">
                  <c:v>5589.0779841547637</c:v>
                </c:pt>
                <c:pt idx="8">
                  <c:v>6011.8268833625016</c:v>
                </c:pt>
                <c:pt idx="9">
                  <c:v>6455.7132275306267</c:v>
                </c:pt>
                <c:pt idx="10">
                  <c:v>6921.7938889071584</c:v>
                </c:pt>
                <c:pt idx="11">
                  <c:v>7411.1785833525164</c:v>
                </c:pt>
                <c:pt idx="12">
                  <c:v>7925.0325125201434</c:v>
                </c:pt>
                <c:pt idx="13">
                  <c:v>8464.5791381461495</c:v>
                </c:pt>
                <c:pt idx="14">
                  <c:v>9031.1030950534569</c:v>
                </c:pt>
                <c:pt idx="15">
                  <c:v>9625.9532498061308</c:v>
                </c:pt>
                <c:pt idx="16">
                  <c:v>10250.545912296438</c:v>
                </c:pt>
                <c:pt idx="17">
                  <c:v>10906.368207911262</c:v>
                </c:pt>
                <c:pt idx="18">
                  <c:v>11594.981618306825</c:v>
                </c:pt>
                <c:pt idx="19">
                  <c:v>12318.025699222168</c:v>
                </c:pt>
                <c:pt idx="20">
                  <c:v>13077.221984183276</c:v>
                </c:pt>
                <c:pt idx="21">
                  <c:v>13874.378083392441</c:v>
                </c:pt>
                <c:pt idx="22">
                  <c:v>14711.391987562063</c:v>
                </c:pt>
                <c:pt idx="23">
                  <c:v>15590.256586940168</c:v>
                </c:pt>
                <c:pt idx="24">
                  <c:v>16513.064416287176</c:v>
                </c:pt>
                <c:pt idx="25">
                  <c:v>17482.012637101536</c:v>
                </c:pt>
                <c:pt idx="26">
                  <c:v>18499.408268956613</c:v>
                </c:pt>
                <c:pt idx="27">
                  <c:v>19567.673682404442</c:v>
                </c:pt>
                <c:pt idx="28">
                  <c:v>20689.352366524668</c:v>
                </c:pt>
                <c:pt idx="29">
                  <c:v>21867.114984850909</c:v>
                </c:pt>
                <c:pt idx="30">
                  <c:v>23103.765734093453</c:v>
                </c:pt>
                <c:pt idx="31">
                  <c:v>24402.249020798125</c:v>
                </c:pt>
                <c:pt idx="32">
                  <c:v>25765.656471838029</c:v>
                </c:pt>
                <c:pt idx="33">
                  <c:v>27197.234295429931</c:v>
                </c:pt>
                <c:pt idx="34">
                  <c:v>28700.391010201431</c:v>
                </c:pt>
                <c:pt idx="35">
                  <c:v>30278.705560711503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C-47CD-988D-CCA0CF34D566}"/>
            </c:ext>
          </c:extLst>
        </c:ser>
        <c:ser>
          <c:idx val="1"/>
          <c:order val="1"/>
          <c:tx>
            <c:strRef>
              <c:f>'plan de negocio'!$A$34</c:f>
              <c:strCache>
                <c:ptCount val="1"/>
                <c:pt idx="0">
                  <c:v>TOTAL GASTOS</c:v>
                </c:pt>
              </c:strCache>
            </c:strRef>
          </c:tx>
          <c:marker>
            <c:symbol val="none"/>
          </c:marker>
          <c:val>
            <c:numRef>
              <c:f>'plan de negocio'!$B$34:$AK$34</c:f>
              <c:numCache>
                <c:formatCode>"€"#,##0.00_);\("€"#,##0.00\)</c:formatCode>
                <c:ptCount val="36"/>
                <c:pt idx="0">
                  <c:v>12765.45</c:v>
                </c:pt>
                <c:pt idx="1">
                  <c:v>8963.9724999999999</c:v>
                </c:pt>
                <c:pt idx="2">
                  <c:v>9010.1161250000005</c:v>
                </c:pt>
                <c:pt idx="3">
                  <c:v>11715.982186250001</c:v>
                </c:pt>
                <c:pt idx="4">
                  <c:v>10766.681780817498</c:v>
                </c:pt>
                <c:pt idx="5">
                  <c:v>10819.831560598628</c:v>
                </c:pt>
                <c:pt idx="6">
                  <c:v>10875.554010059559</c:v>
                </c:pt>
                <c:pt idx="7">
                  <c:v>10933.977737864961</c:v>
                </c:pt>
                <c:pt idx="8">
                  <c:v>10995.237783087938</c:v>
                </c:pt>
                <c:pt idx="9">
                  <c:v>11059.475936730394</c:v>
                </c:pt>
                <c:pt idx="10">
                  <c:v>11126.841079319458</c:v>
                </c:pt>
                <c:pt idx="11">
                  <c:v>11197.489535383733</c:v>
                </c:pt>
                <c:pt idx="12">
                  <c:v>11271.585445653314</c:v>
                </c:pt>
                <c:pt idx="13">
                  <c:v>11349.301157869879</c:v>
                </c:pt>
                <c:pt idx="14">
                  <c:v>11430.817637137205</c:v>
                </c:pt>
                <c:pt idx="15">
                  <c:v>11516.32489678927</c:v>
                </c:pt>
                <c:pt idx="16">
                  <c:v>11606.022450801736</c:v>
                </c:pt>
                <c:pt idx="17">
                  <c:v>11700.119788823995</c:v>
                </c:pt>
                <c:pt idx="18">
                  <c:v>11798.836874962853</c:v>
                </c:pt>
                <c:pt idx="19">
                  <c:v>11902.404671505348</c:v>
                </c:pt>
                <c:pt idx="20">
                  <c:v>12011.065688827761</c:v>
                </c:pt>
                <c:pt idx="21">
                  <c:v>12125.074562800046</c:v>
                </c:pt>
                <c:pt idx="22">
                  <c:v>12244.698661060474</c:v>
                </c:pt>
                <c:pt idx="23">
                  <c:v>12370.218719604045</c:v>
                </c:pt>
                <c:pt idx="24">
                  <c:v>12501.929511200284</c:v>
                </c:pt>
                <c:pt idx="25">
                  <c:v>12640.140547231951</c:v>
                </c:pt>
                <c:pt idx="26">
                  <c:v>12785.176814625673</c:v>
                </c:pt>
                <c:pt idx="27">
                  <c:v>12937.379549629113</c:v>
                </c:pt>
                <c:pt idx="28">
                  <c:v>13097.107050276998</c:v>
                </c:pt>
                <c:pt idx="29">
                  <c:v>13264.735529480444</c:v>
                </c:pt>
                <c:pt idx="30">
                  <c:v>13440.660010770751</c:v>
                </c:pt>
                <c:pt idx="31">
                  <c:v>13625.29526883039</c:v>
                </c:pt>
                <c:pt idx="32">
                  <c:v>13819.076817050529</c:v>
                </c:pt>
                <c:pt idx="33">
                  <c:v>14022.461944466459</c:v>
                </c:pt>
                <c:pt idx="34">
                  <c:v>14235.930804539743</c:v>
                </c:pt>
                <c:pt idx="35">
                  <c:v>14459.987558379546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0C-47CD-988D-CCA0CF34D566}"/>
            </c:ext>
          </c:extLst>
        </c:ser>
        <c:ser>
          <c:idx val="2"/>
          <c:order val="2"/>
          <c:tx>
            <c:strRef>
              <c:f>'plan de negocio'!$A$36</c:f>
              <c:strCache>
                <c:ptCount val="1"/>
                <c:pt idx="0">
                  <c:v>BENEFICIO</c:v>
                </c:pt>
              </c:strCache>
            </c:strRef>
          </c:tx>
          <c:marker>
            <c:symbol val="none"/>
          </c:marker>
          <c:val>
            <c:numRef>
              <c:f>'plan de negocio'!$B$36:$AK$36</c:f>
              <c:numCache>
                <c:formatCode>"€"#,##0.00_);[Red]\("€"#,##0.00\)</c:formatCode>
                <c:ptCount val="36"/>
                <c:pt idx="0">
                  <c:v>-10022.514999999999</c:v>
                </c:pt>
                <c:pt idx="1">
                  <c:v>-5520.6377499999999</c:v>
                </c:pt>
                <c:pt idx="2">
                  <c:v>-5251.3196375000007</c:v>
                </c:pt>
                <c:pt idx="3">
                  <c:v>-7625.9508743750002</c:v>
                </c:pt>
                <c:pt idx="4">
                  <c:v>-6328.8539033487477</c:v>
                </c:pt>
                <c:pt idx="5">
                  <c:v>-6016.8172892564398</c:v>
                </c:pt>
                <c:pt idx="6">
                  <c:v>-5689.0940251502616</c:v>
                </c:pt>
                <c:pt idx="7">
                  <c:v>-5344.8997537101977</c:v>
                </c:pt>
                <c:pt idx="8">
                  <c:v>-4983.4108997254361</c:v>
                </c:pt>
                <c:pt idx="9">
                  <c:v>-4603.7627091997674</c:v>
                </c:pt>
                <c:pt idx="10">
                  <c:v>-4205.0471904122996</c:v>
                </c:pt>
                <c:pt idx="11">
                  <c:v>-3786.3109520312164</c:v>
                </c:pt>
                <c:pt idx="12">
                  <c:v>-3346.5529331331709</c:v>
                </c:pt>
                <c:pt idx="13">
                  <c:v>-2884.7220197237293</c:v>
                </c:pt>
                <c:pt idx="14">
                  <c:v>-2399.7145420837478</c:v>
                </c:pt>
                <c:pt idx="15">
                  <c:v>-1890.3716469831397</c:v>
                </c:pt>
                <c:pt idx="16">
                  <c:v>-1355.4765385052979</c:v>
                </c:pt>
                <c:pt idx="17">
                  <c:v>-793.75158091273261</c:v>
                </c:pt>
                <c:pt idx="18">
                  <c:v>-203.85525665602836</c:v>
                </c:pt>
                <c:pt idx="19">
                  <c:v>415.6210277168193</c:v>
                </c:pt>
                <c:pt idx="20">
                  <c:v>1066.1562953555149</c:v>
                </c:pt>
                <c:pt idx="21">
                  <c:v>1749.3035205923952</c:v>
                </c:pt>
                <c:pt idx="22">
                  <c:v>2466.6933265015887</c:v>
                </c:pt>
                <c:pt idx="23">
                  <c:v>3220.0378673361229</c:v>
                </c:pt>
                <c:pt idx="24">
                  <c:v>4011.1349050868921</c:v>
                </c:pt>
                <c:pt idx="25">
                  <c:v>4841.8720898695847</c:v>
                </c:pt>
                <c:pt idx="26">
                  <c:v>5714.2314543309403</c:v>
                </c:pt>
                <c:pt idx="27">
                  <c:v>6630.2941327753288</c:v>
                </c:pt>
                <c:pt idx="28">
                  <c:v>7592.2453162476704</c:v>
                </c:pt>
                <c:pt idx="29">
                  <c:v>8602.3794553704647</c:v>
                </c:pt>
                <c:pt idx="30">
                  <c:v>9663.105723322702</c:v>
                </c:pt>
                <c:pt idx="31">
                  <c:v>10776.953751967734</c:v>
                </c:pt>
                <c:pt idx="32">
                  <c:v>11946.5796547875</c:v>
                </c:pt>
                <c:pt idx="33">
                  <c:v>13174.772350963472</c:v>
                </c:pt>
                <c:pt idx="34">
                  <c:v>14464.460205661688</c:v>
                </c:pt>
                <c:pt idx="35">
                  <c:v>15818.718002331958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0C-47CD-988D-CCA0CF34D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736960"/>
        <c:axId val="179738880"/>
      </c:lineChart>
      <c:catAx>
        <c:axId val="179736960"/>
        <c:scaling>
          <c:orientation val="minMax"/>
        </c:scaling>
        <c:delete val="0"/>
        <c:axPos val="b"/>
        <c:majorTickMark val="out"/>
        <c:minorTickMark val="none"/>
        <c:tickLblPos val="nextTo"/>
        <c:crossAx val="179738880"/>
        <c:crosses val="autoZero"/>
        <c:auto val="1"/>
        <c:lblAlgn val="ctr"/>
        <c:lblOffset val="100"/>
        <c:noMultiLvlLbl val="0"/>
      </c:catAx>
      <c:valAx>
        <c:axId val="179738880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1797369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0.26271</cdr:x>
      <cdr:y>0.8169</cdr:y>
    </cdr:from>
    <cdr:to>
      <cdr:x>0.39186</cdr:x>
      <cdr:y>0.86552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214578" y="4143404"/>
          <a:ext cx="1088701" cy="2465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ES" sz="1100" dirty="0"/>
            <a:t>Línea Básica</a:t>
          </a:r>
        </a:p>
      </cdr:txBody>
    </cdr:sp>
  </cdr:relSizeAnchor>
  <cdr:relSizeAnchor xmlns:cdr="http://schemas.openxmlformats.org/drawingml/2006/chartDrawing">
    <cdr:from>
      <cdr:x>0.26271</cdr:x>
      <cdr:y>0.5493</cdr:y>
    </cdr:from>
    <cdr:to>
      <cdr:x>0.39175</cdr:x>
      <cdr:y>0.5985</cdr:y>
    </cdr:to>
    <cdr:sp macro="" textlink="">
      <cdr:nvSpPr>
        <cdr:cNvPr id="3" name="1 CuadroTexto"/>
        <cdr:cNvSpPr txBox="1"/>
      </cdr:nvSpPr>
      <cdr:spPr>
        <a:xfrm xmlns:a="http://schemas.openxmlformats.org/drawingml/2006/main">
          <a:off x="2214578" y="2786082"/>
          <a:ext cx="1087755" cy="2495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ES" sz="1100" dirty="0"/>
            <a:t>Línea</a:t>
          </a:r>
          <a:r>
            <a:rPr lang="es-ES" sz="1100" baseline="0" dirty="0"/>
            <a:t> Avanzada</a:t>
          </a:r>
          <a:endParaRPr lang="es-ES" sz="1100" dirty="0"/>
        </a:p>
      </cdr:txBody>
    </cdr:sp>
  </cdr:relSizeAnchor>
  <cdr:relSizeAnchor xmlns:cdr="http://schemas.openxmlformats.org/drawingml/2006/chartDrawing">
    <cdr:from>
      <cdr:x>0.26271</cdr:x>
      <cdr:y>0.22535</cdr:y>
    </cdr:from>
    <cdr:to>
      <cdr:x>0.39175</cdr:x>
      <cdr:y>0.27455</cdr:y>
    </cdr:to>
    <cdr:sp macro="" textlink="">
      <cdr:nvSpPr>
        <cdr:cNvPr id="4" name="1 CuadroTexto"/>
        <cdr:cNvSpPr txBox="1"/>
      </cdr:nvSpPr>
      <cdr:spPr>
        <a:xfrm xmlns:a="http://schemas.openxmlformats.org/drawingml/2006/main">
          <a:off x="2214578" y="1143008"/>
          <a:ext cx="1087755" cy="249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ES" sz="1100" dirty="0"/>
            <a:t>Plataforma</a:t>
          </a:r>
        </a:p>
      </cdr:txBody>
    </cdr:sp>
  </cdr:relSizeAnchor>
  <cdr:relSizeAnchor xmlns:cdr="http://schemas.openxmlformats.org/drawingml/2006/chartDrawing">
    <cdr:from>
      <cdr:x>0.70339</cdr:x>
      <cdr:y>0.21127</cdr:y>
    </cdr:from>
    <cdr:to>
      <cdr:x>0.83285</cdr:x>
      <cdr:y>0.26047</cdr:y>
    </cdr:to>
    <cdr:sp macro="" textlink="">
      <cdr:nvSpPr>
        <cdr:cNvPr id="5" name="1 CuadroTexto"/>
        <cdr:cNvSpPr txBox="1"/>
      </cdr:nvSpPr>
      <cdr:spPr>
        <a:xfrm xmlns:a="http://schemas.openxmlformats.org/drawingml/2006/main">
          <a:off x="5929354" y="1071570"/>
          <a:ext cx="1091341" cy="249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ES" sz="1100" dirty="0"/>
            <a:t>Otros</a:t>
          </a:r>
        </a:p>
      </cdr:txBody>
    </cdr:sp>
  </cdr:relSizeAnchor>
  <cdr:relSizeAnchor xmlns:cdr="http://schemas.openxmlformats.org/drawingml/2006/chartDrawing">
    <cdr:from>
      <cdr:x>0.70339</cdr:x>
      <cdr:y>0.49296</cdr:y>
    </cdr:from>
    <cdr:to>
      <cdr:x>0.83285</cdr:x>
      <cdr:y>0.54145</cdr:y>
    </cdr:to>
    <cdr:sp macro="" textlink="">
      <cdr:nvSpPr>
        <cdr:cNvPr id="6" name="1 CuadroTexto"/>
        <cdr:cNvSpPr txBox="1"/>
      </cdr:nvSpPr>
      <cdr:spPr>
        <a:xfrm xmlns:a="http://schemas.openxmlformats.org/drawingml/2006/main">
          <a:off x="5929354" y="2500330"/>
          <a:ext cx="1091341" cy="2459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ES" sz="1100" dirty="0"/>
            <a:t>Humanos</a:t>
          </a:r>
        </a:p>
      </cdr:txBody>
    </cdr:sp>
  </cdr:relSizeAnchor>
  <cdr:relSizeAnchor xmlns:cdr="http://schemas.openxmlformats.org/drawingml/2006/chartDrawing">
    <cdr:from>
      <cdr:x>0.70339</cdr:x>
      <cdr:y>0.14085</cdr:y>
    </cdr:from>
    <cdr:to>
      <cdr:x>0.83285</cdr:x>
      <cdr:y>0.19042</cdr:y>
    </cdr:to>
    <cdr:sp macro="" textlink="">
      <cdr:nvSpPr>
        <cdr:cNvPr id="7" name="1 CuadroTexto"/>
        <cdr:cNvSpPr txBox="1"/>
      </cdr:nvSpPr>
      <cdr:spPr>
        <a:xfrm xmlns:a="http://schemas.openxmlformats.org/drawingml/2006/main">
          <a:off x="5929354" y="714380"/>
          <a:ext cx="1091341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ES" sz="1100" dirty="0"/>
            <a:t>Estructurales</a:t>
          </a:r>
        </a:p>
      </cdr:txBody>
    </cdr:sp>
  </cdr:relSizeAnchor>
  <cdr:relSizeAnchor xmlns:cdr="http://schemas.openxmlformats.org/drawingml/2006/chartDrawing">
    <cdr:from>
      <cdr:x>0.70339</cdr:x>
      <cdr:y>0.83099</cdr:y>
    </cdr:from>
    <cdr:to>
      <cdr:x>0.83285</cdr:x>
      <cdr:y>0.88056</cdr:y>
    </cdr:to>
    <cdr:sp macro="" textlink="">
      <cdr:nvSpPr>
        <cdr:cNvPr id="8" name="1 CuadroTexto"/>
        <cdr:cNvSpPr txBox="1"/>
      </cdr:nvSpPr>
      <cdr:spPr>
        <a:xfrm xmlns:a="http://schemas.openxmlformats.org/drawingml/2006/main">
          <a:off x="5929354" y="4214842"/>
          <a:ext cx="1091341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ES" sz="1100" dirty="0"/>
            <a:t>Ventas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1918C-214F-48E7-B30C-8F1563CA707A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52925-AE2A-4F50-94D9-A9F9F9BA2FED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2925-AE2A-4F50-94D9-A9F9F9BA2FED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2925-AE2A-4F50-94D9-A9F9F9BA2FED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2B2E-E0F1-4F4C-B24D-644EE6A6AEAE}" type="datetimeFigureOut">
              <a:rPr lang="es-ES" smtClean="0"/>
              <a:t>09/06/2021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2C93-BDF0-47B9-9B9E-0FBEEBF4B2F8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62159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 descr="Vector Element Of Business Data Graph Analytic, Graph Clipart, Graph,  Information PNG and Vector with Transparent Background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2286016" cy="2286016"/>
          </a:xfrm>
          <a:prstGeom prst="rect">
            <a:avLst/>
          </a:prstGeom>
          <a:noFill/>
        </p:spPr>
      </p:pic>
      <p:pic>
        <p:nvPicPr>
          <p:cNvPr id="8" name="Picture 8" descr="Archivo:Python-logo-notext.svg - Wikipedia, la enciclopedia lib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500438"/>
            <a:ext cx="1143008" cy="1143008"/>
          </a:xfrm>
          <a:prstGeom prst="rect">
            <a:avLst/>
          </a:prstGeom>
          <a:noFill/>
        </p:spPr>
      </p:pic>
      <p:cxnSp>
        <p:nvCxnSpPr>
          <p:cNvPr id="9" name="8 Conector recto de flecha"/>
          <p:cNvCxnSpPr/>
          <p:nvPr/>
        </p:nvCxnSpPr>
        <p:spPr>
          <a:xfrm>
            <a:off x="2714612" y="3571876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143636" y="3643314"/>
            <a:ext cx="5715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929190" y="228599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 API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28596" y="2643182"/>
            <a:ext cx="2143140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4643438" y="2714620"/>
            <a:ext cx="1357322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6858016" y="2714620"/>
            <a:ext cx="1714512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APLICACIÓN DE USUARIO</a:t>
            </a:r>
          </a:p>
        </p:txBody>
      </p:sp>
      <p:pic>
        <p:nvPicPr>
          <p:cNvPr id="24578" name="Picture 2" descr="Database Icon Or Logo In Modern Line Style Stock Vector - Illustration of  connection, internet: 81369618"/>
          <p:cNvPicPr>
            <a:picLocks noChangeAspect="1" noChangeArrowheads="1"/>
          </p:cNvPicPr>
          <p:nvPr/>
        </p:nvPicPr>
        <p:blipFill>
          <a:blip r:embed="rId4"/>
          <a:srcRect l="30811" t="16216" r="30270" b="33513"/>
          <a:stretch>
            <a:fillRect/>
          </a:stretch>
        </p:blipFill>
        <p:spPr bwMode="auto">
          <a:xfrm>
            <a:off x="7143768" y="3214686"/>
            <a:ext cx="1214446" cy="1568659"/>
          </a:xfrm>
          <a:prstGeom prst="rect">
            <a:avLst/>
          </a:prstGeom>
          <a:noFill/>
        </p:spPr>
      </p:pic>
      <p:cxnSp>
        <p:nvCxnSpPr>
          <p:cNvPr id="21" name="20 Conector recto de flecha"/>
          <p:cNvCxnSpPr/>
          <p:nvPr/>
        </p:nvCxnSpPr>
        <p:spPr>
          <a:xfrm rot="10800000">
            <a:off x="2714612" y="4356106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4214810" y="2071678"/>
            <a:ext cx="4714908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/>
          <p:nvPr/>
        </p:nvCxnSpPr>
        <p:spPr>
          <a:xfrm rot="10800000" flipV="1">
            <a:off x="6144430" y="4356899"/>
            <a:ext cx="57071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1142976" y="2143116"/>
            <a:ext cx="114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APP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5643570" y="1571612"/>
            <a:ext cx="170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SERVIDOR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572264" y="228599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BASE DE DATOS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786050" y="39575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Response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786050" y="317176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Verdana" pitchFamily="34" charset="0"/>
                <a:ea typeface="Verdana" pitchFamily="34" charset="0"/>
              </a:rPr>
              <a:t>Request</a:t>
            </a:r>
            <a:endParaRPr lang="es-ES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6" name="35 Cerrar llave"/>
          <p:cNvSpPr/>
          <p:nvPr/>
        </p:nvSpPr>
        <p:spPr>
          <a:xfrm rot="5400000">
            <a:off x="3143240" y="4929198"/>
            <a:ext cx="500066" cy="135732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2928926" y="585789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Socket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ogramming in HTML5 with JavaScript and CSS3 - Teorema"/>
          <p:cNvPicPr>
            <a:picLocks noChangeAspect="1" noChangeArrowheads="1"/>
          </p:cNvPicPr>
          <p:nvPr/>
        </p:nvPicPr>
        <p:blipFill>
          <a:blip r:embed="rId3"/>
          <a:srcRect l="63013" t="29224" r="12329" b="12329"/>
          <a:stretch>
            <a:fillRect/>
          </a:stretch>
        </p:blipFill>
        <p:spPr bwMode="auto">
          <a:xfrm>
            <a:off x="1643042" y="4643446"/>
            <a:ext cx="1285884" cy="1714512"/>
          </a:xfrm>
          <a:prstGeom prst="rect">
            <a:avLst/>
          </a:prstGeom>
          <a:noFill/>
        </p:spPr>
      </p:pic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APLICACIÓN DE USUARIO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85852" y="1571612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Verdana" pitchFamily="34" charset="0"/>
                <a:ea typeface="Verdana" pitchFamily="34" charset="0"/>
              </a:rPr>
              <a:t>PAGINA WEB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429256" y="1571612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Verdana" pitchFamily="34" charset="0"/>
                <a:ea typeface="Verdana" pitchFamily="34" charset="0"/>
              </a:rPr>
              <a:t>SMARTPHONE APP</a:t>
            </a:r>
          </a:p>
        </p:txBody>
      </p:sp>
      <p:pic>
        <p:nvPicPr>
          <p:cNvPr id="25602" name="Picture 2" descr="Archivo:Node.js logo.svg - Wikipedia, la enciclopedia lib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562591"/>
            <a:ext cx="2000264" cy="1223599"/>
          </a:xfrm>
          <a:prstGeom prst="rect">
            <a:avLst/>
          </a:prstGeom>
          <a:noFill/>
        </p:spPr>
      </p:pic>
      <p:sp>
        <p:nvSpPr>
          <p:cNvPr id="25606" name="AutoShape 6" descr="Php, logo Free Icon of Coreui Bra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5608" name="Picture 8" descr="Archivo:PHP-logo.svg - Wikipedia, la enciclopedia lib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2007" y="3214686"/>
            <a:ext cx="1592803" cy="860114"/>
          </a:xfrm>
          <a:prstGeom prst="rect">
            <a:avLst/>
          </a:prstGeom>
          <a:noFill/>
        </p:spPr>
      </p:pic>
      <p:pic>
        <p:nvPicPr>
          <p:cNvPr id="25612" name="Picture 12" descr="Programming in HTML5 with JavaScript and CSS3 - Teorema"/>
          <p:cNvPicPr>
            <a:picLocks noChangeAspect="1" noChangeArrowheads="1"/>
          </p:cNvPicPr>
          <p:nvPr/>
        </p:nvPicPr>
        <p:blipFill>
          <a:blip r:embed="rId3"/>
          <a:srcRect l="39725" t="12177" r="36987" b="29376"/>
          <a:stretch>
            <a:fillRect/>
          </a:stretch>
        </p:blipFill>
        <p:spPr bwMode="auto">
          <a:xfrm>
            <a:off x="357158" y="3714752"/>
            <a:ext cx="1214446" cy="1714512"/>
          </a:xfrm>
          <a:prstGeom prst="rect">
            <a:avLst/>
          </a:prstGeom>
          <a:noFill/>
        </p:spPr>
      </p:pic>
      <p:pic>
        <p:nvPicPr>
          <p:cNvPr id="12" name="Picture 12" descr="Programming in HTML5 with JavaScript and CSS3 - Teorema"/>
          <p:cNvPicPr>
            <a:picLocks noChangeAspect="1" noChangeArrowheads="1"/>
          </p:cNvPicPr>
          <p:nvPr/>
        </p:nvPicPr>
        <p:blipFill>
          <a:blip r:embed="rId3"/>
          <a:srcRect l="15068" t="29224" r="60274" b="12329"/>
          <a:stretch>
            <a:fillRect/>
          </a:stretch>
        </p:blipFill>
        <p:spPr bwMode="auto">
          <a:xfrm>
            <a:off x="2928926" y="4214818"/>
            <a:ext cx="1285884" cy="1714512"/>
          </a:xfrm>
          <a:prstGeom prst="rect">
            <a:avLst/>
          </a:prstGeom>
          <a:noFill/>
        </p:spPr>
      </p:pic>
      <p:pic>
        <p:nvPicPr>
          <p:cNvPr id="14" name="Picture 8" descr="Archivo:Python-logo-notext.svg - Wikipedia, la enciclopedia lib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80" y="2588514"/>
            <a:ext cx="1285884" cy="1285884"/>
          </a:xfrm>
          <a:prstGeom prst="rect">
            <a:avLst/>
          </a:prstGeom>
          <a:noFill/>
        </p:spPr>
      </p:pic>
      <p:sp>
        <p:nvSpPr>
          <p:cNvPr id="25614" name="AutoShape 14" descr="Matplotlib: Python plotting — Matplotlib 3.4.2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16" name="AutoShape 16" descr="Matplotlib: Python plotting — Matplotlib 3.4.2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18" name="AutoShape 18" descr="Matplotlib: Python plotting — Matplotlib 3.4.2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20" name="AutoShape 20" descr="Matplotlib: Python plotting — Matplotlib 3.4.2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22" name="AutoShape 22" descr="Matplotlib: Python plotting — Matplotlib 3.4.2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24" name="AutoShape 24" descr="matplotl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26" name="AutoShape 26" descr="matplotl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28" name="AutoShape 28" descr="matplotl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30" name="AutoShape 30" descr="matplotl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32" name="AutoShape 32" descr="matplotli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5638" name="Picture 38" descr="Introduction to Matplotlib in Python | by Jason Lee | Towards Data Science"/>
          <p:cNvPicPr>
            <a:picLocks noChangeAspect="1" noChangeArrowheads="1"/>
          </p:cNvPicPr>
          <p:nvPr/>
        </p:nvPicPr>
        <p:blipFill>
          <a:blip r:embed="rId7" cstate="print"/>
          <a:srcRect l="18714" t="38523" r="18250" b="38715"/>
          <a:stretch>
            <a:fillRect/>
          </a:stretch>
        </p:blipFill>
        <p:spPr bwMode="auto">
          <a:xfrm>
            <a:off x="5000628" y="4017274"/>
            <a:ext cx="3786182" cy="769048"/>
          </a:xfrm>
          <a:prstGeom prst="rect">
            <a:avLst/>
          </a:prstGeom>
          <a:noFill/>
        </p:spPr>
      </p:pic>
      <p:pic>
        <p:nvPicPr>
          <p:cNvPr id="25640" name="Picture 40" descr="File:Kivy logo.png - Wikimedia Common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29454" y="2588514"/>
            <a:ext cx="1285884" cy="1285884"/>
          </a:xfrm>
          <a:prstGeom prst="rect">
            <a:avLst/>
          </a:prstGeom>
          <a:noFill/>
        </p:spPr>
      </p:pic>
      <p:sp>
        <p:nvSpPr>
          <p:cNvPr id="25642" name="AutoShape 42" descr="buildozer/README.md at master · Intracto/buildozer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44" name="AutoShape 44" descr="buildozer/README.md at master · Intracto/buildozer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46" name="AutoShape 46" descr="GitHub - Intracto/buildozer: 🚜 Build tool which simplify your  buildprocess. Built with Gulp.js 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48" name="AutoShape 48" descr="buildozer/README.md at master · Intracto/buildozer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650" name="AutoShape 50" descr="buildozer/README.md at master · Intracto/buildozer ·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5652" name="Picture 52" descr="Deploying Your Kivy-Python App to Android with Buildozer | Android on  Ubuntu 20.04 (64bit) - YouTube"/>
          <p:cNvPicPr>
            <a:picLocks noChangeAspect="1" noChangeArrowheads="1"/>
          </p:cNvPicPr>
          <p:nvPr/>
        </p:nvPicPr>
        <p:blipFill>
          <a:blip r:embed="rId9"/>
          <a:srcRect l="5273" t="26042" r="68359" b="58333"/>
          <a:stretch>
            <a:fillRect/>
          </a:stretch>
        </p:blipFill>
        <p:spPr bwMode="auto">
          <a:xfrm>
            <a:off x="5357818" y="4786322"/>
            <a:ext cx="3214710" cy="1071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APLICACIÓN DE USUARIO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A4781-2CCA-409C-A75B-3EA88FEF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7" y="1412776"/>
            <a:ext cx="8411926" cy="44168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MODELO DE NEGOCIO</a:t>
            </a:r>
          </a:p>
        </p:txBody>
      </p:sp>
      <p:pic>
        <p:nvPicPr>
          <p:cNvPr id="27650" name="Picture 2" descr="Make your business visible with the Business Model Canvas - Gof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501122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PROPUESTA DE VALOR</a:t>
            </a:r>
          </a:p>
        </p:txBody>
      </p:sp>
      <p:pic>
        <p:nvPicPr>
          <p:cNvPr id="29700" name="Picture 4" descr="Home - Grupo SY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3857652" cy="2056912"/>
          </a:xfrm>
          <a:prstGeom prst="rect">
            <a:avLst/>
          </a:prstGeom>
          <a:noFill/>
        </p:spPr>
      </p:pic>
      <p:pic>
        <p:nvPicPr>
          <p:cNvPr id="29704" name="Picture 8" descr="3,090 Smart Watch Health Illustrations &amp;amp; Clip Art"/>
          <p:cNvPicPr>
            <a:picLocks noChangeAspect="1" noChangeArrowheads="1"/>
          </p:cNvPicPr>
          <p:nvPr/>
        </p:nvPicPr>
        <p:blipFill>
          <a:blip r:embed="rId3"/>
          <a:srcRect l="23316" r="22279"/>
          <a:stretch>
            <a:fillRect/>
          </a:stretch>
        </p:blipFill>
        <p:spPr bwMode="auto">
          <a:xfrm>
            <a:off x="357158" y="3643314"/>
            <a:ext cx="1500198" cy="275746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714876" y="2071678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Sistema de teleasistencia tradicional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714876" y="4314774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Monitorización constantes vitales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714876" y="5529220"/>
            <a:ext cx="427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Sistema de alarmas </a:t>
            </a:r>
            <a:r>
              <a:rPr lang="es-ES" sz="2000" dirty="0" err="1">
                <a:latin typeface="Verdana" pitchFamily="34" charset="0"/>
                <a:ea typeface="Verdana" pitchFamily="34" charset="0"/>
              </a:rPr>
              <a:t>button-less</a:t>
            </a:r>
            <a:endParaRPr lang="es-ES" sz="20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0" name="Picture 22" descr="Alarm icon Royalty Free Vector Image - VectorStock"/>
          <p:cNvPicPr>
            <a:picLocks noChangeAspect="1" noChangeArrowheads="1"/>
          </p:cNvPicPr>
          <p:nvPr/>
        </p:nvPicPr>
        <p:blipFill>
          <a:blip r:embed="rId4" cstate="print"/>
          <a:srcRect t="4409" b="16226"/>
          <a:stretch>
            <a:fillRect/>
          </a:stretch>
        </p:blipFill>
        <p:spPr bwMode="auto">
          <a:xfrm>
            <a:off x="2143108" y="3929066"/>
            <a:ext cx="2416986" cy="2071702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285720" y="1214422"/>
            <a:ext cx="414340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285720" y="3714752"/>
            <a:ext cx="414340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SEGMENTACION DE MERCADO</a:t>
            </a:r>
          </a:p>
        </p:txBody>
      </p:sp>
      <p:graphicFrame>
        <p:nvGraphicFramePr>
          <p:cNvPr id="4" name="3 Gráfico"/>
          <p:cNvGraphicFramePr/>
          <p:nvPr/>
        </p:nvGraphicFramePr>
        <p:xfrm>
          <a:off x="642910" y="1214422"/>
          <a:ext cx="7786742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CANALES</a:t>
            </a:r>
          </a:p>
        </p:txBody>
      </p:sp>
      <p:sp>
        <p:nvSpPr>
          <p:cNvPr id="30724" name="AutoShape 4" descr="Servicio De Atención Al Cliente, Llamada Telefónica, Centro De Llamadas  imagen png - imagen transparente descarga gratui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26" name="AutoShape 6" descr="Servicio De Atención Al Cliente, Llamada Telefónica, Centro De Llamadas  imagen png - imagen transparente descarga gratui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32" name="Picture 12" descr="20 ideas de Calle center | guirnalda de corazón de papel, entrevista  preguntas y respuestas, entrevista conductu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50206"/>
            <a:ext cx="3000396" cy="2250298"/>
          </a:xfrm>
          <a:prstGeom prst="rect">
            <a:avLst/>
          </a:prstGeom>
          <a:noFill/>
        </p:spPr>
      </p:pic>
      <p:pic>
        <p:nvPicPr>
          <p:cNvPr id="30740" name="Picture 20" descr="direct mail button logo Bombouche"/>
          <p:cNvPicPr>
            <a:picLocks noChangeAspect="1" noChangeArrowheads="1"/>
          </p:cNvPicPr>
          <p:nvPr/>
        </p:nvPicPr>
        <p:blipFill>
          <a:blip r:embed="rId3" cstate="print"/>
          <a:srcRect l="26049" r="28860"/>
          <a:stretch>
            <a:fillRect/>
          </a:stretch>
        </p:blipFill>
        <p:spPr bwMode="auto">
          <a:xfrm>
            <a:off x="785786" y="1857364"/>
            <a:ext cx="2786082" cy="1855426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1071538" y="1385816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Buzoneo/</a:t>
            </a:r>
            <a:r>
              <a:rPr lang="es-ES" sz="2000" dirty="0" err="1">
                <a:latin typeface="Verdana" pitchFamily="34" charset="0"/>
                <a:ea typeface="Verdana" pitchFamily="34" charset="0"/>
              </a:rPr>
              <a:t>Mailing</a:t>
            </a:r>
            <a:endParaRPr lang="es-ES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500430" y="3857628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E-</a:t>
            </a:r>
            <a:r>
              <a:rPr lang="es-ES" sz="2000" dirty="0" err="1">
                <a:latin typeface="Verdana" pitchFamily="34" charset="0"/>
                <a:ea typeface="Verdana" pitchFamily="34" charset="0"/>
              </a:rPr>
              <a:t>commerce</a:t>
            </a:r>
            <a:endParaRPr lang="es-ES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857884" y="1385816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Telemarketing</a:t>
            </a:r>
          </a:p>
        </p:txBody>
      </p:sp>
      <p:pic>
        <p:nvPicPr>
          <p:cNvPr id="30751" name="Picture 31" descr="Trolley Shopping Cart Icon Logo Ideas. I Gráfico por WANGS · Creative  Fabrica"/>
          <p:cNvPicPr>
            <a:picLocks noChangeAspect="1" noChangeArrowheads="1"/>
          </p:cNvPicPr>
          <p:nvPr/>
        </p:nvPicPr>
        <p:blipFill>
          <a:blip r:embed="rId4"/>
          <a:srcRect l="27155" t="29070" r="27586" b="22480"/>
          <a:stretch>
            <a:fillRect/>
          </a:stretch>
        </p:blipFill>
        <p:spPr bwMode="auto">
          <a:xfrm>
            <a:off x="2714612" y="4286256"/>
            <a:ext cx="3200422" cy="22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20 ideas de Calle center | guirnalda de corazón de papel, entrevista  preguntas y respuestas, entrevista conductu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26" y="3071810"/>
            <a:ext cx="3048020" cy="228601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785786" y="192880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Soporte telefónico y a través de nuestra pagina web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RELACION CON EL CLIENTE</a:t>
            </a:r>
          </a:p>
        </p:txBody>
      </p:sp>
      <p:pic>
        <p:nvPicPr>
          <p:cNvPr id="9" name="Picture 27" descr="Website Icon Vector Design Illustration. Website WWW Icon. Website..  Royalty Free Cliparts, Vectors, And Stock Illustration. Image 142768339."/>
          <p:cNvPicPr>
            <a:picLocks noChangeAspect="1" noChangeArrowheads="1"/>
          </p:cNvPicPr>
          <p:nvPr/>
        </p:nvPicPr>
        <p:blipFill>
          <a:blip r:embed="rId3"/>
          <a:srcRect l="21667" t="18333" r="21666" b="18333"/>
          <a:stretch>
            <a:fillRect/>
          </a:stretch>
        </p:blipFill>
        <p:spPr bwMode="auto">
          <a:xfrm>
            <a:off x="571472" y="2962552"/>
            <a:ext cx="2571768" cy="2874328"/>
          </a:xfrm>
          <a:prstGeom prst="rect">
            <a:avLst/>
          </a:prstGeom>
          <a:noFill/>
        </p:spPr>
      </p:pic>
      <p:sp>
        <p:nvSpPr>
          <p:cNvPr id="33794" name="AutoShape 2" descr="Smartphone App Svg Png Icon Free Download (#21261) - OnlineWebFont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796" name="AutoShape 4" descr="Smartphone App Svg Png Icon Free Download (#21261) - OnlineWebFont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3798" name="Picture 6" descr="Smart Home App Icons - Download Free Vector Icons |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714620"/>
            <a:ext cx="2786082" cy="2786082"/>
          </a:xfrm>
          <a:prstGeom prst="rect">
            <a:avLst/>
          </a:prstGeom>
          <a:noFill/>
        </p:spPr>
      </p:pic>
      <p:sp>
        <p:nvSpPr>
          <p:cNvPr id="13" name="12 CuadroTexto"/>
          <p:cNvSpPr txBox="1"/>
          <p:nvPr/>
        </p:nvSpPr>
        <p:spPr>
          <a:xfrm>
            <a:off x="5857916" y="1928802"/>
            <a:ext cx="3643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Sistema de alarmas a través de nuestra web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RECURSOS Y ACTIVIDADES CLAVE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05239"/>
            <a:ext cx="5143536" cy="383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214282" y="2825305"/>
            <a:ext cx="2786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Verdana" pitchFamily="34" charset="0"/>
                <a:ea typeface="Verdana" pitchFamily="34" charset="0"/>
              </a:rPr>
              <a:t>RECURSOS</a:t>
            </a: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Plataforma asistencial</a:t>
            </a: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r>
              <a:rPr lang="es-ES" sz="2000" dirty="0" err="1">
                <a:latin typeface="Verdana" pitchFamily="34" charset="0"/>
                <a:ea typeface="Verdana" pitchFamily="34" charset="0"/>
              </a:rPr>
              <a:t>Wearables</a:t>
            </a:r>
            <a:endParaRPr lang="es-ES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58016" y="2825305"/>
            <a:ext cx="2786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Verdana" pitchFamily="34" charset="0"/>
                <a:ea typeface="Verdana" pitchFamily="34" charset="0"/>
              </a:rPr>
              <a:t>ACTIVIDADES</a:t>
            </a: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SEO</a:t>
            </a: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Actualización de producto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ASOCIACIONES CLAVE</a:t>
            </a:r>
          </a:p>
        </p:txBody>
      </p:sp>
      <p:pic>
        <p:nvPicPr>
          <p:cNvPr id="34818" name="Picture 2" descr="PCB Manufacturing and Advanced PCB Prototype UK and Europe"/>
          <p:cNvPicPr>
            <a:picLocks noChangeAspect="1" noChangeArrowheads="1"/>
          </p:cNvPicPr>
          <p:nvPr/>
        </p:nvPicPr>
        <p:blipFill>
          <a:blip r:embed="rId2"/>
          <a:srcRect r="59500"/>
          <a:stretch>
            <a:fillRect/>
          </a:stretch>
        </p:blipFill>
        <p:spPr bwMode="auto">
          <a:xfrm>
            <a:off x="571472" y="1552575"/>
            <a:ext cx="1928826" cy="1876425"/>
          </a:xfrm>
          <a:prstGeom prst="rect">
            <a:avLst/>
          </a:prstGeom>
          <a:noFill/>
        </p:spPr>
      </p:pic>
      <p:pic>
        <p:nvPicPr>
          <p:cNvPr id="4" name="Picture 12" descr="20 ideas de Calle center | guirnalda de corazón de papel, entrevista  preguntas y respuestas, entrevista conductu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857628"/>
            <a:ext cx="2571767" cy="1928826"/>
          </a:xfrm>
          <a:prstGeom prst="rect">
            <a:avLst/>
          </a:prstGeom>
          <a:noFill/>
        </p:spPr>
      </p:pic>
      <p:pic>
        <p:nvPicPr>
          <p:cNvPr id="34820" name="Picture 4" descr="Transportation Truck Logo Gráfico por Friendesigns · Creative Fabrica"/>
          <p:cNvPicPr>
            <a:picLocks noChangeAspect="1" noChangeArrowheads="1"/>
          </p:cNvPicPr>
          <p:nvPr/>
        </p:nvPicPr>
        <p:blipFill>
          <a:blip r:embed="rId4"/>
          <a:srcRect l="26509" t="30052" r="27586" b="36917"/>
          <a:stretch>
            <a:fillRect/>
          </a:stretch>
        </p:blipFill>
        <p:spPr bwMode="auto">
          <a:xfrm flipH="1">
            <a:off x="5929322" y="1571612"/>
            <a:ext cx="2357454" cy="2071702"/>
          </a:xfrm>
          <a:prstGeom prst="rect">
            <a:avLst/>
          </a:prstGeom>
          <a:noFill/>
        </p:spPr>
      </p:pic>
      <p:pic>
        <p:nvPicPr>
          <p:cNvPr id="34824" name="Picture 8" descr="Open cartoon flat cardboard box on white Vector Image"/>
          <p:cNvPicPr>
            <a:picLocks noChangeAspect="1" noChangeArrowheads="1"/>
          </p:cNvPicPr>
          <p:nvPr/>
        </p:nvPicPr>
        <p:blipFill>
          <a:blip r:embed="rId5" cstate="print"/>
          <a:srcRect l="7200" t="16667" r="8199" b="16666"/>
          <a:stretch>
            <a:fillRect/>
          </a:stretch>
        </p:blipFill>
        <p:spPr bwMode="auto">
          <a:xfrm>
            <a:off x="5572132" y="3857628"/>
            <a:ext cx="2500330" cy="2127940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2571736" y="1714488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Fabricación Hardware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71735" y="3929066"/>
            <a:ext cx="2000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Servicio Telemarketing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286247" y="4929198"/>
            <a:ext cx="2000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Servicio </a:t>
            </a:r>
            <a:r>
              <a:rPr lang="es-ES" sz="2000" dirty="0" err="1">
                <a:latin typeface="Verdana" pitchFamily="34" charset="0"/>
                <a:ea typeface="Verdana" pitchFamily="34" charset="0"/>
              </a:rPr>
              <a:t>Packaging</a:t>
            </a:r>
            <a:endParaRPr lang="es-ES" sz="2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143372" y="2214554"/>
            <a:ext cx="2000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Compañía de Transportes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48" y="1428736"/>
            <a:ext cx="102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>
                <a:latin typeface="Verdana" pitchFamily="34" charset="0"/>
                <a:ea typeface="Verdana" pitchFamily="34" charset="0"/>
              </a:rPr>
              <a:t>O</a:t>
            </a:r>
            <a:r>
              <a:rPr lang="es-ES" sz="3200" dirty="0">
                <a:latin typeface="Verdana" pitchFamily="34" charset="0"/>
                <a:ea typeface="Verdana" pitchFamily="34" charset="0"/>
              </a:rPr>
              <a:t>2</a:t>
            </a:r>
            <a:endParaRPr lang="es-ES" sz="5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5362" name="AutoShape 2" descr="Amor corazón logo y símbolo vector 6232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4" name="AutoShape 4" descr="Amor corazón logo y símbolo vector 6232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6" name="AutoShape 6" descr="Amor corazón logo y símbolo vector 6232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68" name="AutoShape 8" descr="Amor corazón logo y símbolo vector 6232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70" name="AutoShape 10" descr="Heart beat ola logo línea vector 6001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72" name="AutoShape 12" descr="Heart beat ola logo línea vector 6001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74" name="AutoShape 14" descr="Heart beat ola logo línea vector 6001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76" name="AutoShape 16" descr="Heart beat ola logo línea vector 6001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378" name="AutoShape 18" descr="Heart beat ola logo línea vector 600120 Vector en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380" name="Picture 20" descr="Heart Beat Icon Gráfico por marco.livolsi2014 · Creative Fabri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357430"/>
            <a:ext cx="2039498" cy="1357322"/>
          </a:xfrm>
          <a:prstGeom prst="rect">
            <a:avLst/>
          </a:prstGeom>
          <a:noFill/>
        </p:spPr>
      </p:pic>
      <p:pic>
        <p:nvPicPr>
          <p:cNvPr id="15382" name="Picture 22" descr="Alarm icon Royalty Free Vector Image - VectorStock"/>
          <p:cNvPicPr>
            <a:picLocks noChangeAspect="1" noChangeArrowheads="1"/>
          </p:cNvPicPr>
          <p:nvPr/>
        </p:nvPicPr>
        <p:blipFill>
          <a:blip r:embed="rId3" cstate="print"/>
          <a:srcRect t="4409" b="16226"/>
          <a:stretch>
            <a:fillRect/>
          </a:stretch>
        </p:blipFill>
        <p:spPr bwMode="auto">
          <a:xfrm>
            <a:off x="500034" y="3684136"/>
            <a:ext cx="1285884" cy="1102186"/>
          </a:xfrm>
          <a:prstGeom prst="rect">
            <a:avLst/>
          </a:prstGeom>
          <a:noFill/>
        </p:spPr>
      </p:pic>
      <p:pic>
        <p:nvPicPr>
          <p:cNvPr id="15384" name="Picture 24" descr="Smartphone Wifi Icons - Download Free Vector Icons |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643446"/>
            <a:ext cx="1714512" cy="1714512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2857488" y="500042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Verdana" pitchFamily="34" charset="0"/>
                <a:ea typeface="Verdana" pitchFamily="34" charset="0"/>
              </a:rPr>
              <a:t>OBJETIVOS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143108" y="1714488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Verdana" pitchFamily="34" charset="0"/>
                <a:ea typeface="Verdana" pitchFamily="34" charset="0"/>
              </a:rPr>
              <a:t>Medición del pulso cardiaco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214546" y="2571744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Verdana" pitchFamily="34" charset="0"/>
                <a:ea typeface="Verdana" pitchFamily="34" charset="0"/>
              </a:rPr>
              <a:t>Medición de la saturación de oxigeno en sangre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214546" y="4000504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Verdana" pitchFamily="34" charset="0"/>
                <a:ea typeface="Verdana" pitchFamily="34" charset="0"/>
              </a:rPr>
              <a:t>Sistema de alarmas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295344" y="5357826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Verdana" pitchFamily="34" charset="0"/>
                <a:ea typeface="Verdana" pitchFamily="34" charset="0"/>
              </a:rPr>
              <a:t>Smartphone APP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ESTRUCTURA DE COSTES Y DE GASTOS</a:t>
            </a:r>
          </a:p>
        </p:txBody>
      </p:sp>
      <p:graphicFrame>
        <p:nvGraphicFramePr>
          <p:cNvPr id="3" name="14 Gráfico"/>
          <p:cNvGraphicFramePr/>
          <p:nvPr/>
        </p:nvGraphicFramePr>
        <p:xfrm>
          <a:off x="500034" y="1357298"/>
          <a:ext cx="8429683" cy="5072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EVOLUCION TEMPORAL</a:t>
            </a:r>
          </a:p>
        </p:txBody>
      </p:sp>
      <p:graphicFrame>
        <p:nvGraphicFramePr>
          <p:cNvPr id="4" name="4 Gráfico"/>
          <p:cNvGraphicFramePr/>
          <p:nvPr/>
        </p:nvGraphicFramePr>
        <p:xfrm>
          <a:off x="428596" y="1285860"/>
          <a:ext cx="8429684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Evolución Ingresos-Gastos</a:t>
            </a:r>
          </a:p>
        </p:txBody>
      </p:sp>
      <p:graphicFrame>
        <p:nvGraphicFramePr>
          <p:cNvPr id="3" name="2 Gráfico"/>
          <p:cNvGraphicFramePr/>
          <p:nvPr/>
        </p:nvGraphicFramePr>
        <p:xfrm>
          <a:off x="428596" y="1071546"/>
          <a:ext cx="8286808" cy="53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280017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Verdana" pitchFamily="34" charset="0"/>
                <a:ea typeface="Verdana" pitchFamily="34" charset="0"/>
              </a:rPr>
              <a:t>DESARROLLO </a:t>
            </a:r>
          </a:p>
          <a:p>
            <a:pPr algn="ctr"/>
            <a:r>
              <a:rPr lang="es-ES" sz="3600" b="1" dirty="0">
                <a:latin typeface="Verdana" pitchFamily="34" charset="0"/>
                <a:ea typeface="Verdana" pitchFamily="34" charset="0"/>
              </a:rPr>
              <a:t>TECNICO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Verdana" pitchFamily="34" charset="0"/>
                <a:ea typeface="Verdana" pitchFamily="34" charset="0"/>
              </a:rPr>
              <a:t>ESTRUCTURA DE LA RED DE COMUNICACION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857232"/>
            <a:ext cx="6164276" cy="552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LECTURA DE LOS DATOS</a:t>
            </a:r>
          </a:p>
        </p:txBody>
      </p:sp>
      <p:sp>
        <p:nvSpPr>
          <p:cNvPr id="16388" name="AutoShape 4" descr="MAX30102 para la prueba de concentración de oxígeno en la frecuencia  cardíaca del sensor de detección de pulso STM32 del módulo Arduino de bajo  consumo: Amazon.es: Industria, empresas y ci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390" name="AutoShape 6" descr="MAX30102 para la prueba de concentración de oxígeno en la frecuencia  cardíaca del sensor de detección de pulso STM32 del módulo Arduino de bajo  consumo: Amazon.es: Industria, empresas y cienc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6392" name="Picture 8" descr="Sensor de pulsos cardiacos MAX30102 detección de oxígeno en la sangre –  VARPER Technologies"/>
          <p:cNvPicPr>
            <a:picLocks noChangeAspect="1" noChangeArrowheads="1"/>
          </p:cNvPicPr>
          <p:nvPr/>
        </p:nvPicPr>
        <p:blipFill>
          <a:blip r:embed="rId2"/>
          <a:srcRect l="14286" t="23214" r="17857" b="23214"/>
          <a:stretch>
            <a:fillRect/>
          </a:stretch>
        </p:blipFill>
        <p:spPr bwMode="auto">
          <a:xfrm>
            <a:off x="3533736" y="1428736"/>
            <a:ext cx="5610264" cy="442915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00034" y="1857364"/>
            <a:ext cx="40719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Verdana" pitchFamily="34" charset="0"/>
                <a:ea typeface="Verdana" pitchFamily="34" charset="0"/>
              </a:rPr>
              <a:t>MAX30102</a:t>
            </a: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-Medición de pulso y   </a:t>
            </a:r>
          </a:p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 saturación de oxigeno</a:t>
            </a: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pPr>
              <a:buFontTx/>
              <a:buChar char="-"/>
            </a:pPr>
            <a:r>
              <a:rPr lang="es-ES" sz="2000" dirty="0">
                <a:latin typeface="Verdana" pitchFamily="34" charset="0"/>
                <a:ea typeface="Verdana" pitchFamily="34" charset="0"/>
              </a:rPr>
              <a:t>I2c</a:t>
            </a:r>
          </a:p>
          <a:p>
            <a:pPr>
              <a:buFontTx/>
              <a:buChar char="-"/>
            </a:pPr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pPr>
              <a:buFontTx/>
              <a:buChar char="-"/>
            </a:pPr>
            <a:r>
              <a:rPr lang="es-ES" sz="2000" dirty="0">
                <a:latin typeface="Verdana" pitchFamily="34" charset="0"/>
                <a:ea typeface="Verdana" pitchFamily="34" charset="0"/>
              </a:rPr>
              <a:t>ADC 16 bits</a:t>
            </a:r>
          </a:p>
          <a:p>
            <a:pPr>
              <a:buFontTx/>
              <a:buChar char="-"/>
            </a:pPr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pPr>
              <a:buFontTx/>
              <a:buChar char="-"/>
            </a:pPr>
            <a:r>
              <a:rPr lang="es-ES" sz="2000" dirty="0">
                <a:latin typeface="Verdana" pitchFamily="34" charset="0"/>
                <a:ea typeface="Verdana" pitchFamily="34" charset="0"/>
              </a:rPr>
              <a:t>Filtrado de luz externa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SensorTile.box from ST Microelectron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436" name="AutoShape 4" descr="SensorTile.box from ST Microelectron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442" name="Picture 10" descr="NodeMCU ESP32 - Joy-IT"/>
          <p:cNvPicPr>
            <a:picLocks noChangeAspect="1" noChangeArrowheads="1"/>
          </p:cNvPicPr>
          <p:nvPr/>
        </p:nvPicPr>
        <p:blipFill>
          <a:blip r:embed="rId2" cstate="print"/>
          <a:srcRect t="11828" b="11828"/>
          <a:stretch>
            <a:fillRect/>
          </a:stretch>
        </p:blipFill>
        <p:spPr bwMode="auto">
          <a:xfrm>
            <a:off x="5072066" y="3652532"/>
            <a:ext cx="3929090" cy="299962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ENVIO DE LOS DATOS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214942" y="3786190"/>
            <a:ext cx="1451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ESP32-V4</a:t>
            </a:r>
            <a:endParaRPr lang="es-ES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4" name="Picture 12" descr="ESP32 Bluetooth Low Energy (BLE) on Arduino IDE | Random Nerd Tutorials"/>
          <p:cNvPicPr>
            <a:picLocks noChangeAspect="1" noChangeArrowheads="1"/>
          </p:cNvPicPr>
          <p:nvPr/>
        </p:nvPicPr>
        <p:blipFill>
          <a:blip r:embed="rId3"/>
          <a:srcRect l="22000" r="11000"/>
          <a:stretch>
            <a:fillRect/>
          </a:stretch>
        </p:blipFill>
        <p:spPr bwMode="auto">
          <a:xfrm>
            <a:off x="642910" y="3429000"/>
            <a:ext cx="3643338" cy="3052408"/>
          </a:xfrm>
          <a:prstGeom prst="rect">
            <a:avLst/>
          </a:prstGeom>
          <a:noFill/>
        </p:spPr>
      </p:pic>
      <p:pic>
        <p:nvPicPr>
          <p:cNvPr id="15" name="Picture 14" descr="BLE-logo - TonyThing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357298"/>
            <a:ext cx="1623529" cy="1571636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2928926" y="1357298"/>
            <a:ext cx="5357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-Recepción de los datos por i2c</a:t>
            </a:r>
          </a:p>
          <a:p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pPr>
              <a:buFontTx/>
              <a:buChar char="-"/>
            </a:pPr>
            <a:r>
              <a:rPr lang="es-ES" sz="2000" dirty="0">
                <a:latin typeface="Verdana" pitchFamily="34" charset="0"/>
                <a:ea typeface="Verdana" pitchFamily="34" charset="0"/>
              </a:rPr>
              <a:t>Creación servidor BLE </a:t>
            </a:r>
          </a:p>
          <a:p>
            <a:pPr>
              <a:buFontTx/>
              <a:buChar char="-"/>
            </a:pPr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pPr>
              <a:buFontTx/>
              <a:buChar char="-"/>
            </a:pPr>
            <a:r>
              <a:rPr lang="es-ES" sz="2000" dirty="0">
                <a:latin typeface="Verdana" pitchFamily="34" charset="0"/>
                <a:ea typeface="Verdana" pitchFamily="34" charset="0"/>
              </a:rPr>
              <a:t>Creación servicio para el dato de pulso y oxigeno</a:t>
            </a:r>
          </a:p>
          <a:p>
            <a:pPr>
              <a:buFontTx/>
              <a:buChar char="-"/>
            </a:pPr>
            <a:endParaRPr lang="es-ES" sz="2000" dirty="0">
              <a:latin typeface="Verdana" pitchFamily="34" charset="0"/>
              <a:ea typeface="Verdana" pitchFamily="34" charset="0"/>
            </a:endParaRPr>
          </a:p>
          <a:p>
            <a:pPr>
              <a:buFontTx/>
              <a:buChar char="-"/>
            </a:pPr>
            <a:endParaRPr lang="es-ES" sz="2000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haracteristics on a server client BLE device [5]. | Download Scientific 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137" y="928670"/>
            <a:ext cx="6394835" cy="3500462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RECEPCION DE LOS DATOS</a:t>
            </a:r>
          </a:p>
        </p:txBody>
      </p:sp>
      <p:pic>
        <p:nvPicPr>
          <p:cNvPr id="19462" name="Picture 6" descr="Raspberry Pi - Wikipedia, la enciclopedia lib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461739"/>
            <a:ext cx="4071934" cy="2396285"/>
          </a:xfrm>
          <a:prstGeom prst="rect">
            <a:avLst/>
          </a:prstGeom>
          <a:noFill/>
        </p:spPr>
      </p:pic>
      <p:pic>
        <p:nvPicPr>
          <p:cNvPr id="6" name="Picture 10" descr="NodeMCU ESP32 - Joy-IT"/>
          <p:cNvPicPr>
            <a:picLocks noChangeAspect="1" noChangeArrowheads="1"/>
          </p:cNvPicPr>
          <p:nvPr/>
        </p:nvPicPr>
        <p:blipFill>
          <a:blip r:embed="rId4" cstate="print"/>
          <a:srcRect t="11828" b="11828"/>
          <a:stretch>
            <a:fillRect/>
          </a:stretch>
        </p:blipFill>
        <p:spPr bwMode="auto">
          <a:xfrm>
            <a:off x="5643570" y="4294706"/>
            <a:ext cx="3357586" cy="2563318"/>
          </a:xfrm>
          <a:prstGeom prst="rect">
            <a:avLst/>
          </a:prstGeom>
          <a:noFill/>
        </p:spPr>
      </p:pic>
      <p:pic>
        <p:nvPicPr>
          <p:cNvPr id="19464" name="Picture 8" descr="Archivo:Python-logo-notext.svg - Wikipedia, la enciclopedia lib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3143248"/>
            <a:ext cx="1000132" cy="1000132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5429256" y="3000372"/>
            <a:ext cx="673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/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Mosquitto MQTT Bridge-Usage and Configuration"/>
          <p:cNvPicPr>
            <a:picLocks noChangeAspect="1" noChangeArrowheads="1"/>
          </p:cNvPicPr>
          <p:nvPr/>
        </p:nvPicPr>
        <p:blipFill>
          <a:blip r:embed="rId3"/>
          <a:srcRect b="9408"/>
          <a:stretch>
            <a:fillRect/>
          </a:stretch>
        </p:blipFill>
        <p:spPr bwMode="auto">
          <a:xfrm>
            <a:off x="1214414" y="1643050"/>
            <a:ext cx="6929486" cy="4303576"/>
          </a:xfrm>
          <a:prstGeom prst="rect">
            <a:avLst/>
          </a:prstGeom>
          <a:noFill/>
        </p:spPr>
      </p:pic>
      <p:pic>
        <p:nvPicPr>
          <p:cNvPr id="20484" name="Picture 4" descr="Logo competition - we have a winner! - Raspberry 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3286124"/>
            <a:ext cx="1143008" cy="1017277"/>
          </a:xfrm>
          <a:prstGeom prst="rect">
            <a:avLst/>
          </a:prstGeom>
          <a:noFill/>
        </p:spPr>
      </p:pic>
      <p:sp>
        <p:nvSpPr>
          <p:cNvPr id="20486" name="AutoShape 6" descr="Amazon Web Services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88" name="AutoShape 8" descr="Amazon Web Services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0" name="AutoShape 10" descr="Logotipo, Amarillo, Marca imagen png - imagen transparente descarga gratui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2" name="AutoShape 12" descr="AWS (Amazon Web Services) llevará sus centros de datos a España en 2020 –  TM Broadc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494" name="AutoShape 14" descr="AWS (Amazon Web Services) llevará sus centros de datos a España en 2020 –  TM Broadc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496" name="Picture 16" descr="AWS (Amazon Web Services) llevará sus centros de datos a España en 2020 –  TM Broadcast"/>
          <p:cNvPicPr>
            <a:picLocks noChangeAspect="1" noChangeArrowheads="1"/>
          </p:cNvPicPr>
          <p:nvPr/>
        </p:nvPicPr>
        <p:blipFill>
          <a:blip r:embed="rId5" cstate="print"/>
          <a:srcRect l="26206" t="20000" r="24706" b="10000"/>
          <a:stretch>
            <a:fillRect/>
          </a:stretch>
        </p:blipFill>
        <p:spPr bwMode="auto">
          <a:xfrm>
            <a:off x="6551853" y="3500438"/>
            <a:ext cx="1020543" cy="785818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ENVÍO DE LOS DATOS A SERVIDOR CLOUD</a:t>
            </a:r>
          </a:p>
        </p:txBody>
      </p:sp>
      <p:pic>
        <p:nvPicPr>
          <p:cNvPr id="20498" name="Picture 18" descr="Alarm Icon: imágenes, fotos de stock y vectores | Shutterstock"/>
          <p:cNvPicPr>
            <a:picLocks noChangeAspect="1" noChangeArrowheads="1"/>
          </p:cNvPicPr>
          <p:nvPr/>
        </p:nvPicPr>
        <p:blipFill>
          <a:blip r:embed="rId6"/>
          <a:srcRect l="14423" t="21429" r="13461" b="24999"/>
          <a:stretch>
            <a:fillRect/>
          </a:stretch>
        </p:blipFill>
        <p:spPr bwMode="auto">
          <a:xfrm>
            <a:off x="1357290" y="4629158"/>
            <a:ext cx="642942" cy="514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Amazon RDS for MariaDB – Amazon Web Services (AW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508" name="AutoShape 4" descr="Amazon RDS for MariaDB – Amazon Web Services (AW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/>
          <a:srcRect l="1961" t="38199" r="49020" b="32283"/>
          <a:stretch>
            <a:fillRect/>
          </a:stretch>
        </p:blipFill>
        <p:spPr bwMode="auto">
          <a:xfrm>
            <a:off x="5429256" y="4000504"/>
            <a:ext cx="178595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Amazon RDS for MariaDB – Amazon Web Services (AWS)"/>
          <p:cNvPicPr>
            <a:picLocks noChangeAspect="1" noChangeArrowheads="1"/>
          </p:cNvPicPr>
          <p:nvPr/>
        </p:nvPicPr>
        <p:blipFill>
          <a:blip r:embed="rId3"/>
          <a:srcRect l="11111" r="7407"/>
          <a:stretch>
            <a:fillRect/>
          </a:stretch>
        </p:blipFill>
        <p:spPr bwMode="auto">
          <a:xfrm>
            <a:off x="7215206" y="2928934"/>
            <a:ext cx="1285884" cy="812273"/>
          </a:xfrm>
          <a:prstGeom prst="rect">
            <a:avLst/>
          </a:prstGeom>
          <a:noFill/>
        </p:spPr>
      </p:pic>
      <p:pic>
        <p:nvPicPr>
          <p:cNvPr id="6" name="5 Imagen"/>
          <p:cNvPicPr/>
          <p:nvPr/>
        </p:nvPicPr>
        <p:blipFill>
          <a:blip r:embed="rId2"/>
          <a:srcRect l="1961" r="53203" b="67241"/>
          <a:stretch>
            <a:fillRect/>
          </a:stretch>
        </p:blipFill>
        <p:spPr bwMode="auto">
          <a:xfrm>
            <a:off x="7143768" y="3857628"/>
            <a:ext cx="1633550" cy="134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2"/>
          <a:srcRect t="71189" r="54902" b="2766"/>
          <a:stretch>
            <a:fillRect/>
          </a:stretch>
        </p:blipFill>
        <p:spPr bwMode="auto">
          <a:xfrm>
            <a:off x="5357818" y="2928934"/>
            <a:ext cx="164307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/>
          <p:cNvPicPr/>
          <p:nvPr/>
        </p:nvPicPr>
        <p:blipFill>
          <a:blip r:embed="rId2"/>
          <a:srcRect l="54902" t="72926" b="6238"/>
          <a:stretch>
            <a:fillRect/>
          </a:stretch>
        </p:blipFill>
        <p:spPr bwMode="auto">
          <a:xfrm>
            <a:off x="5500694" y="5143512"/>
            <a:ext cx="164307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0" y="53844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Verdana" pitchFamily="34" charset="0"/>
                <a:ea typeface="Verdana" pitchFamily="34" charset="0"/>
              </a:rPr>
              <a:t>BASE DE DATOS</a:t>
            </a:r>
          </a:p>
        </p:txBody>
      </p:sp>
      <p:sp>
        <p:nvSpPr>
          <p:cNvPr id="21512" name="AutoShape 8" descr="JSON en Javascript - Óscar Lij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514" name="AutoShape 10" descr="JSON en Javascript - Óscar Lij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1520" name="Picture 16" descr="Iconos JSON - Descarga gratis, PNG y vec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786190"/>
            <a:ext cx="1714512" cy="1714513"/>
          </a:xfrm>
          <a:prstGeom prst="rect">
            <a:avLst/>
          </a:prstGeom>
          <a:noFill/>
        </p:spPr>
      </p:pic>
      <p:pic>
        <p:nvPicPr>
          <p:cNvPr id="15" name="Picture 8" descr="Archivo:Python-logo-notext.svg - Wikipedia, la enciclopedia lib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4071942"/>
            <a:ext cx="1143008" cy="1143008"/>
          </a:xfrm>
          <a:prstGeom prst="rect">
            <a:avLst/>
          </a:prstGeom>
          <a:noFill/>
        </p:spPr>
      </p:pic>
      <p:cxnSp>
        <p:nvCxnSpPr>
          <p:cNvPr id="17" name="16 Conector recto de flecha"/>
          <p:cNvCxnSpPr/>
          <p:nvPr/>
        </p:nvCxnSpPr>
        <p:spPr>
          <a:xfrm>
            <a:off x="2285984" y="464344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572000" y="4643446"/>
            <a:ext cx="5715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714348" y="1785926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Verdana" pitchFamily="34" charset="0"/>
                <a:ea typeface="Verdana" pitchFamily="34" charset="0"/>
              </a:rPr>
              <a:t> DATA   	        API		      BASE DE DATOS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28596" y="2571744"/>
            <a:ext cx="1714512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3071802" y="2571744"/>
            <a:ext cx="1357322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5357818" y="2571744"/>
            <a:ext cx="3571900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222</Words>
  <Application>Microsoft Office PowerPoint</Application>
  <PresentationFormat>On-screen Show (4:3)</PresentationFormat>
  <Paragraphs>90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TOY4</cp:lastModifiedBy>
  <cp:revision>133</cp:revision>
  <dcterms:created xsi:type="dcterms:W3CDTF">2021-06-06T15:32:06Z</dcterms:created>
  <dcterms:modified xsi:type="dcterms:W3CDTF">2021-06-10T14:11:37Z</dcterms:modified>
</cp:coreProperties>
</file>