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38" r:id="rId3"/>
    <p:sldId id="332" r:id="rId4"/>
    <p:sldId id="339" r:id="rId5"/>
    <p:sldId id="335" r:id="rId6"/>
    <p:sldId id="340" r:id="rId7"/>
    <p:sldId id="336" r:id="rId8"/>
    <p:sldId id="341" r:id="rId9"/>
    <p:sldId id="342" r:id="rId10"/>
    <p:sldId id="343" r:id="rId11"/>
    <p:sldId id="351" r:id="rId12"/>
    <p:sldId id="345" r:id="rId13"/>
    <p:sldId id="346" r:id="rId14"/>
    <p:sldId id="347" r:id="rId15"/>
    <p:sldId id="350" r:id="rId16"/>
    <p:sldId id="352" r:id="rId17"/>
    <p:sldId id="353" r:id="rId1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A0"/>
    <a:srgbClr val="66831F"/>
    <a:srgbClr val="0288A8"/>
    <a:srgbClr val="305256"/>
    <a:srgbClr val="9C7DB9"/>
    <a:srgbClr val="ABD1CB"/>
    <a:srgbClr val="16161B"/>
    <a:srgbClr val="86BCB3"/>
    <a:srgbClr val="000000"/>
    <a:srgbClr val="162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8815" autoAdjust="0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C3683-6F67-42FF-A4EB-CE07764678A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3A8D2-B684-475E-8C50-4ADBACD16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 for selecting your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5243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plate"/>
          <p:cNvSpPr/>
          <p:nvPr userDrawn="1"/>
        </p:nvSpPr>
        <p:spPr>
          <a:xfrm>
            <a:off x="1" y="0"/>
            <a:ext cx="12193127" cy="686102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528" y="-47264"/>
            <a:ext cx="10732155" cy="1841229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524F50"/>
                </a:solidFill>
                <a:latin typeface="Minion Pro" panose="020405030503060202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10726208" cy="76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1pPr>
            <a:lvl2pPr marL="609483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2pPr>
            <a:lvl3pPr marL="1218968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3pPr>
            <a:lvl4pPr marL="1828453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4pPr>
            <a:lvl5pPr marL="2437936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1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oad Sig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" y="2808774"/>
            <a:ext cx="4258982" cy="4049225"/>
          </a:xfrm>
          <a:prstGeom prst="rect">
            <a:avLst/>
          </a:prstGeom>
        </p:spPr>
      </p:pic>
      <p:pic>
        <p:nvPicPr>
          <p:cNvPr id="10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63" y="5833935"/>
            <a:ext cx="3371850" cy="1085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5098" y="4098378"/>
            <a:ext cx="7959811" cy="638369"/>
          </a:xfrm>
        </p:spPr>
        <p:txBody>
          <a:bodyPr>
            <a:noAutofit/>
          </a:bodyPr>
          <a:lstStyle>
            <a:lvl1pPr marL="0" indent="0" algn="l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125098" y="86497"/>
            <a:ext cx="8066902" cy="4201297"/>
          </a:xfrm>
        </p:spPr>
        <p:txBody>
          <a:bodyPr anchor="b"/>
          <a:lstStyle>
            <a:lvl1pPr algn="l">
              <a:defRPr sz="88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68997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47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94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5400" b="1" cap="none" baseline="0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324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2315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4383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763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8B0C-94A6-4E2A-AD9D-DC395D906229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79" r:id="rId5"/>
    <p:sldLayoutId id="2147483680" r:id="rId6"/>
    <p:sldLayoutId id="2147483666" r:id="rId7"/>
    <p:sldLayoutId id="2147483652" r:id="rId8"/>
    <p:sldLayoutId id="2147483655" r:id="rId9"/>
    <p:sldLayoutId id="214748368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0AA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187728" y="4010696"/>
            <a:ext cx="7959811" cy="6383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We’re Moving Signs, Arrows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49942" y="86497"/>
            <a:ext cx="8066902" cy="4201297"/>
          </a:xfrm>
        </p:spPr>
        <p:txBody>
          <a:bodyPr/>
          <a:lstStyle/>
          <a:p>
            <a:r>
              <a:rPr lang="en-US" sz="7200" dirty="0" smtClean="0"/>
              <a:t>Transition </a:t>
            </a:r>
            <a:r>
              <a:rPr lang="en-US" sz="7200" b="0" dirty="0" smtClean="0"/>
              <a:t>Packet</a:t>
            </a:r>
            <a:endParaRPr lang="en-US" sz="7200" b="0" dirty="0"/>
          </a:p>
        </p:txBody>
      </p:sp>
    </p:spTree>
    <p:extLst>
      <p:ext uri="{BB962C8B-B14F-4D97-AF65-F5344CB8AC3E}">
        <p14:creationId xmlns:p14="http://schemas.microsoft.com/office/powerpoint/2010/main" val="12330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7244860" y="3956056"/>
            <a:ext cx="2641694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Rectangle 1"/>
          <p:cNvSpPr/>
          <p:nvPr/>
        </p:nvSpPr>
        <p:spPr>
          <a:xfrm>
            <a:off x="4403188" y="3097924"/>
            <a:ext cx="3699803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ight Arrow 3"/>
          <p:cNvSpPr/>
          <p:nvPr/>
        </p:nvSpPr>
        <p:spPr>
          <a:xfrm rot="16200000">
            <a:off x="2906014" y="1422834"/>
            <a:ext cx="3169230" cy="2025748"/>
          </a:xfrm>
          <a:prstGeom prst="rightArrow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0219" y="2998394"/>
            <a:ext cx="495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Visitors &amp; Non-Emergency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This Way</a:t>
            </a:r>
          </a:p>
        </p:txBody>
      </p:sp>
    </p:spTree>
    <p:extLst>
      <p:ext uri="{BB962C8B-B14F-4D97-AF65-F5344CB8AC3E}">
        <p14:creationId xmlns:p14="http://schemas.microsoft.com/office/powerpoint/2010/main" val="35420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3221273" y="3956057"/>
            <a:ext cx="2641694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Rectangle 1"/>
          <p:cNvSpPr/>
          <p:nvPr/>
        </p:nvSpPr>
        <p:spPr>
          <a:xfrm>
            <a:off x="4403188" y="3097924"/>
            <a:ext cx="3699803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ight Arrow 3"/>
          <p:cNvSpPr/>
          <p:nvPr/>
        </p:nvSpPr>
        <p:spPr>
          <a:xfrm rot="16200000">
            <a:off x="6919306" y="1422834"/>
            <a:ext cx="3169230" cy="2025748"/>
          </a:xfrm>
          <a:prstGeom prst="rightArrow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0219" y="2998394"/>
            <a:ext cx="495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Visitors &amp; Non-Emergency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This Way</a:t>
            </a:r>
          </a:p>
        </p:txBody>
      </p:sp>
    </p:spTree>
    <p:extLst>
      <p:ext uri="{BB962C8B-B14F-4D97-AF65-F5344CB8AC3E}">
        <p14:creationId xmlns:p14="http://schemas.microsoft.com/office/powerpoint/2010/main" val="175463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6200000">
            <a:off x="1832317" y="2134771"/>
            <a:ext cx="4452426" cy="2025748"/>
          </a:xfrm>
          <a:prstGeom prst="rightArrow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1404" y="2742756"/>
            <a:ext cx="3030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AA0"/>
                </a:solidFill>
              </a:rPr>
              <a:t>Visitors </a:t>
            </a:r>
            <a:r>
              <a:rPr lang="en-US" sz="3200" b="1" dirty="0" smtClean="0">
                <a:solidFill>
                  <a:srgbClr val="00AAA0"/>
                </a:solidFill>
              </a:rPr>
              <a:t>&amp; </a:t>
            </a:r>
            <a:br>
              <a:rPr lang="en-US" sz="3200" b="1" dirty="0" smtClean="0">
                <a:solidFill>
                  <a:srgbClr val="00AAA0"/>
                </a:solidFill>
              </a:rPr>
            </a:br>
            <a:r>
              <a:rPr lang="en-US" sz="3200" b="1" dirty="0" smtClean="0">
                <a:solidFill>
                  <a:srgbClr val="00AAA0"/>
                </a:solidFill>
              </a:rPr>
              <a:t>Non-Emergency This Way</a:t>
            </a:r>
            <a:endParaRPr lang="en-US" sz="3200" b="1" dirty="0">
              <a:solidFill>
                <a:srgbClr val="00AA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7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982352" y="2504050"/>
            <a:ext cx="6457071" cy="20257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Emergency Patients this way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39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0800000">
            <a:off x="2982352" y="2504050"/>
            <a:ext cx="6457071" cy="20257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05084" y="3224536"/>
            <a:ext cx="563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Emergency Patients this way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6200000">
            <a:off x="1832317" y="2134771"/>
            <a:ext cx="4452426" cy="20257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1404" y="3224536"/>
            <a:ext cx="4403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Emergency 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Patients </a:t>
            </a:r>
            <a:r>
              <a:rPr lang="en-US" sz="3200" b="1" dirty="0" smtClean="0">
                <a:solidFill>
                  <a:srgbClr val="FF0000"/>
                </a:solidFill>
              </a:rPr>
              <a:t>Straight Ahead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982352" y="2504050"/>
            <a:ext cx="6457071" cy="202574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Visitor and Patient Shuttle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8491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0800000">
            <a:off x="2982352" y="2504050"/>
            <a:ext cx="6457071" cy="202574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89009" y="3224536"/>
            <a:ext cx="512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Visitor and Patient Shuttle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5587816" cy="5022198"/>
          </a:xfrm>
        </p:spPr>
        <p:txBody>
          <a:bodyPr>
            <a:normAutofit/>
          </a:bodyPr>
          <a:lstStyle/>
          <a:p>
            <a:r>
              <a:rPr lang="en-US" dirty="0"/>
              <a:t>As of August 25th XXXXXXXX </a:t>
            </a:r>
            <a:br>
              <a:rPr lang="en-US" dirty="0"/>
            </a:br>
            <a:r>
              <a:rPr lang="en-US" dirty="0"/>
              <a:t>will be located in the: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Monteagle</a:t>
            </a:r>
            <a:r>
              <a:rPr lang="en-US" b="1" dirty="0"/>
              <a:t> Building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Floor X, </a:t>
            </a:r>
            <a:br>
              <a:rPr lang="en-US" sz="2400" dirty="0"/>
            </a:br>
            <a:r>
              <a:rPr lang="en-US" sz="2400" dirty="0"/>
              <a:t>Room XXX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9" y="-142075"/>
            <a:ext cx="4550842" cy="69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64622" y="4087346"/>
            <a:ext cx="1477107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Monteagle</a:t>
            </a:r>
            <a:r>
              <a:rPr lang="en-US" dirty="0" smtClean="0"/>
              <a:t> Building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 flipH="1">
            <a:off x="9370598" y="4410531"/>
            <a:ext cx="1094024" cy="3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9" y="-142075"/>
            <a:ext cx="4550842" cy="69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5757800" cy="4874690"/>
          </a:xfrm>
        </p:spPr>
        <p:txBody>
          <a:bodyPr>
            <a:normAutofit/>
          </a:bodyPr>
          <a:lstStyle/>
          <a:p>
            <a:r>
              <a:rPr lang="en-US" dirty="0" smtClean="0"/>
              <a:t>As of August 25</a:t>
            </a:r>
            <a:r>
              <a:rPr lang="en-US" baseline="30000" dirty="0" smtClean="0"/>
              <a:t>th</a:t>
            </a:r>
            <a:r>
              <a:rPr lang="en-US" dirty="0" smtClean="0"/>
              <a:t> XXXXXXXXX </a:t>
            </a:r>
            <a:br>
              <a:rPr lang="en-US" dirty="0" smtClean="0"/>
            </a:br>
            <a:r>
              <a:rPr lang="en-US" dirty="0"/>
              <a:t>will be located in the:</a:t>
            </a:r>
            <a:br>
              <a:rPr lang="en-US" dirty="0"/>
            </a:br>
            <a:endParaRPr lang="en-US" dirty="0"/>
          </a:p>
          <a:p>
            <a:r>
              <a:rPr lang="en-US" b="1" dirty="0" smtClean="0"/>
              <a:t>1912 Building</a:t>
            </a:r>
            <a:br>
              <a:rPr lang="en-US" b="1" dirty="0" smtClean="0"/>
            </a:br>
            <a:r>
              <a:rPr lang="en-US" sz="2400" dirty="0" smtClean="0"/>
              <a:t>Floor X, </a:t>
            </a:r>
            <a:br>
              <a:rPr lang="en-US" sz="2400" dirty="0" smtClean="0"/>
            </a:br>
            <a:r>
              <a:rPr lang="en-US" sz="2400" dirty="0" smtClean="0"/>
              <a:t>Room XXX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05312" y="3126506"/>
            <a:ext cx="155070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1912 Building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 flipH="1" flipV="1">
            <a:off x="9200271" y="3309385"/>
            <a:ext cx="1305041" cy="17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9" y="-142075"/>
            <a:ext cx="4550842" cy="69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61473" y="1793964"/>
            <a:ext cx="5587816" cy="4653017"/>
          </a:xfrm>
        </p:spPr>
        <p:txBody>
          <a:bodyPr>
            <a:normAutofit/>
          </a:bodyPr>
          <a:lstStyle/>
          <a:p>
            <a:r>
              <a:rPr lang="en-US" dirty="0"/>
              <a:t>As of August 25th XXXXXXXXX </a:t>
            </a:r>
            <a:br>
              <a:rPr lang="en-US" dirty="0"/>
            </a:br>
            <a:r>
              <a:rPr lang="en-US" dirty="0"/>
              <a:t>will be located in the: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1957 Building</a:t>
            </a:r>
            <a:br>
              <a:rPr lang="en-US" b="1" dirty="0"/>
            </a:br>
            <a:r>
              <a:rPr lang="en-US" sz="2400" dirty="0"/>
              <a:t>Floor X, </a:t>
            </a:r>
            <a:br>
              <a:rPr lang="en-US" sz="2400" dirty="0"/>
            </a:br>
            <a:r>
              <a:rPr lang="en-US" sz="2400" dirty="0"/>
              <a:t>Room XXX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550" y="2393478"/>
            <a:ext cx="155070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1957 Building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 flipH="1" flipV="1">
            <a:off x="9343823" y="2562289"/>
            <a:ext cx="1092727" cy="158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58" r="30758"/>
          <a:stretch/>
        </p:blipFill>
        <p:spPr>
          <a:xfrm>
            <a:off x="0" y="0"/>
            <a:ext cx="12188954" cy="6858000"/>
          </a:xfrm>
          <a:prstGeom prst="rect">
            <a:avLst/>
          </a:prstGeom>
        </p:spPr>
      </p:pic>
      <p:pic>
        <p:nvPicPr>
          <p:cNvPr id="6" name="gmaps" hidden="1"/>
          <p:cNvPicPr>
            <a:picLocks noChangeAspect="1"/>
          </p:cNvPicPr>
          <p:nvPr/>
        </p:nvPicPr>
        <p:blipFill rotWithShape="1">
          <a:blip r:embed="rId4"/>
          <a:srcRect l="26764" r="10237"/>
          <a:stretch/>
        </p:blipFill>
        <p:spPr>
          <a:xfrm>
            <a:off x="222153" y="-290288"/>
            <a:ext cx="7840319" cy="7778098"/>
          </a:xfrm>
          <a:prstGeom prst="rect">
            <a:avLst/>
          </a:prstGeom>
        </p:spPr>
      </p:pic>
      <p:sp>
        <p:nvSpPr>
          <p:cNvPr id="34" name="Green Sidebar"/>
          <p:cNvSpPr/>
          <p:nvPr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  <p:sp>
        <p:nvSpPr>
          <p:cNvPr id="30" name="White Transparent Grad"/>
          <p:cNvSpPr/>
          <p:nvPr/>
        </p:nvSpPr>
        <p:spPr>
          <a:xfrm>
            <a:off x="3559127" y="0"/>
            <a:ext cx="5292130" cy="6858000"/>
          </a:xfrm>
          <a:prstGeom prst="rect">
            <a:avLst/>
          </a:prstGeom>
          <a:gradFill flip="none" rotWithShape="1">
            <a:gsLst>
              <a:gs pos="7000">
                <a:srgbClr val="FFFFFF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C Text"/>
          <p:cNvSpPr/>
          <p:nvPr/>
        </p:nvSpPr>
        <p:spPr>
          <a:xfrm>
            <a:off x="7987553" y="1667390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PAC dot"/>
          <p:cNvSpPr/>
          <p:nvPr/>
        </p:nvSpPr>
        <p:spPr>
          <a:xfrm>
            <a:off x="9064876" y="2120561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46" name="Cal Hospital" hidden="1"/>
          <p:cNvSpPr/>
          <p:nvPr/>
        </p:nvSpPr>
        <p:spPr>
          <a:xfrm>
            <a:off x="7475068" y="2247696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8" name="CAL Text" hidden="1"/>
          <p:cNvSpPr/>
          <p:nvPr/>
        </p:nvSpPr>
        <p:spPr>
          <a:xfrm>
            <a:off x="6501646" y="2427352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VNC Text" hidden="1"/>
          <p:cNvSpPr/>
          <p:nvPr/>
        </p:nvSpPr>
        <p:spPr>
          <a:xfrm>
            <a:off x="9778146" y="2340149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Van 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VNC Dot" hidden="1"/>
          <p:cNvSpPr/>
          <p:nvPr/>
        </p:nvSpPr>
        <p:spPr>
          <a:xfrm>
            <a:off x="9712253" y="2598274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0" name="Davies Text" hidden="1"/>
          <p:cNvSpPr/>
          <p:nvPr/>
        </p:nvSpPr>
        <p:spPr>
          <a:xfrm>
            <a:off x="7772512" y="3910644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Davies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Davies Dot" hidden="1"/>
          <p:cNvSpPr/>
          <p:nvPr/>
        </p:nvSpPr>
        <p:spPr>
          <a:xfrm>
            <a:off x="8851256" y="3977748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1" name="MBC Text"/>
          <p:cNvSpPr/>
          <p:nvPr/>
        </p:nvSpPr>
        <p:spPr>
          <a:xfrm>
            <a:off x="9778146" y="5345018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Mission Bernal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BC dot"/>
          <p:cNvSpPr/>
          <p:nvPr/>
        </p:nvSpPr>
        <p:spPr>
          <a:xfrm>
            <a:off x="9686401" y="5648388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1474" y="-47264"/>
            <a:ext cx="10726210" cy="1841229"/>
          </a:xfrm>
        </p:spPr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5194382" cy="4828508"/>
          </a:xfrm>
        </p:spPr>
        <p:txBody>
          <a:bodyPr>
            <a:normAutofit/>
          </a:bodyPr>
          <a:lstStyle/>
          <a:p>
            <a:r>
              <a:rPr lang="en-US" dirty="0"/>
              <a:t>As of August 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xxxxxxxxxxxx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will be located at Mission Bernal Campus in the:</a:t>
            </a:r>
            <a:br>
              <a:rPr lang="en-US" dirty="0"/>
            </a:br>
            <a:endParaRPr lang="en-US" sz="1400" dirty="0"/>
          </a:p>
          <a:p>
            <a:r>
              <a:rPr lang="en-US" b="1" dirty="0" err="1"/>
              <a:t>Monteagle</a:t>
            </a:r>
            <a:r>
              <a:rPr lang="en-US" b="1" dirty="0"/>
              <a:t> Building</a:t>
            </a:r>
            <a:br>
              <a:rPr lang="en-US" b="1" dirty="0"/>
            </a:br>
            <a:r>
              <a:rPr lang="en-US" sz="2400" dirty="0"/>
              <a:t>1580 Valencia Street</a:t>
            </a:r>
            <a:br>
              <a:rPr lang="en-US" sz="2400" dirty="0"/>
            </a:br>
            <a:r>
              <a:rPr lang="en-US" sz="2400" dirty="0"/>
              <a:t>Floor X, </a:t>
            </a:r>
            <a:br>
              <a:rPr lang="en-US" sz="2400" dirty="0"/>
            </a:br>
            <a:r>
              <a:rPr lang="en-US" sz="2400" dirty="0"/>
              <a:t>Room XXX</a:t>
            </a:r>
          </a:p>
        </p:txBody>
      </p:sp>
    </p:spTree>
    <p:extLst>
      <p:ext uri="{BB962C8B-B14F-4D97-AF65-F5344CB8AC3E}">
        <p14:creationId xmlns:p14="http://schemas.microsoft.com/office/powerpoint/2010/main" val="21110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4" y="306082"/>
            <a:ext cx="10357308" cy="62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r="-6154"/>
          <a:stretch/>
        </p:blipFill>
        <p:spPr>
          <a:xfrm>
            <a:off x="0" y="0"/>
            <a:ext cx="12188954" cy="6858000"/>
          </a:xfrm>
          <a:prstGeom prst="rect">
            <a:avLst/>
          </a:prstGeom>
        </p:spPr>
      </p:pic>
      <p:sp>
        <p:nvSpPr>
          <p:cNvPr id="35" name="White Transparent Grad"/>
          <p:cNvSpPr/>
          <p:nvPr/>
        </p:nvSpPr>
        <p:spPr>
          <a:xfrm>
            <a:off x="7938533" y="0"/>
            <a:ext cx="3643867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maps" hidden="1"/>
          <p:cNvPicPr>
            <a:picLocks noChangeAspect="1"/>
          </p:cNvPicPr>
          <p:nvPr/>
        </p:nvPicPr>
        <p:blipFill rotWithShape="1">
          <a:blip r:embed="rId4"/>
          <a:srcRect l="26764" r="10237"/>
          <a:stretch/>
        </p:blipFill>
        <p:spPr>
          <a:xfrm>
            <a:off x="222153" y="-290288"/>
            <a:ext cx="7840319" cy="77780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53809" y="0"/>
            <a:ext cx="4142918" cy="6858001"/>
          </a:xfrm>
          <a:prstGeom prst="rect">
            <a:avLst/>
          </a:prstGeom>
          <a:solidFill>
            <a:srgbClr val="00AA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640080" rIns="0" numCol="1" spcCol="182880" rtlCol="0" anchor="t" anchorCtr="0"/>
          <a:lstStyle/>
          <a:p>
            <a:r>
              <a:rPr lang="en-US" b="1" dirty="0" smtClean="0">
                <a:latin typeface="+mj-lt"/>
              </a:rPr>
              <a:t>B: BART Civic Center to PAC</a:t>
            </a:r>
          </a:p>
          <a:p>
            <a:r>
              <a:rPr lang="en-US" sz="1400" dirty="0" smtClean="0"/>
              <a:t>Every 10min AM/PM</a:t>
            </a:r>
          </a:p>
          <a:p>
            <a:r>
              <a:rPr lang="en-US" sz="1400" dirty="0" smtClean="0"/>
              <a:t>Every 30min Midday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+mj-lt"/>
              </a:rPr>
              <a:t>C: CAL to PAC</a:t>
            </a:r>
          </a:p>
          <a:p>
            <a:r>
              <a:rPr lang="en-US" sz="1400" dirty="0" smtClean="0"/>
              <a:t>30min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D: DAVIES to PAC</a:t>
            </a:r>
          </a:p>
          <a:p>
            <a:r>
              <a:rPr lang="en-US" sz="1400" dirty="0" smtClean="0"/>
              <a:t>30min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Arial (Headings)"/>
              </a:rPr>
              <a:t>K: Kabuki Hotel to PAC</a:t>
            </a:r>
          </a:p>
          <a:p>
            <a:r>
              <a:rPr lang="en-US" sz="1400" dirty="0" smtClean="0"/>
              <a:t>20min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MB: MB to DAVIES</a:t>
            </a:r>
          </a:p>
          <a:p>
            <a:r>
              <a:rPr lang="en-US" sz="1400" dirty="0" smtClean="0"/>
              <a:t>30min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+mj-lt"/>
              </a:rPr>
              <a:t>JC: JAPANTOWN to PAC</a:t>
            </a:r>
            <a:endParaRPr lang="en-US" b="1" dirty="0">
              <a:latin typeface="+mj-lt"/>
            </a:endParaRPr>
          </a:p>
          <a:p>
            <a:r>
              <a:rPr lang="en-US" sz="1400" dirty="0" smtClean="0"/>
              <a:t>10min AM/PM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GG: Geary Garage to CAL</a:t>
            </a:r>
          </a:p>
          <a:p>
            <a:r>
              <a:rPr lang="en-US" sz="1400" dirty="0" smtClean="0"/>
              <a:t>20min AM/PM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SAC: BART Civic Center to </a:t>
            </a:r>
            <a:br>
              <a:rPr lang="en-US" b="1" dirty="0" smtClean="0">
                <a:latin typeface="+mj-lt"/>
              </a:rPr>
            </a:br>
            <a:r>
              <a:rPr lang="en-US" b="1" dirty="0" smtClean="0">
                <a:latin typeface="+mj-lt"/>
              </a:rPr>
              <a:t>1825 Sacramento</a:t>
            </a:r>
          </a:p>
          <a:p>
            <a:r>
              <a:rPr lang="en-US" sz="1400" dirty="0" smtClean="0"/>
              <a:t>30min PM Only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+mj-lt"/>
              </a:rPr>
              <a:t>MB24: MB to BART 24</a:t>
            </a:r>
            <a:r>
              <a:rPr lang="en-US" b="1" baseline="30000" dirty="0" smtClean="0">
                <a:latin typeface="+mj-lt"/>
              </a:rPr>
              <a:t>th</a:t>
            </a:r>
            <a:r>
              <a:rPr lang="en-US" b="1" dirty="0" smtClean="0">
                <a:latin typeface="+mj-lt"/>
              </a:rPr>
              <a:t> Mission</a:t>
            </a:r>
          </a:p>
          <a:p>
            <a:r>
              <a:rPr lang="en-US" sz="1400" dirty="0" smtClean="0"/>
              <a:t>30min</a:t>
            </a:r>
            <a:endParaRPr lang="en-US" sz="1400" dirty="0"/>
          </a:p>
          <a:p>
            <a:endParaRPr lang="en-US" b="1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032750" y="115888"/>
            <a:ext cx="4159250" cy="566737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Shuttles 2018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4" name="Green Sidebar"/>
          <p:cNvSpPr/>
          <p:nvPr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  <p:cxnSp>
        <p:nvCxnSpPr>
          <p:cNvPr id="9" name="Elbow Connector 8"/>
          <p:cNvCxnSpPr>
            <a:stCxn id="40" idx="0"/>
            <a:endCxn id="46" idx="2"/>
          </p:cNvCxnSpPr>
          <p:nvPr/>
        </p:nvCxnSpPr>
        <p:spPr>
          <a:xfrm rot="5400000" flipH="1" flipV="1">
            <a:off x="2283752" y="2027034"/>
            <a:ext cx="428895" cy="103481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6" idx="6"/>
          </p:cNvCxnSpPr>
          <p:nvPr/>
        </p:nvCxnSpPr>
        <p:spPr>
          <a:xfrm flipV="1">
            <a:off x="3180198" y="2205699"/>
            <a:ext cx="1486975" cy="124293"/>
          </a:xfrm>
          <a:prstGeom prst="bentConnector3">
            <a:avLst>
              <a:gd name="adj1" fmla="val 10014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3701516" y="3066525"/>
            <a:ext cx="1779056" cy="216312"/>
          </a:xfrm>
          <a:prstGeom prst="bentConnector3">
            <a:avLst>
              <a:gd name="adj1" fmla="val 650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9" idx="0"/>
            <a:endCxn id="53" idx="5"/>
          </p:cNvCxnSpPr>
          <p:nvPr/>
        </p:nvCxnSpPr>
        <p:spPr>
          <a:xfrm rot="16200000" flipV="1">
            <a:off x="4684511" y="2322441"/>
            <a:ext cx="232041" cy="109257"/>
          </a:xfrm>
          <a:prstGeom prst="bentConnector3">
            <a:avLst>
              <a:gd name="adj1" fmla="val 9427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43220" y="3086911"/>
            <a:ext cx="220580" cy="190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316100" y="3277771"/>
            <a:ext cx="32711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5117695" y="2198752"/>
            <a:ext cx="198407" cy="1105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3" idx="6"/>
          </p:cNvCxnSpPr>
          <p:nvPr/>
        </p:nvCxnSpPr>
        <p:spPr>
          <a:xfrm flipH="1">
            <a:off x="4770006" y="2198752"/>
            <a:ext cx="347689" cy="41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4" idx="4"/>
          </p:cNvCxnSpPr>
          <p:nvPr/>
        </p:nvCxnSpPr>
        <p:spPr>
          <a:xfrm rot="16200000" flipH="1">
            <a:off x="4079172" y="4537257"/>
            <a:ext cx="1542687" cy="752851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H="1">
            <a:off x="5144489" y="2367602"/>
            <a:ext cx="966352" cy="472270"/>
          </a:xfrm>
          <a:prstGeom prst="bentConnector3">
            <a:avLst>
              <a:gd name="adj1" fmla="val 3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89222" y="2530287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257840" y="2012590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162931" y="1970152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175870" y="2427352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40859" y="2493090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866493" y="2758887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20504" y="5576778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62931" y="5820581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573" y="1977099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254286" y="3835609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279019" y="4076923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49359" y="2198752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6" name="Cal Hospital"/>
          <p:cNvSpPr/>
          <p:nvPr/>
        </p:nvSpPr>
        <p:spPr>
          <a:xfrm>
            <a:off x="3015606" y="2247696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2184" y="2427352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28091" y="1667390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54309" y="2340149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Van 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3050" y="3910644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Davies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6999" y="5534395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Mission Bernal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al Hospital"/>
          <p:cNvSpPr/>
          <p:nvPr/>
        </p:nvSpPr>
        <p:spPr>
          <a:xfrm>
            <a:off x="5252791" y="2598274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3" name="Cal Hospital"/>
          <p:cNvSpPr/>
          <p:nvPr/>
        </p:nvSpPr>
        <p:spPr>
          <a:xfrm>
            <a:off x="4605414" y="2120561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4" name="Cal Hospital"/>
          <p:cNvSpPr/>
          <p:nvPr/>
        </p:nvSpPr>
        <p:spPr>
          <a:xfrm>
            <a:off x="4391794" y="3977748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5" name="Cal Hospital"/>
          <p:cNvSpPr/>
          <p:nvPr/>
        </p:nvSpPr>
        <p:spPr>
          <a:xfrm>
            <a:off x="5203189" y="5636513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187302" y="3086911"/>
            <a:ext cx="371711" cy="353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57971" y="4737019"/>
            <a:ext cx="560630" cy="35332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MB</a:t>
            </a:r>
            <a:endParaRPr lang="en-US" dirty="0">
              <a:latin typeface="+mj-lt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306356" y="3147905"/>
            <a:ext cx="388696" cy="353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</a:t>
            </a:r>
            <a:endParaRPr lang="en-US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67067" y="2139765"/>
            <a:ext cx="577986" cy="353325"/>
          </a:xfrm>
          <a:prstGeom prst="roundRect">
            <a:avLst/>
          </a:prstGeom>
          <a:solidFill>
            <a:srgbClr val="66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GG</a:t>
            </a:r>
            <a:endParaRPr lang="en-US" dirty="0"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616459" y="2139765"/>
            <a:ext cx="381730" cy="3533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dirty="0">
              <a:latin typeface="+mj-lt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601417" y="2745417"/>
            <a:ext cx="516278" cy="3533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JC</a:t>
            </a:r>
            <a:endParaRPr lang="en-US" dirty="0"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678507" y="1887400"/>
            <a:ext cx="699202" cy="35332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SAC</a:t>
            </a:r>
            <a:endParaRPr lang="en-US" dirty="0">
              <a:latin typeface="+mj-lt"/>
            </a:endParaRPr>
          </a:p>
        </p:txBody>
      </p:sp>
      <p:cxnSp>
        <p:nvCxnSpPr>
          <p:cNvPr id="57" name="Elbow Connector 56"/>
          <p:cNvCxnSpPr/>
          <p:nvPr/>
        </p:nvCxnSpPr>
        <p:spPr>
          <a:xfrm rot="5400000">
            <a:off x="5093646" y="5286297"/>
            <a:ext cx="581967" cy="190060"/>
          </a:xfrm>
          <a:prstGeom prst="bentConnector3">
            <a:avLst>
              <a:gd name="adj1" fmla="val 85480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333416" y="5180691"/>
            <a:ext cx="816876" cy="3533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MB24</a:t>
            </a:r>
            <a:endParaRPr lang="en-US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51" y="2953784"/>
            <a:ext cx="262555" cy="26255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10" y="4870782"/>
            <a:ext cx="262555" cy="2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5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982352" y="2504050"/>
            <a:ext cx="6457071" cy="2025748"/>
          </a:xfrm>
          <a:prstGeom prst="rightArrow">
            <a:avLst/>
          </a:prstGeom>
          <a:solidFill>
            <a:srgbClr val="00A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Visitors &amp; Non-Emergency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/>
              <a:t>This Way</a:t>
            </a:r>
          </a:p>
        </p:txBody>
      </p:sp>
    </p:spTree>
    <p:extLst>
      <p:ext uri="{BB962C8B-B14F-4D97-AF65-F5344CB8AC3E}">
        <p14:creationId xmlns:p14="http://schemas.microsoft.com/office/powerpoint/2010/main" val="289192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0800000">
            <a:off x="2982352" y="2504050"/>
            <a:ext cx="6457071" cy="2025748"/>
          </a:xfrm>
          <a:prstGeom prst="rightArrow">
            <a:avLst/>
          </a:prstGeom>
          <a:solidFill>
            <a:srgbClr val="00A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568" y="3018503"/>
            <a:ext cx="5486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Visitors &amp; Non-Emergency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This Way</a:t>
            </a:r>
          </a:p>
        </p:txBody>
      </p:sp>
    </p:spTree>
    <p:extLst>
      <p:ext uri="{BB962C8B-B14F-4D97-AF65-F5344CB8AC3E}">
        <p14:creationId xmlns:p14="http://schemas.microsoft.com/office/powerpoint/2010/main" val="346490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PC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18879</TotalTime>
  <Words>181</Words>
  <Application>Microsoft Macintosh PowerPoint</Application>
  <PresentationFormat>Widescreen</PresentationFormat>
  <Paragraphs>90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(Headings)</vt:lpstr>
      <vt:lpstr>Calibri</vt:lpstr>
      <vt:lpstr>Minion Pro</vt:lpstr>
      <vt:lpstr>Times New Roman</vt:lpstr>
      <vt:lpstr>Office Theme</vt:lpstr>
      <vt:lpstr>Transition Packet</vt:lpstr>
      <vt:lpstr>We’re Moving</vt:lpstr>
      <vt:lpstr>We’re Moving</vt:lpstr>
      <vt:lpstr>We’re Moving</vt:lpstr>
      <vt:lpstr>We’re Moving</vt:lpstr>
      <vt:lpstr>PowerPoint Presentation</vt:lpstr>
      <vt:lpstr>Shuttles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Gross, Eric</dc:creator>
  <cp:lastModifiedBy>Gross, Eric</cp:lastModifiedBy>
  <cp:revision>292</cp:revision>
  <cp:lastPrinted>2017-07-11T18:00:51Z</cp:lastPrinted>
  <dcterms:created xsi:type="dcterms:W3CDTF">2017-04-25T23:01:59Z</dcterms:created>
  <dcterms:modified xsi:type="dcterms:W3CDTF">2018-04-18T18:18:37Z</dcterms:modified>
  <cp:contentStatus>Post Hamila Notes</cp:contentStatus>
</cp:coreProperties>
</file>