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60" r:id="rId4"/>
    <p:sldId id="268" r:id="rId5"/>
    <p:sldId id="267" r:id="rId6"/>
    <p:sldId id="270" r:id="rId7"/>
    <p:sldId id="261" r:id="rId8"/>
    <p:sldId id="264" r:id="rId9"/>
    <p:sldId id="274" r:id="rId10"/>
    <p:sldId id="263" r:id="rId11"/>
    <p:sldId id="272" r:id="rId12"/>
    <p:sldId id="266" r:id="rId13"/>
    <p:sldId id="269" r:id="rId14"/>
    <p:sldId id="262" r:id="rId15"/>
    <p:sldId id="271" r:id="rId16"/>
    <p:sldId id="279" r:id="rId17"/>
    <p:sldId id="276" r:id="rId18"/>
    <p:sldId id="278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01B"/>
    <a:srgbClr val="FFFFFF"/>
    <a:srgbClr val="00A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4" autoAdjust="0"/>
    <p:restoredTop sz="82278" autoAdjust="0"/>
  </p:normalViewPr>
  <p:slideViewPr>
    <p:cSldViewPr snapToGrid="0">
      <p:cViewPr varScale="1">
        <p:scale>
          <a:sx n="92" d="100"/>
          <a:sy n="92" d="100"/>
        </p:scale>
        <p:origin x="55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07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C3683-6F67-42FF-A4EB-CE07764678A8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3A8D2-B684-475E-8C50-4ADBACD16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17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3A8D2-B684-475E-8C50-4ADBACD168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02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3A8D2-B684-475E-8C50-4ADBACD168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46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 b="1">
                <a:solidFill>
                  <a:srgbClr val="00AA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8B0C-94A6-4E2A-AD9D-DC395D906229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AF21-E64E-4BF7-A690-DB8846B4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31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oad Sig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2" y="2808774"/>
            <a:ext cx="4258982" cy="4049225"/>
          </a:xfrm>
          <a:prstGeom prst="rect">
            <a:avLst/>
          </a:prstGeom>
        </p:spPr>
      </p:pic>
      <p:pic>
        <p:nvPicPr>
          <p:cNvPr id="10" name="Logo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863" y="5833935"/>
            <a:ext cx="3371850" cy="108585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25098" y="4098378"/>
            <a:ext cx="7959811" cy="638369"/>
          </a:xfrm>
        </p:spPr>
        <p:txBody>
          <a:bodyPr>
            <a:noAutofit/>
          </a:bodyPr>
          <a:lstStyle>
            <a:lvl1pPr marL="0" indent="0" algn="l">
              <a:buNone/>
              <a:defRPr sz="4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4125098" y="86497"/>
            <a:ext cx="8066902" cy="4201297"/>
          </a:xfrm>
        </p:spPr>
        <p:txBody>
          <a:bodyPr anchor="b"/>
          <a:lstStyle>
            <a:lvl1pPr algn="l">
              <a:defRPr sz="8800" b="1">
                <a:solidFill>
                  <a:srgbClr val="00AA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57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8B0C-94A6-4E2A-AD9D-DC395D906229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AF21-E64E-4BF7-A690-DB8846B4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97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632" y="563671"/>
            <a:ext cx="7941502" cy="475989"/>
          </a:xfrm>
        </p:spPr>
        <p:txBody>
          <a:bodyPr anchor="t"/>
          <a:lstStyle>
            <a:lvl1pPr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3357" y="1929008"/>
            <a:ext cx="4516764" cy="46346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6478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632" y="563671"/>
            <a:ext cx="7941502" cy="475989"/>
          </a:xfrm>
        </p:spPr>
        <p:txBody>
          <a:bodyPr anchor="t"/>
          <a:lstStyle>
            <a:lvl1pPr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3357" y="1929008"/>
            <a:ext cx="4516764" cy="46346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7942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632" y="563671"/>
            <a:ext cx="7941502" cy="475989"/>
          </a:xfrm>
        </p:spPr>
        <p:txBody>
          <a:bodyPr anchor="t"/>
          <a:lstStyle>
            <a:lvl1pPr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3357" y="1929008"/>
            <a:ext cx="4516764" cy="46346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06878" cy="6858000"/>
          </a:xfrm>
          <a:prstGeom prst="rect">
            <a:avLst/>
          </a:prstGeom>
          <a:solidFill>
            <a:srgbClr val="0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 smtClean="0"/>
              <a:t>             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713246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06878" cy="6858000"/>
          </a:xfrm>
          <a:prstGeom prst="rect">
            <a:avLst/>
          </a:prstGeom>
          <a:solidFill>
            <a:srgbClr val="0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 smtClean="0"/>
              <a:t>             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223157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8B0C-94A6-4E2A-AD9D-DC395D906229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AF21-E64E-4BF7-A690-DB8846B4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32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8B0C-94A6-4E2A-AD9D-DC395D906229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AF21-E64E-4BF7-A690-DB8846B4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2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C8B0C-94A6-4E2A-AD9D-DC395D906229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AF21-E64E-4BF7-A690-DB8846B4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6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79" r:id="rId5"/>
    <p:sldLayoutId id="2147483680" r:id="rId6"/>
    <p:sldLayoutId id="2147483666" r:id="rId7"/>
    <p:sldLayoutId id="2147483652" r:id="rId8"/>
    <p:sldLayoutId id="2147483655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00AAA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mysutter/bay/CPMC/About/Locations/Shuttle%20Schedules/Jan2017ShuttleSchedule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049942" y="86497"/>
            <a:ext cx="8066902" cy="4201297"/>
          </a:xfrm>
        </p:spPr>
        <p:txBody>
          <a:bodyPr/>
          <a:lstStyle/>
          <a:p>
            <a:pPr algn="ctr"/>
            <a:r>
              <a:rPr lang="en-US" dirty="0" smtClean="0"/>
              <a:t>CPMC</a:t>
            </a:r>
            <a:r>
              <a:rPr lang="en-US" b="0" dirty="0" smtClean="0"/>
              <a:t>2020</a:t>
            </a:r>
            <a:endParaRPr lang="en-US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4232189" y="4167215"/>
            <a:ext cx="7959811" cy="1228569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7000" b="1" dirty="0" smtClean="0"/>
              <a:t>MBC</a:t>
            </a:r>
          </a:p>
          <a:p>
            <a:pPr algn="ctr"/>
            <a:r>
              <a:rPr lang="en-US" sz="3200" dirty="0" smtClean="0"/>
              <a:t>-Rules of the Building-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3302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129"/>
          </a:xfrm>
        </p:spPr>
        <p:txBody>
          <a:bodyPr/>
          <a:lstStyle/>
          <a:p>
            <a:pPr algn="ctr"/>
            <a:r>
              <a:rPr lang="en-US" sz="3600" dirty="0" smtClean="0"/>
              <a:t>Bicycles &amp; Locker Space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08338" y="1262130"/>
            <a:ext cx="109985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bicycles can be stored on the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floor (badge reader access) – </a:t>
            </a:r>
            <a:r>
              <a:rPr lang="en-US" sz="2400" b="1" dirty="0" smtClean="0"/>
              <a:t>First Come First Serve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Storage room is accessible via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floor 27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St. </a:t>
            </a:r>
            <a:r>
              <a:rPr lang="en-US" sz="2400" b="1" u="sng" dirty="0" smtClean="0"/>
              <a:t>or</a:t>
            </a:r>
            <a:r>
              <a:rPr lang="en-US" sz="2400" dirty="0" smtClean="0"/>
              <a:t> Cesar Chavez front entrance (through conference center corridor)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Employees are encouraged to submit registration form in advanced (to parking office) to secure space and program badge.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 locker available– employees will required to store personal belongings in lockers on their floors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staff can use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floor showers, however items cannot remain stored for day use.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727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Staff Locker Usage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41679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All lockers will be day use only.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Department manager is responsible for handling locker buddy assignments and distribution.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079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Loading Dock/Unloading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t"/>
            <a:r>
              <a:rPr lang="en-US" dirty="0" smtClean="0"/>
              <a:t>Hours of Operation: 7:00am-8:00pm</a:t>
            </a:r>
            <a:endParaRPr lang="en-US" dirty="0"/>
          </a:p>
          <a:p>
            <a:pPr lvl="0"/>
            <a:r>
              <a:rPr lang="en-US" dirty="0"/>
              <a:t>Delivery Hours </a:t>
            </a:r>
            <a:r>
              <a:rPr lang="en-US" dirty="0" smtClean="0"/>
              <a:t>Include: </a:t>
            </a:r>
            <a:r>
              <a:rPr lang="en-US" dirty="0"/>
              <a:t>Monday – Friday 7:00am to 3:00pm.  Other hours by </a:t>
            </a:r>
            <a:r>
              <a:rPr lang="en-US" b="1" u="sng" dirty="0"/>
              <a:t>appointment</a:t>
            </a:r>
            <a:r>
              <a:rPr lang="en-US" dirty="0"/>
              <a:t> </a:t>
            </a:r>
            <a:r>
              <a:rPr lang="en-US" b="1" u="sng" dirty="0"/>
              <a:t>only</a:t>
            </a:r>
            <a:r>
              <a:rPr lang="en-US" dirty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Height Restrictions: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Noise Restriction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Traffic Flow Details: </a:t>
            </a:r>
          </a:p>
          <a:p>
            <a:r>
              <a:rPr lang="en-US" dirty="0" smtClean="0"/>
              <a:t>Dock entrance </a:t>
            </a:r>
            <a:r>
              <a:rPr lang="en-US" dirty="0"/>
              <a:t>is </a:t>
            </a:r>
            <a:r>
              <a:rPr lang="en-US" b="1" u="sng" dirty="0"/>
              <a:t>not</a:t>
            </a:r>
            <a:r>
              <a:rPr lang="en-US" dirty="0"/>
              <a:t> to be used as a general employee entrance and is not to be used by employees unless operating one of the authorized hospital vehicles</a:t>
            </a:r>
            <a:r>
              <a:rPr lang="en-US" dirty="0" smtClean="0"/>
              <a:t>.</a:t>
            </a:r>
          </a:p>
          <a:p>
            <a:r>
              <a:rPr lang="en-US" dirty="0"/>
              <a:t>Dock locations are for the loading and unloading process and are not to be used for parking.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Room Reservations/Catering Requests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All catering requests must be submitted to the Food &amp; Nutrition Department three business days in advance of the meeting or event</a:t>
            </a:r>
            <a:r>
              <a:rPr lang="en-US" dirty="0" smtClean="0"/>
              <a:t>.</a:t>
            </a:r>
            <a:r>
              <a:rPr lang="en-US" dirty="0"/>
              <a:t> Approval by department </a:t>
            </a:r>
            <a:r>
              <a:rPr lang="en-US" dirty="0" smtClean="0"/>
              <a:t>director </a:t>
            </a:r>
            <a:r>
              <a:rPr lang="en-US" dirty="0"/>
              <a:t>is required for any catering event that meets the catering guidelines.</a:t>
            </a:r>
            <a:endParaRPr lang="en-US" dirty="0" smtClean="0"/>
          </a:p>
          <a:p>
            <a:pPr lvl="1"/>
            <a:r>
              <a:rPr lang="en-US" dirty="0" smtClean="0"/>
              <a:t>A meeting is defined as: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Occur before 8:00am or between the hours of 11:00am-1:00pm; </a:t>
            </a:r>
            <a:r>
              <a:rPr lang="en-US" b="1" dirty="0"/>
              <a:t>AND</a:t>
            </a:r>
            <a:endParaRPr lang="en-US" sz="1600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Have a minimum of 10 people in attendance; </a:t>
            </a:r>
            <a:r>
              <a:rPr lang="en-US" b="1" dirty="0"/>
              <a:t>AND</a:t>
            </a:r>
            <a:endParaRPr lang="en-US" sz="1600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Are 4 hours or longer in length, </a:t>
            </a:r>
            <a:r>
              <a:rPr lang="en-US" b="1" dirty="0"/>
              <a:t>OR</a:t>
            </a:r>
            <a:endParaRPr lang="en-US" sz="1600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Physician </a:t>
            </a:r>
            <a:r>
              <a:rPr lang="en-US" dirty="0" smtClean="0"/>
              <a:t>attended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separate request must be submitted for each event (i.e. one for breakfast, one for lunch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Forms </a:t>
            </a:r>
            <a:r>
              <a:rPr lang="en-US" dirty="0"/>
              <a:t>must be submitted with the appropriate </a:t>
            </a:r>
            <a:r>
              <a:rPr lang="en-US" dirty="0" smtClean="0"/>
              <a:t>signature.</a:t>
            </a:r>
          </a:p>
          <a:p>
            <a:pPr lvl="1"/>
            <a:r>
              <a:rPr lang="en-US" dirty="0" smtClean="0"/>
              <a:t>Approval </a:t>
            </a:r>
            <a:r>
              <a:rPr lang="en-US" dirty="0"/>
              <a:t>must be obtained by receiving a live signature on catering </a:t>
            </a:r>
            <a:r>
              <a:rPr lang="en-US" dirty="0" smtClean="0"/>
              <a:t>order.</a:t>
            </a:r>
            <a:endParaRPr lang="en-US" dirty="0"/>
          </a:p>
          <a:p>
            <a:pPr lvl="1"/>
            <a:r>
              <a:rPr lang="en-US" dirty="0" smtClean="0"/>
              <a:t>Typed </a:t>
            </a:r>
            <a:r>
              <a:rPr lang="en-US" dirty="0"/>
              <a:t>signatures or approval via email will not be considered appropriate approval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Recurring </a:t>
            </a:r>
            <a:r>
              <a:rPr lang="en-US" dirty="0"/>
              <a:t>events may be submitted on the same form if menus are identical and dates are clearly listed.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321356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Catering Requests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65832" y="132135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 smtClean="0"/>
              <a:t>Reserving Rooms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1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129"/>
          </a:xfrm>
        </p:spPr>
        <p:txBody>
          <a:bodyPr/>
          <a:lstStyle/>
          <a:p>
            <a:pPr algn="ctr"/>
            <a:r>
              <a:rPr lang="en-US" sz="3600" dirty="0" smtClean="0"/>
              <a:t>Training/Education Schedule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766119" y="1327425"/>
            <a:ext cx="84885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</a:rPr>
              <a:t>Information to </a:t>
            </a:r>
            <a:r>
              <a:rPr lang="en-US" sz="3200" b="1" dirty="0" smtClean="0">
                <a:solidFill>
                  <a:srgbClr val="FF0000"/>
                </a:solidFill>
              </a:rPr>
              <a:t>come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60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Do’s/Don’ts: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Do not </a:t>
            </a:r>
            <a:r>
              <a:rPr lang="en-US" dirty="0" smtClean="0"/>
              <a:t>adjust things on the building or hang things on the wall for the first 3-months following move in. Moving forward, all pictures, hooks, personal items must be hung by Plant Operations. </a:t>
            </a:r>
          </a:p>
          <a:p>
            <a:r>
              <a:rPr lang="en-US" b="1" dirty="0"/>
              <a:t>Do not </a:t>
            </a:r>
            <a:r>
              <a:rPr lang="en-US" dirty="0" smtClean="0"/>
              <a:t>bring any live plants into your areas. </a:t>
            </a:r>
          </a:p>
          <a:p>
            <a:r>
              <a:rPr lang="en-US" dirty="0" smtClean="0"/>
              <a:t>No fish or pets of any kind will be permitted. </a:t>
            </a:r>
          </a:p>
          <a:p>
            <a:r>
              <a:rPr lang="en-US" b="1" dirty="0"/>
              <a:t>Do not </a:t>
            </a:r>
            <a:r>
              <a:rPr lang="en-US" dirty="0" smtClean="0"/>
              <a:t>have your personal packages delivered to this area. material management will not sign for it.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36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Reminders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Team Members are encouraged to remember that the front lobby is </a:t>
            </a:r>
            <a:r>
              <a:rPr lang="en-US" sz="2400" dirty="0" smtClean="0"/>
              <a:t>the visitor/patient </a:t>
            </a:r>
            <a:r>
              <a:rPr lang="en-US" sz="2400" dirty="0"/>
              <a:t>entrance and the appearance of the area is the </a:t>
            </a:r>
            <a:r>
              <a:rPr lang="en-US" sz="2400" dirty="0" smtClean="0"/>
              <a:t>first impression </a:t>
            </a:r>
            <a:r>
              <a:rPr lang="en-US" sz="2400" dirty="0"/>
              <a:t>of our new facility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new hospital will have a front of house (on stage) and back of </a:t>
            </a:r>
            <a:r>
              <a:rPr lang="en-US" sz="2400" dirty="0" smtClean="0"/>
              <a:t>house (off </a:t>
            </a:r>
            <a:r>
              <a:rPr lang="en-US" sz="2400" dirty="0"/>
              <a:t>stage) concept. Front of the house refers to all areas that </a:t>
            </a:r>
            <a:r>
              <a:rPr lang="en-US" sz="2400" dirty="0" smtClean="0"/>
              <a:t>patients and </a:t>
            </a:r>
            <a:r>
              <a:rPr lang="en-US" sz="2400" dirty="0"/>
              <a:t>visitors will be exposed to. In these areas all team members </a:t>
            </a:r>
            <a:r>
              <a:rPr lang="en-US" sz="2400" dirty="0" smtClean="0"/>
              <a:t>are expected </a:t>
            </a:r>
            <a:r>
              <a:rPr lang="en-US" sz="2400" dirty="0"/>
              <a:t>to perform as if they are on stage. Off stage refers to </a:t>
            </a:r>
            <a:r>
              <a:rPr lang="en-US" sz="2400" dirty="0" smtClean="0"/>
              <a:t>areas that </a:t>
            </a:r>
            <a:r>
              <a:rPr lang="en-US" sz="2400" dirty="0"/>
              <a:t>patients and visitors will not be exposed to. Team members </a:t>
            </a:r>
            <a:r>
              <a:rPr lang="en-US" sz="2400" dirty="0" smtClean="0"/>
              <a:t>will have </a:t>
            </a:r>
            <a:r>
              <a:rPr lang="en-US" sz="2400" dirty="0"/>
              <a:t>specific hallways and elevators to use in the new facility. </a:t>
            </a:r>
            <a:r>
              <a:rPr lang="en-US" sz="2400" dirty="0" smtClean="0"/>
              <a:t>Utilizing this </a:t>
            </a:r>
            <a:r>
              <a:rPr lang="en-US" sz="2400" dirty="0"/>
              <a:t>concept will allow us to always shine while we are on stage </a:t>
            </a:r>
            <a:r>
              <a:rPr lang="en-US" sz="2400" dirty="0" smtClean="0"/>
              <a:t>and create </a:t>
            </a:r>
            <a:r>
              <a:rPr lang="en-US" sz="2400" dirty="0"/>
              <a:t>a positive environment for our customers.</a:t>
            </a:r>
          </a:p>
        </p:txBody>
      </p:sp>
    </p:spTree>
    <p:extLst>
      <p:ext uri="{BB962C8B-B14F-4D97-AF65-F5344CB8AC3E}">
        <p14:creationId xmlns:p14="http://schemas.microsoft.com/office/powerpoint/2010/main" val="3455863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81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Cooler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73174"/>
          </a:xfrm>
        </p:spPr>
        <p:txBody>
          <a:bodyPr>
            <a:noAutofit/>
          </a:bodyPr>
          <a:lstStyle/>
          <a:p>
            <a:pPr lvl="0"/>
            <a:r>
              <a:rPr lang="en-US" sz="2200" b="1" dirty="0"/>
              <a:t>Drinking </a:t>
            </a:r>
            <a:r>
              <a:rPr lang="en-US" sz="2200" b="1" dirty="0" smtClean="0"/>
              <a:t>Water Options</a:t>
            </a:r>
            <a:r>
              <a:rPr lang="en-US" sz="2200" dirty="0" smtClean="0"/>
              <a:t>: </a:t>
            </a:r>
            <a:endParaRPr lang="en-US" sz="2200" dirty="0"/>
          </a:p>
          <a:p>
            <a:pPr lvl="1"/>
            <a:r>
              <a:rPr lang="en-US" sz="2200" dirty="0" smtClean="0"/>
              <a:t>Plumbed </a:t>
            </a:r>
            <a:r>
              <a:rPr lang="en-US" sz="2200" dirty="0"/>
              <a:t>coffee makers with hot water dispenser for immediate hot water </a:t>
            </a:r>
            <a:r>
              <a:rPr lang="en-US" sz="2200" dirty="0" smtClean="0"/>
              <a:t>available on certain floors </a:t>
            </a:r>
            <a:endParaRPr lang="en-US" sz="2200" dirty="0"/>
          </a:p>
          <a:p>
            <a:pPr lvl="1"/>
            <a:r>
              <a:rPr lang="en-US" sz="2200" dirty="0" smtClean="0"/>
              <a:t>Water </a:t>
            </a:r>
            <a:r>
              <a:rPr lang="en-US" sz="2200" dirty="0"/>
              <a:t>C</a:t>
            </a:r>
            <a:r>
              <a:rPr lang="en-US" sz="2200" dirty="0" smtClean="0"/>
              <a:t>oolers Locations:1) PBX </a:t>
            </a:r>
            <a:r>
              <a:rPr lang="en-US" sz="2200" dirty="0"/>
              <a:t>room </a:t>
            </a:r>
            <a:r>
              <a:rPr lang="en-US" sz="2200" dirty="0" smtClean="0"/>
              <a:t>and 2) Inpatient </a:t>
            </a:r>
            <a:r>
              <a:rPr lang="en-US" sz="2200" dirty="0"/>
              <a:t>Rehab Gym.  </a:t>
            </a:r>
            <a:r>
              <a:rPr lang="en-US" sz="2200" b="1" dirty="0"/>
              <a:t>There are no provisions for bottle water coolers at VNG.  </a:t>
            </a:r>
          </a:p>
          <a:p>
            <a:pPr lvl="1"/>
            <a:r>
              <a:rPr lang="en-US" sz="2200" dirty="0"/>
              <a:t>Ice makers </a:t>
            </a:r>
            <a:r>
              <a:rPr lang="en-US" sz="2200" dirty="0" smtClean="0"/>
              <a:t>are available in patient </a:t>
            </a:r>
            <a:r>
              <a:rPr lang="en-US" sz="2200" dirty="0"/>
              <a:t>nourishment rooms, not in staff lounges.</a:t>
            </a:r>
          </a:p>
          <a:p>
            <a:pPr lvl="1"/>
            <a:r>
              <a:rPr lang="en-US" sz="2200" dirty="0"/>
              <a:t>Drinking </a:t>
            </a:r>
            <a:r>
              <a:rPr lang="en-US" sz="2200" dirty="0" smtClean="0"/>
              <a:t>Fountain/Fill Locations: Emergency Department, Cafeteria and Surgical Waiting Room </a:t>
            </a:r>
          </a:p>
          <a:p>
            <a:r>
              <a:rPr lang="en-US" sz="2200" b="1" dirty="0" smtClean="0"/>
              <a:t>Emergency Water</a:t>
            </a:r>
            <a:r>
              <a:rPr lang="en-US" sz="2200" dirty="0" smtClean="0"/>
              <a:t>:</a:t>
            </a:r>
            <a:endParaRPr lang="en-US" sz="2200" dirty="0"/>
          </a:p>
          <a:p>
            <a:pPr lvl="1"/>
            <a:r>
              <a:rPr lang="en-US" sz="2200" dirty="0"/>
              <a:t>VNG will have fully functioning potable water tank at </a:t>
            </a:r>
            <a:r>
              <a:rPr lang="en-US" sz="2200" dirty="0" smtClean="0"/>
              <a:t>Move-In – do not need to move </a:t>
            </a:r>
            <a:r>
              <a:rPr lang="en-US" sz="2200" dirty="0"/>
              <a:t>emergency water stores from Cal or Pac.  </a:t>
            </a:r>
          </a:p>
          <a:p>
            <a:pPr lvl="1"/>
            <a:r>
              <a:rPr lang="en-US" sz="2200" dirty="0"/>
              <a:t>MBC </a:t>
            </a:r>
            <a:r>
              <a:rPr lang="en-US" sz="2200" b="1" dirty="0"/>
              <a:t>will </a:t>
            </a:r>
            <a:r>
              <a:rPr lang="en-US" sz="2200" b="1" dirty="0" smtClean="0"/>
              <a:t>not </a:t>
            </a:r>
            <a:r>
              <a:rPr lang="en-US" sz="2200" dirty="0" smtClean="0"/>
              <a:t>have </a:t>
            </a:r>
            <a:r>
              <a:rPr lang="en-US" sz="2200" dirty="0"/>
              <a:t>fully functioning potable water tank at Move-In </a:t>
            </a:r>
            <a:r>
              <a:rPr lang="en-US" sz="2200" dirty="0" smtClean="0"/>
              <a:t>– STL will </a:t>
            </a:r>
            <a:r>
              <a:rPr lang="en-US" sz="2200" dirty="0"/>
              <a:t>need to move their emergency water stores and keep until the tank is operational.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91273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Non-Badge Reader Doors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152" y="1825625"/>
            <a:ext cx="10691648" cy="4351338"/>
          </a:xfrm>
        </p:spPr>
        <p:txBody>
          <a:bodyPr/>
          <a:lstStyle/>
          <a:p>
            <a:r>
              <a:rPr lang="en-US" dirty="0" smtClean="0"/>
              <a:t>On-Call Rooms – key access </a:t>
            </a:r>
          </a:p>
          <a:p>
            <a:r>
              <a:rPr lang="en-US" dirty="0" smtClean="0"/>
              <a:t>Meditation Room 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5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780521"/>
              </p:ext>
            </p:extLst>
          </p:nvPr>
        </p:nvGraphicFramePr>
        <p:xfrm>
          <a:off x="183978" y="1175093"/>
          <a:ext cx="3182553" cy="44156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2095"/>
                <a:gridCol w="1460458"/>
              </a:tblGrid>
              <a:tr h="30280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MBC</a:t>
                      </a:r>
                      <a:endParaRPr lang="en-US" sz="1100" dirty="0"/>
                    </a:p>
                  </a:txBody>
                  <a:tcPr/>
                </a:tc>
              </a:tr>
              <a:tr h="302809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Hospital Entrance </a:t>
                      </a:r>
                    </a:p>
                    <a:p>
                      <a:r>
                        <a:rPr lang="en-US" sz="1100" b="1" dirty="0" smtClean="0"/>
                        <a:t>1. Cesar Chavez</a:t>
                      </a:r>
                    </a:p>
                    <a:p>
                      <a:r>
                        <a:rPr lang="en-US" sz="1100" b="1" dirty="0" smtClean="0"/>
                        <a:t>2.</a:t>
                      </a:r>
                      <a:r>
                        <a:rPr lang="en-US" sz="1100" b="1" baseline="0" dirty="0" smtClean="0"/>
                        <a:t> 2</a:t>
                      </a:r>
                      <a:r>
                        <a:rPr lang="en-US" sz="1100" b="1" baseline="30000" dirty="0" smtClean="0"/>
                        <a:t>nd</a:t>
                      </a:r>
                      <a:r>
                        <a:rPr lang="en-US" sz="1100" b="1" baseline="0" dirty="0" smtClean="0"/>
                        <a:t> Floor Plaza </a:t>
                      </a:r>
                      <a:r>
                        <a:rPr lang="en-US" sz="1100" b="1" dirty="0" smtClean="0"/>
                        <a:t> 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5am – 8pm M-F</a:t>
                      </a:r>
                    </a:p>
                    <a:p>
                      <a:r>
                        <a:rPr lang="en-US" sz="1100" i="1" dirty="0" smtClean="0"/>
                        <a:t>*Badge reader after hours*</a:t>
                      </a:r>
                      <a:endParaRPr lang="en-US" sz="1100" i="1" dirty="0"/>
                    </a:p>
                  </a:txBody>
                  <a:tcPr/>
                </a:tc>
              </a:tr>
              <a:tr h="302809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Emergency Entrance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24/7</a:t>
                      </a:r>
                      <a:endParaRPr lang="en-US" sz="1100" dirty="0"/>
                    </a:p>
                  </a:txBody>
                  <a:tcPr/>
                </a:tc>
              </a:tr>
              <a:tr h="302809">
                <a:tc>
                  <a:txBody>
                    <a:bodyPr/>
                    <a:lstStyle/>
                    <a:p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Peet’s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 Coffee Cart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="0" i="1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100" b="0" i="1" baseline="0" dirty="0" err="1" smtClean="0">
                          <a:solidFill>
                            <a:schemeClr val="tx1"/>
                          </a:solidFill>
                        </a:rPr>
                        <a:t>Monteagle</a:t>
                      </a:r>
                      <a:r>
                        <a:rPr lang="en-US" sz="1100" b="0" i="1" baseline="0" dirty="0" smtClean="0">
                          <a:solidFill>
                            <a:schemeClr val="tx1"/>
                          </a:solidFill>
                        </a:rPr>
                        <a:t> Building)</a:t>
                      </a:r>
                      <a:endParaRPr lang="en-US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7:30am-3:00pm M-F</a:t>
                      </a:r>
                    </a:p>
                    <a:p>
                      <a:r>
                        <a:rPr lang="en-US" sz="11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*Closed</a:t>
                      </a:r>
                      <a:r>
                        <a:rPr lang="en-US" sz="1100" i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 the w</a:t>
                      </a:r>
                      <a:r>
                        <a:rPr lang="en-US" sz="11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eekends*</a:t>
                      </a:r>
                      <a:endParaRPr lang="en-US" sz="1100" dirty="0"/>
                    </a:p>
                  </a:txBody>
                  <a:tcPr/>
                </a:tc>
              </a:tr>
              <a:tr h="302809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Cafeteria 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Weekdays 6:30a-6:30p</a:t>
                      </a:r>
                    </a:p>
                    <a:p>
                      <a:pPr lvl="0"/>
                      <a:r>
                        <a:rPr lang="en-US" sz="11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*Closed</a:t>
                      </a:r>
                      <a:r>
                        <a:rPr lang="en-US" sz="1100" i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 the w</a:t>
                      </a:r>
                      <a:r>
                        <a:rPr lang="en-US" sz="11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eekends and after hours*</a:t>
                      </a:r>
                      <a:endParaRPr lang="en-US" sz="11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2809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Walgreens Pharmacy</a:t>
                      </a:r>
                    </a:p>
                    <a:p>
                      <a:r>
                        <a:rPr lang="en-US" sz="1100" b="0" i="1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100" b="0" i="1" baseline="0" dirty="0" err="1" smtClean="0">
                          <a:solidFill>
                            <a:schemeClr val="tx1"/>
                          </a:solidFill>
                        </a:rPr>
                        <a:t>Monteagle</a:t>
                      </a:r>
                      <a:r>
                        <a:rPr lang="en-US" sz="1100" b="0" i="1" baseline="0" dirty="0" smtClean="0">
                          <a:solidFill>
                            <a:schemeClr val="tx1"/>
                          </a:solidFill>
                        </a:rPr>
                        <a:t> Building)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Weekdays 9am-6pm</a:t>
                      </a:r>
                    </a:p>
                    <a:p>
                      <a:pPr lvl="0"/>
                      <a:r>
                        <a:rPr lang="en-US" sz="11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*Closed</a:t>
                      </a:r>
                      <a:r>
                        <a:rPr lang="en-US" sz="1100" i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 the w</a:t>
                      </a:r>
                      <a:r>
                        <a:rPr lang="en-US" sz="11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eekends*</a:t>
                      </a:r>
                      <a:endParaRPr lang="en-US" sz="11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2809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Loading Dock/Delivery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 Hours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 – Friday 7:00am to 3:00pm.  Other hours by </a:t>
                      </a:r>
                      <a:r>
                        <a:rPr lang="en-US" sz="1100" b="1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appointment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1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0"/>
                      <a:endParaRPr lang="en-US" sz="11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4800" y="786520"/>
            <a:ext cx="294090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Hours of Operation</a:t>
            </a:r>
            <a:endParaRPr lang="en-US" sz="1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439" y="577289"/>
            <a:ext cx="8397415" cy="5630328"/>
          </a:xfrm>
          <a:prstGeom prst="rect">
            <a:avLst/>
          </a:prstGeom>
        </p:spPr>
      </p:pic>
      <p:sp>
        <p:nvSpPr>
          <p:cNvPr id="10" name="5-Point Star 9"/>
          <p:cNvSpPr/>
          <p:nvPr/>
        </p:nvSpPr>
        <p:spPr>
          <a:xfrm>
            <a:off x="7662675" y="2453262"/>
            <a:ext cx="283589" cy="26418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5-Point Star 10"/>
          <p:cNvSpPr/>
          <p:nvPr/>
        </p:nvSpPr>
        <p:spPr>
          <a:xfrm>
            <a:off x="7852146" y="3051000"/>
            <a:ext cx="283589" cy="26418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" name="TextBox 3"/>
          <p:cNvSpPr txBox="1"/>
          <p:nvPr/>
        </p:nvSpPr>
        <p:spPr>
          <a:xfrm>
            <a:off x="8135735" y="2453262"/>
            <a:ext cx="1893196" cy="261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Shuttle Pick Up/Drop Off </a:t>
            </a:r>
            <a:endParaRPr lang="en-US" sz="1100" b="1" dirty="0"/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838200" y="55855"/>
            <a:ext cx="10515600" cy="6341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00AAA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Hospital Overview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6101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4116"/>
          </a:xfrm>
        </p:spPr>
        <p:txBody>
          <a:bodyPr/>
          <a:lstStyle/>
          <a:p>
            <a:pPr algn="ctr"/>
            <a:r>
              <a:rPr lang="en-US" sz="3600" dirty="0" smtClean="0"/>
              <a:t>Badge Access &amp; Entry Overview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5767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800" dirty="0" smtClean="0"/>
              <a:t>All exterior doors with card readers </a:t>
            </a:r>
          </a:p>
          <a:p>
            <a:r>
              <a:rPr lang="en-US" sz="1800" dirty="0" smtClean="0"/>
              <a:t>All back of house space (hallways, etc.) </a:t>
            </a:r>
          </a:p>
          <a:p>
            <a:r>
              <a:rPr lang="en-US" sz="1800" dirty="0" smtClean="0"/>
              <a:t>Multidisciplinary/Conference Rooms </a:t>
            </a:r>
          </a:p>
          <a:p>
            <a:r>
              <a:rPr lang="en-US" sz="1800" dirty="0" smtClean="0"/>
              <a:t>Consult Rooms </a:t>
            </a:r>
          </a:p>
          <a:p>
            <a:r>
              <a:rPr lang="en-US" sz="1800" dirty="0" smtClean="0"/>
              <a:t>Bicycle Storage </a:t>
            </a:r>
          </a:p>
          <a:p>
            <a:r>
              <a:rPr lang="en-US" sz="1800" dirty="0" smtClean="0"/>
              <a:t>Locker Rooms </a:t>
            </a:r>
          </a:p>
          <a:p>
            <a:r>
              <a:rPr lang="en-US" sz="1800" dirty="0" smtClean="0"/>
              <a:t>Emergency Department </a:t>
            </a:r>
          </a:p>
          <a:p>
            <a:r>
              <a:rPr lang="en-US" sz="1800" dirty="0" smtClean="0"/>
              <a:t>Imaging Entrance </a:t>
            </a:r>
          </a:p>
          <a:p>
            <a:r>
              <a:rPr lang="en-US" sz="1800" dirty="0" smtClean="0"/>
              <a:t>M/S, L&amp;D and M/S Patient Floors (unless otherwise specified)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181600" cy="4576763"/>
          </a:xfrm>
          <a:ln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r>
              <a:rPr lang="en-US" sz="1800" dirty="0" err="1" smtClean="0"/>
              <a:t>Medrooms</a:t>
            </a:r>
            <a:r>
              <a:rPr lang="en-US" sz="1800" dirty="0" smtClean="0"/>
              <a:t> </a:t>
            </a:r>
          </a:p>
          <a:p>
            <a:r>
              <a:rPr lang="en-US" sz="1800" dirty="0" smtClean="0"/>
              <a:t>Clean/Soil Utility Room</a:t>
            </a:r>
          </a:p>
          <a:p>
            <a:r>
              <a:rPr lang="en-US" sz="1800" dirty="0" smtClean="0"/>
              <a:t>Medical Equipment Rooms </a:t>
            </a:r>
          </a:p>
          <a:p>
            <a:r>
              <a:rPr lang="en-US" sz="1800" dirty="0" smtClean="0"/>
              <a:t>Nourishment Rooms </a:t>
            </a:r>
          </a:p>
          <a:p>
            <a:r>
              <a:rPr lang="en-US" sz="1800" dirty="0" smtClean="0"/>
              <a:t>Food &amp; Nutrition Area </a:t>
            </a:r>
          </a:p>
          <a:p>
            <a:r>
              <a:rPr lang="en-US" sz="1800" dirty="0" smtClean="0"/>
              <a:t>Biomedical Engineering </a:t>
            </a:r>
          </a:p>
          <a:p>
            <a:r>
              <a:rPr lang="en-US" sz="1800" dirty="0" smtClean="0"/>
              <a:t>Pharmacy </a:t>
            </a:r>
          </a:p>
          <a:p>
            <a:r>
              <a:rPr lang="en-US" sz="1800" dirty="0" smtClean="0"/>
              <a:t>Materials </a:t>
            </a:r>
            <a:r>
              <a:rPr lang="en-US" sz="1800" dirty="0" err="1" smtClean="0"/>
              <a:t>Mgmt</a:t>
            </a:r>
            <a:r>
              <a:rPr lang="en-US" sz="1800" dirty="0" smtClean="0"/>
              <a:t>/Supply Chain </a:t>
            </a:r>
          </a:p>
          <a:p>
            <a:r>
              <a:rPr lang="en-US" sz="1800" dirty="0" smtClean="0"/>
              <a:t>Security</a:t>
            </a:r>
          </a:p>
          <a:p>
            <a:r>
              <a:rPr lang="en-US" sz="1800" dirty="0" smtClean="0"/>
              <a:t>Admitting </a:t>
            </a:r>
          </a:p>
          <a:p>
            <a:r>
              <a:rPr lang="en-US" sz="1800" dirty="0" smtClean="0"/>
              <a:t>Clinical Lab </a:t>
            </a:r>
          </a:p>
          <a:p>
            <a:r>
              <a:rPr lang="en-US" sz="1800" dirty="0" smtClean="0"/>
              <a:t>SPD, OR, PACU/ACU</a:t>
            </a:r>
          </a:p>
          <a:p>
            <a:r>
              <a:rPr lang="en-US" sz="1800" dirty="0" smtClean="0"/>
              <a:t>Nursery/SCN</a:t>
            </a:r>
          </a:p>
          <a:p>
            <a:r>
              <a:rPr lang="en-US" sz="1800" dirty="0" smtClean="0"/>
              <a:t>PT/OT Area </a:t>
            </a:r>
          </a:p>
          <a:p>
            <a:r>
              <a:rPr lang="en-US" sz="1800" dirty="0" smtClean="0"/>
              <a:t>Administrative Suite </a:t>
            </a:r>
          </a:p>
          <a:p>
            <a:r>
              <a:rPr lang="en-US" sz="1800" dirty="0" smtClean="0"/>
              <a:t>PBX</a:t>
            </a:r>
          </a:p>
          <a:p>
            <a:r>
              <a:rPr lang="en-US" sz="1800" dirty="0" smtClean="0"/>
              <a:t>Morgue 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103243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6"/>
                </a:solidFill>
              </a:rPr>
              <a:t>Universal/Base Access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72200" y="1115055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Restricted Areas </a:t>
            </a:r>
          </a:p>
        </p:txBody>
      </p:sp>
    </p:spTree>
    <p:extLst>
      <p:ext uri="{BB962C8B-B14F-4D97-AF65-F5344CB8AC3E}">
        <p14:creationId xmlns:p14="http://schemas.microsoft.com/office/powerpoint/2010/main" val="392754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Elevator Usage	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59580" cy="4351338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Transport/Service Elevators 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b="1" dirty="0" smtClean="0"/>
              <a:t>Total: 3</a:t>
            </a:r>
          </a:p>
          <a:p>
            <a:pPr lvl="1"/>
            <a:r>
              <a:rPr lang="en-US" b="1" dirty="0" smtClean="0"/>
              <a:t>Users</a:t>
            </a:r>
            <a:r>
              <a:rPr lang="en-US" dirty="0" smtClean="0"/>
              <a:t>: Employees, Physicians, Patient Transport</a:t>
            </a:r>
          </a:p>
          <a:p>
            <a:pPr lvl="1"/>
            <a:r>
              <a:rPr lang="en-US" dirty="0" smtClean="0"/>
              <a:t>Patient being transported will be prioritized and elevators should be made available. </a:t>
            </a:r>
          </a:p>
          <a:p>
            <a:pPr lvl="1"/>
            <a:r>
              <a:rPr lang="en-US" dirty="0" smtClean="0"/>
              <a:t>Badge access required!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Public Elevators </a:t>
            </a:r>
          </a:p>
          <a:p>
            <a:pPr lvl="1"/>
            <a:r>
              <a:rPr lang="en-US" b="1" dirty="0"/>
              <a:t>Total: 4</a:t>
            </a:r>
          </a:p>
          <a:p>
            <a:pPr lvl="1"/>
            <a:r>
              <a:rPr lang="en-US" b="1" dirty="0"/>
              <a:t>Users</a:t>
            </a:r>
            <a:r>
              <a:rPr lang="en-US" dirty="0"/>
              <a:t>: </a:t>
            </a:r>
            <a:r>
              <a:rPr lang="en-US" dirty="0" smtClean="0"/>
              <a:t>Patients and Visitors</a:t>
            </a:r>
          </a:p>
          <a:p>
            <a:pPr lvl="1"/>
            <a:r>
              <a:rPr lang="en-US" dirty="0" smtClean="0"/>
              <a:t>Badge access </a:t>
            </a:r>
            <a:r>
              <a:rPr lang="en-US" b="1" u="sng" dirty="0" smtClean="0"/>
              <a:t>not</a:t>
            </a:r>
            <a:r>
              <a:rPr lang="en-US" dirty="0" smtClean="0"/>
              <a:t> required 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779" y="1232481"/>
            <a:ext cx="3168203" cy="50137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97778" y="4494727"/>
            <a:ext cx="1481072" cy="631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97778" y="5260729"/>
            <a:ext cx="1481072" cy="6310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0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Badge 101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b="1" u="sng" dirty="0" smtClean="0"/>
              <a:t>Employees, Volunteers and Physicians</a:t>
            </a:r>
          </a:p>
          <a:p>
            <a:r>
              <a:rPr lang="en-US" dirty="0" smtClean="0"/>
              <a:t>Badge must be worn at all times, many doors will require badge reader to upon entry. </a:t>
            </a:r>
          </a:p>
          <a:p>
            <a:r>
              <a:rPr lang="en-US" dirty="0" smtClean="0"/>
              <a:t>Registry staff will be required to show registry ID before being issued a badge. These need to be </a:t>
            </a:r>
            <a:r>
              <a:rPr lang="en-US" dirty="0"/>
              <a:t>return to charge nurse end of shift. </a:t>
            </a:r>
            <a:endParaRPr lang="en-US" dirty="0" smtClean="0"/>
          </a:p>
          <a:p>
            <a:r>
              <a:rPr lang="en-US" dirty="0" smtClean="0"/>
              <a:t>Internal stairwells can be used for exiting the building, however re-entry will be on the ground floor. </a:t>
            </a:r>
          </a:p>
          <a:p>
            <a:r>
              <a:rPr lang="en-US" dirty="0" smtClean="0"/>
              <a:t>Please pay attention to your surroundings and ensure that no one enters behind you when badging in. </a:t>
            </a:r>
          </a:p>
          <a:p>
            <a:r>
              <a:rPr lang="en-US" dirty="0" smtClean="0"/>
              <a:t>If you forgot your badge, please go to the Security Desk for a temporary badge.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b="1" u="sng" dirty="0" smtClean="0"/>
              <a:t>Visitors</a:t>
            </a:r>
          </a:p>
          <a:p>
            <a:r>
              <a:rPr lang="en-US" dirty="0" smtClean="0"/>
              <a:t>Visitor badges are required and can be obtained on Level 1 or Level 2 Security Desk. </a:t>
            </a:r>
          </a:p>
          <a:p>
            <a:r>
              <a:rPr lang="en-US" dirty="0" smtClean="0"/>
              <a:t>Photo identification will be required for those 18 years and older. </a:t>
            </a:r>
          </a:p>
          <a:p>
            <a:pPr lvl="1"/>
            <a:r>
              <a:rPr lang="en-US" dirty="0" smtClean="0"/>
              <a:t>Children who are coming with their parents can have their photos taken at the security desk for badge issue. </a:t>
            </a:r>
          </a:p>
          <a:p>
            <a:r>
              <a:rPr lang="en-US" dirty="0" smtClean="0"/>
              <a:t>Badges will become VOID after 6-8 hours and will need to be re-issued.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74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Lost &amp; Found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Current State</a:t>
            </a:r>
            <a:r>
              <a:rPr lang="en-US" dirty="0" smtClean="0"/>
              <a:t>: 1912 building on the 4</a:t>
            </a:r>
            <a:r>
              <a:rPr lang="en-US" baseline="30000" dirty="0" smtClean="0"/>
              <a:t>th</a:t>
            </a:r>
            <a:r>
              <a:rPr lang="en-US" dirty="0" smtClean="0"/>
              <a:t> floor</a:t>
            </a:r>
          </a:p>
          <a:p>
            <a:r>
              <a:rPr lang="en-US" b="1" dirty="0" smtClean="0"/>
              <a:t>Future State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To be determined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66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129"/>
          </a:xfrm>
        </p:spPr>
        <p:txBody>
          <a:bodyPr/>
          <a:lstStyle/>
          <a:p>
            <a:pPr algn="ctr"/>
            <a:r>
              <a:rPr lang="en-US" sz="3600" dirty="0" smtClean="0"/>
              <a:t>Shuttle Schedule &amp; Routes</a:t>
            </a:r>
            <a:endParaRPr lang="en-US" sz="3600" dirty="0"/>
          </a:p>
        </p:txBody>
      </p:sp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708" y="1614624"/>
            <a:ext cx="6784521" cy="500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89" y="1297089"/>
            <a:ext cx="4712733" cy="28200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23527" y="1223493"/>
            <a:ext cx="466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NEW</a:t>
            </a:r>
            <a:r>
              <a:rPr lang="en-US" b="1" dirty="0" smtClean="0"/>
              <a:t> MBC24 Shuttle Route! </a:t>
            </a:r>
            <a:endParaRPr lang="en-US" b="1" dirty="0"/>
          </a:p>
        </p:txBody>
      </p:sp>
      <p:sp>
        <p:nvSpPr>
          <p:cNvPr id="8" name="5-Point Star 7"/>
          <p:cNvSpPr/>
          <p:nvPr/>
        </p:nvSpPr>
        <p:spPr>
          <a:xfrm>
            <a:off x="43982" y="3833848"/>
            <a:ext cx="292267" cy="28333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553968" y="4726548"/>
            <a:ext cx="1545465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NEW Offsite Staff Lots</a:t>
            </a:r>
            <a:endParaRPr lang="en-US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553968" y="6038046"/>
            <a:ext cx="1545465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NEW Offsite Staff Lots</a:t>
            </a:r>
            <a:endParaRPr lang="en-US" sz="1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0115" y="4623515"/>
            <a:ext cx="48751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/>
              <a:t>Shuttle will run between MBC and 24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Mission Bart every 30 minutes all day (0600-1800).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Schedule can be found </a:t>
            </a:r>
            <a:r>
              <a:rPr lang="en-US" sz="1600" dirty="0" smtClean="0">
                <a:hlinkClick r:id="rId4"/>
              </a:rPr>
              <a:t>here</a:t>
            </a:r>
            <a:r>
              <a:rPr lang="en-US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MBC24 shuttle is available </a:t>
            </a:r>
            <a:r>
              <a:rPr lang="en-US" sz="1600" b="1" dirty="0" smtClean="0"/>
              <a:t>NOW</a:t>
            </a:r>
            <a:r>
              <a:rPr lang="en-US" sz="1600" dirty="0" smtClean="0"/>
              <a:t> (as of September 2017) for a limited hours (2pm-6pm) until MBC opens its doors.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4600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129"/>
          </a:xfrm>
        </p:spPr>
        <p:txBody>
          <a:bodyPr/>
          <a:lstStyle/>
          <a:p>
            <a:pPr algn="ctr"/>
            <a:r>
              <a:rPr lang="en-US" sz="3600" dirty="0" smtClean="0"/>
              <a:t>Parking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76517" y="970332"/>
            <a:ext cx="11325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 additional parking lots have been made available to provide an additional 40 parking spaces for our employees during business hours.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Cesar Chavez St. Garage will still be made available to all employees after hours and on weekends.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683" y="2765113"/>
            <a:ext cx="2289461" cy="39319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17" y="2914958"/>
            <a:ext cx="3829776" cy="32410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60828" y="4945393"/>
            <a:ext cx="1545465" cy="2462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NEW Offsite Staff Lot</a:t>
            </a:r>
            <a:endParaRPr lang="en-US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125397" y="5870622"/>
            <a:ext cx="1545465" cy="2462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NEW Offsite Staff Lot</a:t>
            </a:r>
            <a:endParaRPr lang="en-US" sz="1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84856" y="2459769"/>
            <a:ext cx="2678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3111 Mission Street Parking Lot </a:t>
            </a:r>
            <a:endParaRPr 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318010" y="2459769"/>
            <a:ext cx="2678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199 Tiffany Avenue Parking Lot </a:t>
            </a:r>
            <a:endParaRPr 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042051" y="2795203"/>
            <a:ext cx="3734874" cy="2585323"/>
          </a:xfrm>
          <a:prstGeom prst="rect">
            <a:avLst/>
          </a:prstGeom>
          <a:noFill/>
          <a:ln>
            <a:solidFill>
              <a:srgbClr val="16201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Additional parking lots are approx. 5-minutes away walking from the new hospitals.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Shuttle services are available from 24</a:t>
            </a:r>
            <a:r>
              <a:rPr lang="en-US" baseline="30000" dirty="0" smtClean="0"/>
              <a:t>th</a:t>
            </a:r>
            <a:r>
              <a:rPr lang="en-US" dirty="0" smtClean="0"/>
              <a:t> Mission Bart, with additional pick up/drop off locations at each parking lot.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Security escorts are available if needed. 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838200" y="4087864"/>
            <a:ext cx="247650" cy="22860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10621904" y="2866567"/>
            <a:ext cx="247650" cy="22860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6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Deliveries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Unless specifically authorized in advance, deliveries are not allowed through the front entrance of the hospital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b="1" dirty="0" smtClean="0"/>
              <a:t>Vendors</a:t>
            </a:r>
            <a:r>
              <a:rPr lang="en-US" dirty="0" smtClean="0"/>
              <a:t>:</a:t>
            </a:r>
          </a:p>
          <a:p>
            <a:pPr lvl="1"/>
            <a:r>
              <a:rPr lang="en-US" i="1" dirty="0" smtClean="0"/>
              <a:t>Florist, Patient Gifts, etc.</a:t>
            </a:r>
            <a:r>
              <a:rPr lang="en-US" dirty="0" smtClean="0"/>
              <a:t>: Deliver during business hours only, will come through Cesar Chavez entrance and deliver to front desk lobby for volunteers to bring up. </a:t>
            </a:r>
          </a:p>
          <a:p>
            <a:pPr lvl="1"/>
            <a:r>
              <a:rPr lang="en-US" i="1" dirty="0" smtClean="0"/>
              <a:t>Morgue: </a:t>
            </a:r>
            <a:r>
              <a:rPr lang="en-US" dirty="0" smtClean="0"/>
              <a:t>Drivers will be </a:t>
            </a:r>
            <a:r>
              <a:rPr lang="en-US" dirty="0"/>
              <a:t>b</a:t>
            </a:r>
            <a:r>
              <a:rPr lang="en-US" dirty="0" smtClean="0"/>
              <a:t>uzzed in from loading dock ramp, mortician will meet security at loading dock ramp (door is badge reader access only) and will be escorted into the morgue by nursing supervisor. </a:t>
            </a:r>
          </a:p>
          <a:p>
            <a:pPr lvl="1"/>
            <a:r>
              <a:rPr lang="en-US" i="1" dirty="0" smtClean="0"/>
              <a:t>All Others: </a:t>
            </a:r>
            <a:r>
              <a:rPr lang="en-US" dirty="0" smtClean="0"/>
              <a:t>Short term parking spaces are reserved for vendors in nearby garage for loading and unloading. </a:t>
            </a:r>
            <a:endParaRPr lang="en-US" dirty="0"/>
          </a:p>
          <a:p>
            <a:r>
              <a:rPr lang="en-US" dirty="0"/>
              <a:t>Vendors/Delivery Companies arriving after regular hours will contact the Security Department at </a:t>
            </a:r>
            <a:r>
              <a:rPr lang="en-US" b="1" dirty="0">
                <a:solidFill>
                  <a:srgbClr val="FF0000"/>
                </a:solidFill>
              </a:rPr>
              <a:t>414-xxx-xxxx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9026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PMC 2020">
      <a:majorFont>
        <a:latin typeface="Arial"/>
        <a:ea typeface=""/>
        <a:cs typeface=""/>
      </a:majorFont>
      <a:minorFont>
        <a:latin typeface="Minion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10257</TotalTime>
  <Words>1295</Words>
  <Application>Microsoft Office PowerPoint</Application>
  <PresentationFormat>Widescreen</PresentationFormat>
  <Paragraphs>164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Minion Pro</vt:lpstr>
      <vt:lpstr>Office Theme</vt:lpstr>
      <vt:lpstr>CPMC2020</vt:lpstr>
      <vt:lpstr>PowerPoint Presentation</vt:lpstr>
      <vt:lpstr>Badge Access &amp; Entry Overview</vt:lpstr>
      <vt:lpstr>Elevator Usage </vt:lpstr>
      <vt:lpstr>Badge 101</vt:lpstr>
      <vt:lpstr>Lost &amp; Found </vt:lpstr>
      <vt:lpstr>Shuttle Schedule &amp; Routes</vt:lpstr>
      <vt:lpstr>Parking</vt:lpstr>
      <vt:lpstr>Deliveries </vt:lpstr>
      <vt:lpstr>Bicycles &amp; Locker Space</vt:lpstr>
      <vt:lpstr>Staff Locker Usage</vt:lpstr>
      <vt:lpstr>Loading Dock/Unloading</vt:lpstr>
      <vt:lpstr>Room Reservations/Catering Requests</vt:lpstr>
      <vt:lpstr>Training/Education Schedule</vt:lpstr>
      <vt:lpstr>Do’s/Don’ts: </vt:lpstr>
      <vt:lpstr>Reminders</vt:lpstr>
      <vt:lpstr>Appendix</vt:lpstr>
      <vt:lpstr>Water Cooler</vt:lpstr>
      <vt:lpstr>Non-Badge Reader Doors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Gross, Eric</dc:creator>
  <cp:lastModifiedBy>Gross, Eric</cp:lastModifiedBy>
  <cp:revision>124</cp:revision>
  <dcterms:created xsi:type="dcterms:W3CDTF">2017-04-25T23:01:59Z</dcterms:created>
  <dcterms:modified xsi:type="dcterms:W3CDTF">2017-12-29T01:18:20Z</dcterms:modified>
</cp:coreProperties>
</file>