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338" r:id="rId3"/>
    <p:sldId id="332" r:id="rId4"/>
    <p:sldId id="339" r:id="rId5"/>
    <p:sldId id="335" r:id="rId6"/>
    <p:sldId id="340" r:id="rId7"/>
    <p:sldId id="336" r:id="rId8"/>
    <p:sldId id="341" r:id="rId9"/>
    <p:sldId id="342" r:id="rId10"/>
    <p:sldId id="343" r:id="rId11"/>
    <p:sldId id="351" r:id="rId12"/>
    <p:sldId id="345" r:id="rId13"/>
    <p:sldId id="346" r:id="rId14"/>
    <p:sldId id="347" r:id="rId15"/>
    <p:sldId id="350" r:id="rId16"/>
    <p:sldId id="352" r:id="rId17"/>
    <p:sldId id="353" r:id="rId18"/>
  </p:sldIdLst>
  <p:sldSz cx="12192000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AA0"/>
    <a:srgbClr val="66831F"/>
    <a:srgbClr val="0288A8"/>
    <a:srgbClr val="305256"/>
    <a:srgbClr val="9C7DB9"/>
    <a:srgbClr val="ABD1CB"/>
    <a:srgbClr val="16161B"/>
    <a:srgbClr val="86BCB3"/>
    <a:srgbClr val="000000"/>
    <a:srgbClr val="162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 autoAdjust="0"/>
    <p:restoredTop sz="88794" autoAdjust="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7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C3683-6F67-42FF-A4EB-CE07764678A8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3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3A8D2-B684-475E-8C50-4ADBACD16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17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47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31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98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 slide for selecting your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3A8D2-B684-475E-8C50-4ADBACD168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77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3A8D2-B684-475E-8C50-4ADBACD168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16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 b="1">
                <a:solidFill>
                  <a:srgbClr val="00AA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8B0C-94A6-4E2A-AD9D-DC395D906229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AF21-E64E-4BF7-A690-DB8846B44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06878" cy="6858000"/>
          </a:xfrm>
          <a:prstGeom prst="rect">
            <a:avLst/>
          </a:prstGeom>
          <a:solidFill>
            <a:srgbClr val="00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-25000" dirty="0" smtClean="0"/>
              <a:t>              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652431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hite plate"/>
          <p:cNvSpPr/>
          <p:nvPr userDrawn="1"/>
        </p:nvSpPr>
        <p:spPr>
          <a:xfrm>
            <a:off x="1" y="0"/>
            <a:ext cx="12193127" cy="6861021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528" y="-47264"/>
            <a:ext cx="10732155" cy="1841229"/>
          </a:xfrm>
          <a:prstGeom prst="rect">
            <a:avLst/>
          </a:prstGeom>
        </p:spPr>
        <p:txBody>
          <a:bodyPr anchor="b"/>
          <a:lstStyle>
            <a:lvl1pPr algn="l">
              <a:defRPr>
                <a:solidFill>
                  <a:srgbClr val="524F50"/>
                </a:solidFill>
                <a:latin typeface="Minion Pro" panose="02040503050306020203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61473" y="1793965"/>
            <a:ext cx="10726208" cy="762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rgbClr val="00AAA0"/>
                </a:solidFill>
                <a:latin typeface="Arial"/>
                <a:cs typeface="Arial"/>
              </a:defRPr>
            </a:lvl1pPr>
            <a:lvl2pPr marL="609483" indent="0">
              <a:buFontTx/>
              <a:buNone/>
              <a:defRPr>
                <a:solidFill>
                  <a:srgbClr val="00AAA0"/>
                </a:solidFill>
                <a:latin typeface="Arial"/>
                <a:cs typeface="Arial"/>
              </a:defRPr>
            </a:lvl2pPr>
            <a:lvl3pPr marL="1218968" indent="0">
              <a:buFontTx/>
              <a:buNone/>
              <a:defRPr>
                <a:solidFill>
                  <a:srgbClr val="00AAA0"/>
                </a:solidFill>
                <a:latin typeface="Arial"/>
                <a:cs typeface="Arial"/>
              </a:defRPr>
            </a:lvl3pPr>
            <a:lvl4pPr marL="1828453" indent="0">
              <a:buFontTx/>
              <a:buNone/>
              <a:defRPr>
                <a:solidFill>
                  <a:srgbClr val="00AAA0"/>
                </a:solidFill>
                <a:latin typeface="Arial"/>
                <a:cs typeface="Arial"/>
              </a:defRPr>
            </a:lvl4pPr>
            <a:lvl5pPr marL="2437936" indent="0">
              <a:buFontTx/>
              <a:buNone/>
              <a:defRPr>
                <a:solidFill>
                  <a:srgbClr val="00AAA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18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oad Sig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2" y="2808774"/>
            <a:ext cx="4258982" cy="4049225"/>
          </a:xfrm>
          <a:prstGeom prst="rect">
            <a:avLst/>
          </a:prstGeom>
        </p:spPr>
      </p:pic>
      <p:pic>
        <p:nvPicPr>
          <p:cNvPr id="10" name="Logo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863" y="5833935"/>
            <a:ext cx="3371850" cy="108585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25098" y="4098378"/>
            <a:ext cx="7959811" cy="638369"/>
          </a:xfrm>
        </p:spPr>
        <p:txBody>
          <a:bodyPr>
            <a:noAutofit/>
          </a:bodyPr>
          <a:lstStyle>
            <a:lvl1pPr marL="0" indent="0" algn="l">
              <a:buNone/>
              <a:defRPr sz="4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4125098" y="86497"/>
            <a:ext cx="8066902" cy="4201297"/>
          </a:xfrm>
        </p:spPr>
        <p:txBody>
          <a:bodyPr anchor="b"/>
          <a:lstStyle>
            <a:lvl1pPr algn="l">
              <a:defRPr sz="8800" b="1">
                <a:solidFill>
                  <a:srgbClr val="00AA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57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8B0C-94A6-4E2A-AD9D-DC395D906229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AF21-E64E-4BF7-A690-DB8846B44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06878" cy="6858000"/>
          </a:xfrm>
          <a:prstGeom prst="rect">
            <a:avLst/>
          </a:prstGeom>
          <a:solidFill>
            <a:srgbClr val="00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-25000" dirty="0" smtClean="0"/>
              <a:t>              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4068997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9632" y="563671"/>
            <a:ext cx="7941502" cy="475989"/>
          </a:xfrm>
        </p:spPr>
        <p:txBody>
          <a:bodyPr anchor="t"/>
          <a:lstStyle>
            <a:lvl1pPr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3357" y="1929008"/>
            <a:ext cx="4516764" cy="46346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6478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9632" y="563671"/>
            <a:ext cx="7941502" cy="475989"/>
          </a:xfrm>
        </p:spPr>
        <p:txBody>
          <a:bodyPr anchor="t"/>
          <a:lstStyle>
            <a:lvl1pPr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3357" y="1929008"/>
            <a:ext cx="4516764" cy="46346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7942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9632" y="563671"/>
            <a:ext cx="7941502" cy="475989"/>
          </a:xfrm>
        </p:spPr>
        <p:txBody>
          <a:bodyPr anchor="t"/>
          <a:lstStyle>
            <a:lvl1pPr>
              <a:defRPr sz="5400" b="1" cap="none" baseline="0">
                <a:solidFill>
                  <a:srgbClr val="00AAA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3357" y="1929008"/>
            <a:ext cx="4516764" cy="46346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06878" cy="6858000"/>
          </a:xfrm>
          <a:prstGeom prst="rect">
            <a:avLst/>
          </a:prstGeom>
          <a:solidFill>
            <a:srgbClr val="00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-25000" dirty="0" smtClean="0"/>
              <a:t>              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713246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06878" cy="6858000"/>
          </a:xfrm>
          <a:prstGeom prst="rect">
            <a:avLst/>
          </a:prstGeom>
          <a:solidFill>
            <a:srgbClr val="00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-25000" dirty="0" smtClean="0"/>
              <a:t>              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223157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8B0C-94A6-4E2A-AD9D-DC395D906229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AF21-E64E-4BF7-A690-DB8846B446B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06878" cy="6858000"/>
          </a:xfrm>
          <a:prstGeom prst="rect">
            <a:avLst/>
          </a:prstGeom>
          <a:solidFill>
            <a:srgbClr val="00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-25000" dirty="0" smtClean="0"/>
              <a:t>              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043832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8B0C-94A6-4E2A-AD9D-DC395D906229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AF21-E64E-4BF7-A690-DB8846B446B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06878" cy="6858000"/>
          </a:xfrm>
          <a:prstGeom prst="rect">
            <a:avLst/>
          </a:prstGeom>
          <a:solidFill>
            <a:srgbClr val="00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-25000" dirty="0" smtClean="0"/>
              <a:t>              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97632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C8B0C-94A6-4E2A-AD9D-DC395D906229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AF21-E64E-4BF7-A690-DB8846B44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6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79" r:id="rId5"/>
    <p:sldLayoutId id="2147483680" r:id="rId6"/>
    <p:sldLayoutId id="2147483666" r:id="rId7"/>
    <p:sldLayoutId id="2147483652" r:id="rId8"/>
    <p:sldLayoutId id="2147483655" r:id="rId9"/>
    <p:sldLayoutId id="2147483681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00AAA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4187728" y="4010696"/>
            <a:ext cx="7959811" cy="63836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We’re Moving Signs, Arrows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049942" y="86497"/>
            <a:ext cx="8066902" cy="4201297"/>
          </a:xfrm>
        </p:spPr>
        <p:txBody>
          <a:bodyPr/>
          <a:lstStyle/>
          <a:p>
            <a:r>
              <a:rPr lang="en-US" sz="7200" dirty="0" smtClean="0"/>
              <a:t>Transition </a:t>
            </a:r>
            <a:r>
              <a:rPr lang="en-US" sz="7200" b="0" dirty="0" smtClean="0"/>
              <a:t>Packet</a:t>
            </a:r>
            <a:endParaRPr lang="en-US" sz="7200" b="0" dirty="0"/>
          </a:p>
        </p:txBody>
      </p:sp>
    </p:spTree>
    <p:extLst>
      <p:ext uri="{BB962C8B-B14F-4D97-AF65-F5344CB8AC3E}">
        <p14:creationId xmlns:p14="http://schemas.microsoft.com/office/powerpoint/2010/main" val="123302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5400000">
            <a:off x="7244860" y="3956056"/>
            <a:ext cx="2641694" cy="925433"/>
          </a:xfrm>
          <a:prstGeom prst="rect">
            <a:avLst/>
          </a:prstGeom>
          <a:solidFill>
            <a:srgbClr val="00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" name="Rectangle 1"/>
          <p:cNvSpPr/>
          <p:nvPr/>
        </p:nvSpPr>
        <p:spPr>
          <a:xfrm>
            <a:off x="4403188" y="3097924"/>
            <a:ext cx="3699803" cy="925433"/>
          </a:xfrm>
          <a:prstGeom prst="rect">
            <a:avLst/>
          </a:prstGeom>
          <a:solidFill>
            <a:srgbClr val="00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" name="Right Arrow 3"/>
          <p:cNvSpPr/>
          <p:nvPr/>
        </p:nvSpPr>
        <p:spPr>
          <a:xfrm rot="16200000">
            <a:off x="2906014" y="1422834"/>
            <a:ext cx="3169230" cy="2025748"/>
          </a:xfrm>
          <a:prstGeom prst="rightArrow">
            <a:avLst/>
          </a:prstGeom>
          <a:solidFill>
            <a:srgbClr val="00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090219" y="2998394"/>
            <a:ext cx="49553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Visitors &amp; Non-Emergency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 This Way</a:t>
            </a:r>
          </a:p>
        </p:txBody>
      </p:sp>
    </p:spTree>
    <p:extLst>
      <p:ext uri="{BB962C8B-B14F-4D97-AF65-F5344CB8AC3E}">
        <p14:creationId xmlns:p14="http://schemas.microsoft.com/office/powerpoint/2010/main" val="3542025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5400000">
            <a:off x="3221273" y="3956057"/>
            <a:ext cx="2641694" cy="925433"/>
          </a:xfrm>
          <a:prstGeom prst="rect">
            <a:avLst/>
          </a:prstGeom>
          <a:solidFill>
            <a:srgbClr val="00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" name="Rectangle 1"/>
          <p:cNvSpPr/>
          <p:nvPr/>
        </p:nvSpPr>
        <p:spPr>
          <a:xfrm>
            <a:off x="4403188" y="3097924"/>
            <a:ext cx="3699803" cy="925433"/>
          </a:xfrm>
          <a:prstGeom prst="rect">
            <a:avLst/>
          </a:prstGeom>
          <a:solidFill>
            <a:srgbClr val="00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" name="Right Arrow 3"/>
          <p:cNvSpPr/>
          <p:nvPr/>
        </p:nvSpPr>
        <p:spPr>
          <a:xfrm rot="16200000">
            <a:off x="6919306" y="1422834"/>
            <a:ext cx="3169230" cy="2025748"/>
          </a:xfrm>
          <a:prstGeom prst="rightArrow">
            <a:avLst/>
          </a:prstGeom>
          <a:solidFill>
            <a:srgbClr val="00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090219" y="2998394"/>
            <a:ext cx="49553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Visitors &amp; Non-Emergency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 This Way</a:t>
            </a:r>
          </a:p>
        </p:txBody>
      </p:sp>
    </p:spTree>
    <p:extLst>
      <p:ext uri="{BB962C8B-B14F-4D97-AF65-F5344CB8AC3E}">
        <p14:creationId xmlns:p14="http://schemas.microsoft.com/office/powerpoint/2010/main" val="1754631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 rot="16200000">
            <a:off x="1832317" y="2134771"/>
            <a:ext cx="4452426" cy="2025748"/>
          </a:xfrm>
          <a:prstGeom prst="rightArrow">
            <a:avLst/>
          </a:prstGeom>
          <a:solidFill>
            <a:srgbClr val="00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71404" y="2742756"/>
            <a:ext cx="30303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AAA0"/>
                </a:solidFill>
              </a:rPr>
              <a:t>Visitors </a:t>
            </a:r>
            <a:r>
              <a:rPr lang="en-US" sz="3200" b="1" dirty="0" smtClean="0">
                <a:solidFill>
                  <a:srgbClr val="00AAA0"/>
                </a:solidFill>
              </a:rPr>
              <a:t>&amp; </a:t>
            </a:r>
            <a:br>
              <a:rPr lang="en-US" sz="3200" b="1" dirty="0" smtClean="0">
                <a:solidFill>
                  <a:srgbClr val="00AAA0"/>
                </a:solidFill>
              </a:rPr>
            </a:br>
            <a:r>
              <a:rPr lang="en-US" sz="3200" b="1" dirty="0" smtClean="0">
                <a:solidFill>
                  <a:srgbClr val="00AAA0"/>
                </a:solidFill>
              </a:rPr>
              <a:t>Non-Emergency This Way</a:t>
            </a:r>
            <a:endParaRPr lang="en-US" sz="3200" b="1" dirty="0">
              <a:solidFill>
                <a:srgbClr val="00AA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672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2982352" y="2504050"/>
            <a:ext cx="6457071" cy="202574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Emergency Patients this way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9394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 rot="10800000">
            <a:off x="2982352" y="2504050"/>
            <a:ext cx="6457071" cy="202574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05084" y="3224536"/>
            <a:ext cx="5634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Emergency Patients this way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479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 rot="16200000">
            <a:off x="1832317" y="2134771"/>
            <a:ext cx="4452426" cy="202574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1404" y="3224536"/>
            <a:ext cx="44031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Emergency </a:t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>Patients </a:t>
            </a:r>
            <a:r>
              <a:rPr lang="en-US" sz="3200" b="1" dirty="0">
                <a:solidFill>
                  <a:srgbClr val="FF0000"/>
                </a:solidFill>
              </a:rPr>
              <a:t>This </a:t>
            </a:r>
            <a:r>
              <a:rPr lang="en-US" sz="3200" b="1" dirty="0" smtClean="0">
                <a:solidFill>
                  <a:srgbClr val="FF0000"/>
                </a:solidFill>
              </a:rPr>
              <a:t>Way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784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2982352" y="2504050"/>
            <a:ext cx="6457071" cy="2025748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Visitor and Patient Shuttle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84911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 rot="10800000">
            <a:off x="2982352" y="2504050"/>
            <a:ext cx="6457071" cy="2025748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189009" y="3224536"/>
            <a:ext cx="5122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Visitor and Patient Shuttle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9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We’re Moving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61473" y="1793965"/>
            <a:ext cx="5587816" cy="5022198"/>
          </a:xfrm>
        </p:spPr>
        <p:txBody>
          <a:bodyPr>
            <a:normAutofit/>
          </a:bodyPr>
          <a:lstStyle/>
          <a:p>
            <a:r>
              <a:rPr lang="en-US" dirty="0"/>
              <a:t>As of August 25th XXXXXXXX </a:t>
            </a:r>
            <a:br>
              <a:rPr lang="en-US" dirty="0"/>
            </a:br>
            <a:r>
              <a:rPr lang="en-US" dirty="0"/>
              <a:t>will be located in the:</a:t>
            </a:r>
            <a:br>
              <a:rPr lang="en-US" dirty="0"/>
            </a:br>
            <a:endParaRPr lang="en-US" dirty="0"/>
          </a:p>
          <a:p>
            <a:r>
              <a:rPr lang="en-US" b="1" dirty="0" err="1"/>
              <a:t>Monteagle</a:t>
            </a:r>
            <a:r>
              <a:rPr lang="en-US" b="1" dirty="0"/>
              <a:t> Building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Floor X, </a:t>
            </a:r>
            <a:br>
              <a:rPr lang="en-US" sz="2400" dirty="0"/>
            </a:br>
            <a:r>
              <a:rPr lang="en-US" sz="2400" dirty="0"/>
              <a:t>Room XXX</a:t>
            </a:r>
            <a:endParaRPr lang="en-US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9289" y="-142075"/>
            <a:ext cx="4550842" cy="695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464622" y="4087346"/>
            <a:ext cx="1477107" cy="646331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Monteagle</a:t>
            </a:r>
            <a:r>
              <a:rPr lang="en-US" dirty="0" smtClean="0"/>
              <a:t> Building</a:t>
            </a:r>
            <a:endParaRPr lang="en-US" dirty="0"/>
          </a:p>
        </p:txBody>
      </p:sp>
      <p:cxnSp>
        <p:nvCxnSpPr>
          <p:cNvPr id="5" name="Straight Connector 4"/>
          <p:cNvCxnSpPr>
            <a:stCxn id="2" idx="1"/>
          </p:cNvCxnSpPr>
          <p:nvPr/>
        </p:nvCxnSpPr>
        <p:spPr>
          <a:xfrm flipH="1">
            <a:off x="9370598" y="4410531"/>
            <a:ext cx="1094024" cy="37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16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9289" y="-142075"/>
            <a:ext cx="4550842" cy="695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We’re Moving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61473" y="1793965"/>
            <a:ext cx="5757800" cy="4874690"/>
          </a:xfrm>
        </p:spPr>
        <p:txBody>
          <a:bodyPr>
            <a:normAutofit/>
          </a:bodyPr>
          <a:lstStyle/>
          <a:p>
            <a:r>
              <a:rPr lang="en-US" dirty="0" smtClean="0"/>
              <a:t>As of August 25</a:t>
            </a:r>
            <a:r>
              <a:rPr lang="en-US" baseline="30000" dirty="0" smtClean="0"/>
              <a:t>th</a:t>
            </a:r>
            <a:r>
              <a:rPr lang="en-US" dirty="0" smtClean="0"/>
              <a:t> XXXXXXXXX </a:t>
            </a:r>
            <a:br>
              <a:rPr lang="en-US" dirty="0" smtClean="0"/>
            </a:br>
            <a:r>
              <a:rPr lang="en-US" dirty="0"/>
              <a:t>will be located in the:</a:t>
            </a:r>
            <a:br>
              <a:rPr lang="en-US" dirty="0"/>
            </a:br>
            <a:endParaRPr lang="en-US" dirty="0"/>
          </a:p>
          <a:p>
            <a:r>
              <a:rPr lang="en-US" b="1" dirty="0" smtClean="0"/>
              <a:t>1912 </a:t>
            </a:r>
            <a:r>
              <a:rPr lang="en-US" b="1" dirty="0" smtClean="0"/>
              <a:t>Building</a:t>
            </a:r>
            <a:br>
              <a:rPr lang="en-US" b="1" dirty="0" smtClean="0"/>
            </a:br>
            <a:r>
              <a:rPr lang="en-US" sz="2400" dirty="0" smtClean="0"/>
              <a:t>Floor X, </a:t>
            </a:r>
            <a:br>
              <a:rPr lang="en-US" sz="2400" dirty="0" smtClean="0"/>
            </a:br>
            <a:r>
              <a:rPr lang="en-US" sz="2400" dirty="0" smtClean="0"/>
              <a:t>Room XXX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0505312" y="3126506"/>
            <a:ext cx="1550700" cy="36933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1912 Building</a:t>
            </a:r>
            <a:endParaRPr lang="en-US" dirty="0"/>
          </a:p>
        </p:txBody>
      </p:sp>
      <p:cxnSp>
        <p:nvCxnSpPr>
          <p:cNvPr id="5" name="Straight Connector 4"/>
          <p:cNvCxnSpPr>
            <a:stCxn id="2" idx="1"/>
          </p:cNvCxnSpPr>
          <p:nvPr/>
        </p:nvCxnSpPr>
        <p:spPr>
          <a:xfrm flipH="1" flipV="1">
            <a:off x="9200271" y="3309385"/>
            <a:ext cx="1305041" cy="178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60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9289" y="-142075"/>
            <a:ext cx="4550842" cy="695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We’re Moving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61473" y="1793964"/>
            <a:ext cx="5587816" cy="4653017"/>
          </a:xfrm>
        </p:spPr>
        <p:txBody>
          <a:bodyPr>
            <a:normAutofit/>
          </a:bodyPr>
          <a:lstStyle/>
          <a:p>
            <a:r>
              <a:rPr lang="en-US" dirty="0"/>
              <a:t>As of August 25th XXXXXXXXX </a:t>
            </a:r>
            <a:br>
              <a:rPr lang="en-US" dirty="0"/>
            </a:br>
            <a:r>
              <a:rPr lang="en-US" dirty="0"/>
              <a:t>will be located in the: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1957 Building</a:t>
            </a:r>
            <a:br>
              <a:rPr lang="en-US" b="1" dirty="0"/>
            </a:br>
            <a:r>
              <a:rPr lang="en-US" sz="2400" dirty="0"/>
              <a:t>Floor X, </a:t>
            </a:r>
            <a:br>
              <a:rPr lang="en-US" sz="2400" dirty="0"/>
            </a:br>
            <a:r>
              <a:rPr lang="en-US" sz="2400" dirty="0"/>
              <a:t>Room XXX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0436550" y="2393478"/>
            <a:ext cx="1550700" cy="36933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1957 Building</a:t>
            </a:r>
            <a:endParaRPr lang="en-US" dirty="0"/>
          </a:p>
        </p:txBody>
      </p:sp>
      <p:cxnSp>
        <p:nvCxnSpPr>
          <p:cNvPr id="5" name="Straight Connector 4"/>
          <p:cNvCxnSpPr>
            <a:stCxn id="2" idx="1"/>
          </p:cNvCxnSpPr>
          <p:nvPr/>
        </p:nvCxnSpPr>
        <p:spPr>
          <a:xfrm flipH="1" flipV="1">
            <a:off x="9343823" y="2562289"/>
            <a:ext cx="1092727" cy="1585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57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p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758" r="30758"/>
          <a:stretch/>
        </p:blipFill>
        <p:spPr>
          <a:xfrm>
            <a:off x="0" y="0"/>
            <a:ext cx="12188954" cy="6858000"/>
          </a:xfrm>
          <a:prstGeom prst="rect">
            <a:avLst/>
          </a:prstGeom>
        </p:spPr>
      </p:pic>
      <p:pic>
        <p:nvPicPr>
          <p:cNvPr id="6" name="gmaps" hidden="1"/>
          <p:cNvPicPr>
            <a:picLocks noChangeAspect="1"/>
          </p:cNvPicPr>
          <p:nvPr/>
        </p:nvPicPr>
        <p:blipFill rotWithShape="1">
          <a:blip r:embed="rId4"/>
          <a:srcRect l="26764" r="10237"/>
          <a:stretch/>
        </p:blipFill>
        <p:spPr>
          <a:xfrm>
            <a:off x="222153" y="-290288"/>
            <a:ext cx="7840319" cy="7778098"/>
          </a:xfrm>
          <a:prstGeom prst="rect">
            <a:avLst/>
          </a:prstGeom>
        </p:spPr>
      </p:pic>
      <p:sp>
        <p:nvSpPr>
          <p:cNvPr id="34" name="Green Sidebar"/>
          <p:cNvSpPr/>
          <p:nvPr/>
        </p:nvSpPr>
        <p:spPr>
          <a:xfrm>
            <a:off x="0" y="0"/>
            <a:ext cx="106878" cy="6858000"/>
          </a:xfrm>
          <a:prstGeom prst="rect">
            <a:avLst/>
          </a:prstGeom>
          <a:solidFill>
            <a:srgbClr val="00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-25000" dirty="0" smtClean="0"/>
              <a:t>              </a:t>
            </a:r>
            <a:endParaRPr lang="en-US" baseline="-25000" dirty="0"/>
          </a:p>
        </p:txBody>
      </p:sp>
      <p:sp>
        <p:nvSpPr>
          <p:cNvPr id="30" name="White Transparent Grad"/>
          <p:cNvSpPr/>
          <p:nvPr/>
        </p:nvSpPr>
        <p:spPr>
          <a:xfrm>
            <a:off x="3559127" y="0"/>
            <a:ext cx="5292130" cy="6858000"/>
          </a:xfrm>
          <a:prstGeom prst="rect">
            <a:avLst/>
          </a:prstGeom>
          <a:gradFill flip="none" rotWithShape="1">
            <a:gsLst>
              <a:gs pos="7000">
                <a:srgbClr val="FFFFFF"/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PAC Text"/>
          <p:cNvSpPr/>
          <p:nvPr/>
        </p:nvSpPr>
        <p:spPr>
          <a:xfrm>
            <a:off x="7987553" y="1667390"/>
            <a:ext cx="1680990" cy="253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Pac Campus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PAC dot"/>
          <p:cNvSpPr/>
          <p:nvPr/>
        </p:nvSpPr>
        <p:spPr>
          <a:xfrm>
            <a:off x="9064876" y="2120561"/>
            <a:ext cx="164592" cy="1645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latin typeface="+mj-lt"/>
            </a:endParaRPr>
          </a:p>
        </p:txBody>
      </p:sp>
      <p:sp>
        <p:nvSpPr>
          <p:cNvPr id="46" name="Cal Hospital" hidden="1"/>
          <p:cNvSpPr/>
          <p:nvPr/>
        </p:nvSpPr>
        <p:spPr>
          <a:xfrm>
            <a:off x="7475068" y="2247696"/>
            <a:ext cx="164592" cy="1645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latin typeface="+mj-lt"/>
            </a:endParaRPr>
          </a:p>
        </p:txBody>
      </p:sp>
      <p:sp>
        <p:nvSpPr>
          <p:cNvPr id="8" name="CAL Text" hidden="1"/>
          <p:cNvSpPr/>
          <p:nvPr/>
        </p:nvSpPr>
        <p:spPr>
          <a:xfrm>
            <a:off x="6501646" y="2427352"/>
            <a:ext cx="1680990" cy="253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 Campus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VNC Text" hidden="1"/>
          <p:cNvSpPr/>
          <p:nvPr/>
        </p:nvSpPr>
        <p:spPr>
          <a:xfrm>
            <a:off x="9778146" y="2340149"/>
            <a:ext cx="1090232" cy="238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Van Ness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VNC Dot" hidden="1"/>
          <p:cNvSpPr/>
          <p:nvPr/>
        </p:nvSpPr>
        <p:spPr>
          <a:xfrm>
            <a:off x="9712253" y="2598274"/>
            <a:ext cx="164592" cy="1645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latin typeface="+mj-lt"/>
            </a:endParaRPr>
          </a:p>
        </p:txBody>
      </p:sp>
      <p:sp>
        <p:nvSpPr>
          <p:cNvPr id="50" name="Davies Text" hidden="1"/>
          <p:cNvSpPr/>
          <p:nvPr/>
        </p:nvSpPr>
        <p:spPr>
          <a:xfrm>
            <a:off x="7772512" y="3910644"/>
            <a:ext cx="1090232" cy="238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Davies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Davies Dot" hidden="1"/>
          <p:cNvSpPr/>
          <p:nvPr/>
        </p:nvSpPr>
        <p:spPr>
          <a:xfrm>
            <a:off x="8851256" y="3977748"/>
            <a:ext cx="164592" cy="1645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latin typeface="+mj-lt"/>
            </a:endParaRPr>
          </a:p>
        </p:txBody>
      </p:sp>
      <p:sp>
        <p:nvSpPr>
          <p:cNvPr id="51" name="MBC Text"/>
          <p:cNvSpPr/>
          <p:nvPr/>
        </p:nvSpPr>
        <p:spPr>
          <a:xfrm>
            <a:off x="9778146" y="5345018"/>
            <a:ext cx="1090232" cy="238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Mission Bernal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MBC dot"/>
          <p:cNvSpPr/>
          <p:nvPr/>
        </p:nvSpPr>
        <p:spPr>
          <a:xfrm>
            <a:off x="9686401" y="5648388"/>
            <a:ext cx="164592" cy="1645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61474" y="-47264"/>
            <a:ext cx="10726210" cy="1841229"/>
          </a:xfrm>
        </p:spPr>
        <p:txBody>
          <a:bodyPr/>
          <a:lstStyle/>
          <a:p>
            <a:r>
              <a:rPr lang="en-US" dirty="0" smtClean="0"/>
              <a:t>We’re Moving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61473" y="1793965"/>
            <a:ext cx="5194382" cy="4828508"/>
          </a:xfrm>
        </p:spPr>
        <p:txBody>
          <a:bodyPr>
            <a:normAutofit/>
          </a:bodyPr>
          <a:lstStyle/>
          <a:p>
            <a:r>
              <a:rPr lang="en-US" dirty="0"/>
              <a:t>As of August 25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xxxxxxxxxxxx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will be located at Mission Bernal Campus in the:</a:t>
            </a:r>
            <a:br>
              <a:rPr lang="en-US" dirty="0"/>
            </a:br>
            <a:endParaRPr lang="en-US" sz="1400" dirty="0"/>
          </a:p>
          <a:p>
            <a:r>
              <a:rPr lang="en-US" b="1" dirty="0" err="1"/>
              <a:t>Monteagle</a:t>
            </a:r>
            <a:r>
              <a:rPr lang="en-US" b="1" dirty="0"/>
              <a:t> Building</a:t>
            </a:r>
            <a:br>
              <a:rPr lang="en-US" b="1" dirty="0"/>
            </a:br>
            <a:r>
              <a:rPr lang="en-US" sz="2400" dirty="0"/>
              <a:t>1580 Valencia Street</a:t>
            </a:r>
            <a:br>
              <a:rPr lang="en-US" sz="2400" dirty="0"/>
            </a:br>
            <a:r>
              <a:rPr lang="en-US" sz="2400" dirty="0"/>
              <a:t>Floor X, </a:t>
            </a:r>
            <a:br>
              <a:rPr lang="en-US" sz="2400" dirty="0"/>
            </a:br>
            <a:r>
              <a:rPr lang="en-US" sz="2400" dirty="0"/>
              <a:t>Room XXX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104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74" y="306082"/>
            <a:ext cx="10357308" cy="629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724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p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4" r="-6154"/>
          <a:stretch/>
        </p:blipFill>
        <p:spPr>
          <a:xfrm>
            <a:off x="0" y="0"/>
            <a:ext cx="12188954" cy="6858000"/>
          </a:xfrm>
          <a:prstGeom prst="rect">
            <a:avLst/>
          </a:prstGeom>
        </p:spPr>
      </p:pic>
      <p:sp>
        <p:nvSpPr>
          <p:cNvPr id="35" name="White Transparent Grad"/>
          <p:cNvSpPr/>
          <p:nvPr/>
        </p:nvSpPr>
        <p:spPr>
          <a:xfrm>
            <a:off x="7938533" y="0"/>
            <a:ext cx="3643867" cy="68580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maps" hidden="1"/>
          <p:cNvPicPr>
            <a:picLocks noChangeAspect="1"/>
          </p:cNvPicPr>
          <p:nvPr/>
        </p:nvPicPr>
        <p:blipFill rotWithShape="1">
          <a:blip r:embed="rId4"/>
          <a:srcRect l="26764" r="10237"/>
          <a:stretch/>
        </p:blipFill>
        <p:spPr>
          <a:xfrm>
            <a:off x="222153" y="-290288"/>
            <a:ext cx="7840319" cy="77780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53809" y="0"/>
            <a:ext cx="4142918" cy="6858001"/>
          </a:xfrm>
          <a:prstGeom prst="rect">
            <a:avLst/>
          </a:prstGeom>
          <a:solidFill>
            <a:srgbClr val="00AAA0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640080" rIns="0" numCol="1" spcCol="182880" rtlCol="0" anchor="t" anchorCtr="0"/>
          <a:lstStyle/>
          <a:p>
            <a:r>
              <a:rPr lang="en-US" b="1" dirty="0" smtClean="0">
                <a:latin typeface="+mj-lt"/>
              </a:rPr>
              <a:t>B: BART Civic Center to PAC</a:t>
            </a:r>
          </a:p>
          <a:p>
            <a:r>
              <a:rPr lang="en-US" sz="1400" dirty="0" smtClean="0"/>
              <a:t>Every 10min AM/PM</a:t>
            </a:r>
          </a:p>
          <a:p>
            <a:r>
              <a:rPr lang="en-US" sz="1400" dirty="0" smtClean="0"/>
              <a:t>Every 30min Midday</a:t>
            </a:r>
          </a:p>
          <a:p>
            <a:endParaRPr lang="en-US" sz="600" dirty="0" smtClean="0"/>
          </a:p>
          <a:p>
            <a:r>
              <a:rPr lang="en-US" b="1" dirty="0" smtClean="0">
                <a:latin typeface="+mj-lt"/>
              </a:rPr>
              <a:t>C: CAL to PAC</a:t>
            </a:r>
          </a:p>
          <a:p>
            <a:r>
              <a:rPr lang="en-US" sz="1400" dirty="0" smtClean="0"/>
              <a:t>30min</a:t>
            </a:r>
          </a:p>
          <a:p>
            <a:endParaRPr lang="en-US" sz="600" dirty="0"/>
          </a:p>
          <a:p>
            <a:r>
              <a:rPr lang="en-US" b="1" dirty="0" smtClean="0">
                <a:latin typeface="+mj-lt"/>
              </a:rPr>
              <a:t>D: DAVIES to PAC</a:t>
            </a:r>
          </a:p>
          <a:p>
            <a:r>
              <a:rPr lang="en-US" sz="1400" dirty="0" smtClean="0"/>
              <a:t>30min</a:t>
            </a:r>
          </a:p>
          <a:p>
            <a:endParaRPr lang="en-US" sz="600" dirty="0" smtClean="0"/>
          </a:p>
          <a:p>
            <a:r>
              <a:rPr lang="en-US" b="1" dirty="0" smtClean="0">
                <a:latin typeface="Arial (Headings)"/>
              </a:rPr>
              <a:t>K: Kabuki Hotel to PAC</a:t>
            </a:r>
          </a:p>
          <a:p>
            <a:r>
              <a:rPr lang="en-US" sz="1400" dirty="0" smtClean="0"/>
              <a:t>20min</a:t>
            </a:r>
          </a:p>
          <a:p>
            <a:endParaRPr lang="en-US" sz="600" dirty="0"/>
          </a:p>
          <a:p>
            <a:r>
              <a:rPr lang="en-US" b="1" dirty="0" smtClean="0">
                <a:latin typeface="+mj-lt"/>
              </a:rPr>
              <a:t>MB: MB to DAVIES</a:t>
            </a:r>
          </a:p>
          <a:p>
            <a:r>
              <a:rPr lang="en-US" sz="1400" dirty="0" smtClean="0"/>
              <a:t>30min</a:t>
            </a:r>
          </a:p>
          <a:p>
            <a:endParaRPr lang="en-US" sz="600" dirty="0" smtClean="0"/>
          </a:p>
          <a:p>
            <a:r>
              <a:rPr lang="en-US" b="1" dirty="0" smtClean="0">
                <a:latin typeface="+mj-lt"/>
              </a:rPr>
              <a:t>JC: JAPANTOWN to PAC</a:t>
            </a:r>
            <a:endParaRPr lang="en-US" b="1" dirty="0">
              <a:latin typeface="+mj-lt"/>
            </a:endParaRPr>
          </a:p>
          <a:p>
            <a:r>
              <a:rPr lang="en-US" sz="1400" dirty="0" smtClean="0"/>
              <a:t>10min AM/PM</a:t>
            </a:r>
          </a:p>
          <a:p>
            <a:endParaRPr lang="en-US" sz="600" dirty="0"/>
          </a:p>
          <a:p>
            <a:r>
              <a:rPr lang="en-US" b="1" dirty="0" smtClean="0">
                <a:latin typeface="+mj-lt"/>
              </a:rPr>
              <a:t>GG: Geary Garage to CAL</a:t>
            </a:r>
          </a:p>
          <a:p>
            <a:r>
              <a:rPr lang="en-US" sz="1400" dirty="0" smtClean="0"/>
              <a:t>20min AM/PM</a:t>
            </a:r>
          </a:p>
          <a:p>
            <a:endParaRPr lang="en-US" sz="600" dirty="0"/>
          </a:p>
          <a:p>
            <a:r>
              <a:rPr lang="en-US" b="1" dirty="0" smtClean="0">
                <a:latin typeface="+mj-lt"/>
              </a:rPr>
              <a:t>SAC: BART Civic Center to </a:t>
            </a:r>
            <a:br>
              <a:rPr lang="en-US" b="1" dirty="0" smtClean="0">
                <a:latin typeface="+mj-lt"/>
              </a:rPr>
            </a:br>
            <a:r>
              <a:rPr lang="en-US" b="1" dirty="0" smtClean="0">
                <a:latin typeface="+mj-lt"/>
              </a:rPr>
              <a:t>1825 Sacramento</a:t>
            </a:r>
          </a:p>
          <a:p>
            <a:r>
              <a:rPr lang="en-US" sz="1400" dirty="0" smtClean="0"/>
              <a:t>30min PM Only</a:t>
            </a:r>
          </a:p>
          <a:p>
            <a:endParaRPr lang="en-US" sz="600" dirty="0" smtClean="0"/>
          </a:p>
          <a:p>
            <a:r>
              <a:rPr lang="en-US" b="1" dirty="0" smtClean="0">
                <a:latin typeface="+mj-lt"/>
              </a:rPr>
              <a:t>MB24: MB to BART 24</a:t>
            </a:r>
            <a:r>
              <a:rPr lang="en-US" b="1" baseline="30000" dirty="0" smtClean="0">
                <a:latin typeface="+mj-lt"/>
              </a:rPr>
              <a:t>th</a:t>
            </a:r>
            <a:r>
              <a:rPr lang="en-US" b="1" dirty="0" smtClean="0">
                <a:latin typeface="+mj-lt"/>
              </a:rPr>
              <a:t> Mission</a:t>
            </a:r>
          </a:p>
          <a:p>
            <a:r>
              <a:rPr lang="en-US" sz="1400" dirty="0" smtClean="0"/>
              <a:t>30min</a:t>
            </a:r>
            <a:endParaRPr lang="en-US" sz="1400" dirty="0"/>
          </a:p>
          <a:p>
            <a:endParaRPr lang="en-US" b="1" dirty="0" smtClean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8032750" y="115888"/>
            <a:ext cx="4159250" cy="566737"/>
          </a:xfrm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</a:rPr>
              <a:t>Shuttles 2018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4" name="Green Sidebar"/>
          <p:cNvSpPr/>
          <p:nvPr/>
        </p:nvSpPr>
        <p:spPr>
          <a:xfrm>
            <a:off x="0" y="0"/>
            <a:ext cx="106878" cy="6858000"/>
          </a:xfrm>
          <a:prstGeom prst="rect">
            <a:avLst/>
          </a:prstGeom>
          <a:solidFill>
            <a:srgbClr val="00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-25000" dirty="0" smtClean="0"/>
              <a:t>              </a:t>
            </a:r>
            <a:endParaRPr lang="en-US" baseline="-25000" dirty="0"/>
          </a:p>
        </p:txBody>
      </p:sp>
      <p:cxnSp>
        <p:nvCxnSpPr>
          <p:cNvPr id="9" name="Elbow Connector 8"/>
          <p:cNvCxnSpPr>
            <a:stCxn id="40" idx="0"/>
            <a:endCxn id="46" idx="2"/>
          </p:cNvCxnSpPr>
          <p:nvPr/>
        </p:nvCxnSpPr>
        <p:spPr>
          <a:xfrm rot="5400000" flipH="1" flipV="1">
            <a:off x="2283752" y="2027034"/>
            <a:ext cx="428895" cy="1034813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6" idx="6"/>
          </p:cNvCxnSpPr>
          <p:nvPr/>
        </p:nvCxnSpPr>
        <p:spPr>
          <a:xfrm flipV="1">
            <a:off x="3180198" y="2205699"/>
            <a:ext cx="1486975" cy="124293"/>
          </a:xfrm>
          <a:prstGeom prst="bentConnector3">
            <a:avLst>
              <a:gd name="adj1" fmla="val 100141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5400000">
            <a:off x="3701516" y="3066525"/>
            <a:ext cx="1779056" cy="216312"/>
          </a:xfrm>
          <a:prstGeom prst="bentConnector3">
            <a:avLst>
              <a:gd name="adj1" fmla="val 6509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39" idx="0"/>
            <a:endCxn id="53" idx="5"/>
          </p:cNvCxnSpPr>
          <p:nvPr/>
        </p:nvCxnSpPr>
        <p:spPr>
          <a:xfrm rot="16200000" flipV="1">
            <a:off x="4684511" y="2322441"/>
            <a:ext cx="232041" cy="109257"/>
          </a:xfrm>
          <a:prstGeom prst="bentConnector3">
            <a:avLst>
              <a:gd name="adj1" fmla="val 94277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643220" y="3086911"/>
            <a:ext cx="220580" cy="1908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5316100" y="3277771"/>
            <a:ext cx="327119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 flipV="1">
            <a:off x="5117695" y="2198752"/>
            <a:ext cx="198407" cy="11059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53" idx="6"/>
          </p:cNvCxnSpPr>
          <p:nvPr/>
        </p:nvCxnSpPr>
        <p:spPr>
          <a:xfrm flipH="1">
            <a:off x="4770006" y="2198752"/>
            <a:ext cx="347689" cy="41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54" idx="4"/>
          </p:cNvCxnSpPr>
          <p:nvPr/>
        </p:nvCxnSpPr>
        <p:spPr>
          <a:xfrm rot="16200000" flipH="1">
            <a:off x="4079172" y="4537257"/>
            <a:ext cx="1542687" cy="752851"/>
          </a:xfrm>
          <a:prstGeom prst="bentConnector3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 rot="16200000" flipH="1">
            <a:off x="5144489" y="2367602"/>
            <a:ext cx="966352" cy="472270"/>
          </a:xfrm>
          <a:prstGeom prst="bentConnector3">
            <a:avLst>
              <a:gd name="adj1" fmla="val 3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389222" y="2530287"/>
            <a:ext cx="228600" cy="228600"/>
          </a:xfrm>
          <a:prstGeom prst="ellipse">
            <a:avLst/>
          </a:prstGeom>
          <a:solidFill>
            <a:srgbClr val="00AAA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+mj-lt"/>
              </a:rPr>
              <a:t>P</a:t>
            </a:r>
            <a:endParaRPr lang="en-US" sz="1600" b="1" dirty="0">
              <a:latin typeface="+mj-lt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7257840" y="2012590"/>
            <a:ext cx="228600" cy="228600"/>
          </a:xfrm>
          <a:prstGeom prst="ellipse">
            <a:avLst/>
          </a:prstGeom>
          <a:solidFill>
            <a:srgbClr val="00AAA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+mj-lt"/>
              </a:rPr>
              <a:t>P</a:t>
            </a:r>
            <a:endParaRPr lang="en-US" sz="1600" b="1" dirty="0">
              <a:latin typeface="+mj-lt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162931" y="1970152"/>
            <a:ext cx="228600" cy="228600"/>
          </a:xfrm>
          <a:prstGeom prst="ellipse">
            <a:avLst/>
          </a:prstGeom>
          <a:solidFill>
            <a:srgbClr val="00AAA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+mj-lt"/>
              </a:rPr>
              <a:t>P</a:t>
            </a:r>
            <a:endParaRPr lang="en-US" sz="1600" b="1" dirty="0">
              <a:latin typeface="+mj-l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5175870" y="2427352"/>
            <a:ext cx="228600" cy="228600"/>
          </a:xfrm>
          <a:prstGeom prst="ellipse">
            <a:avLst/>
          </a:prstGeom>
          <a:solidFill>
            <a:srgbClr val="00AAA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+mj-lt"/>
              </a:rPr>
              <a:t>P</a:t>
            </a:r>
            <a:endParaRPr lang="en-US" sz="1600" b="1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4740859" y="2493090"/>
            <a:ext cx="228600" cy="228600"/>
          </a:xfrm>
          <a:prstGeom prst="ellipse">
            <a:avLst/>
          </a:prstGeom>
          <a:solidFill>
            <a:srgbClr val="00AAA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+mj-lt"/>
              </a:rPr>
              <a:t>P</a:t>
            </a:r>
            <a:endParaRPr lang="en-US" sz="1600" b="1" dirty="0">
              <a:latin typeface="+mj-l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866493" y="2758887"/>
            <a:ext cx="228600" cy="228600"/>
          </a:xfrm>
          <a:prstGeom prst="ellipse">
            <a:avLst/>
          </a:prstGeom>
          <a:solidFill>
            <a:srgbClr val="00AAA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+mj-lt"/>
              </a:rPr>
              <a:t>P</a:t>
            </a:r>
            <a:endParaRPr lang="en-US" sz="1600" b="1" dirty="0">
              <a:latin typeface="+mj-l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5420504" y="5576778"/>
            <a:ext cx="228600" cy="228600"/>
          </a:xfrm>
          <a:prstGeom prst="ellipse">
            <a:avLst/>
          </a:prstGeom>
          <a:solidFill>
            <a:srgbClr val="00AAA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+mj-lt"/>
              </a:rPr>
              <a:t>P</a:t>
            </a:r>
            <a:endParaRPr lang="en-US" sz="1600" b="1" dirty="0">
              <a:latin typeface="+mj-lt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162931" y="5820581"/>
            <a:ext cx="228600" cy="228600"/>
          </a:xfrm>
          <a:prstGeom prst="ellipse">
            <a:avLst/>
          </a:prstGeom>
          <a:solidFill>
            <a:srgbClr val="00AAA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+mj-lt"/>
              </a:rPr>
              <a:t>P</a:t>
            </a:r>
            <a:endParaRPr lang="en-US" sz="1600" b="1" dirty="0">
              <a:latin typeface="+mj-lt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4438573" y="1977099"/>
            <a:ext cx="228600" cy="228600"/>
          </a:xfrm>
          <a:prstGeom prst="ellipse">
            <a:avLst/>
          </a:prstGeom>
          <a:solidFill>
            <a:srgbClr val="00AAA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+mj-lt"/>
              </a:rPr>
              <a:t>P</a:t>
            </a:r>
            <a:endParaRPr lang="en-US" sz="1600" b="1" dirty="0">
              <a:latin typeface="+mj-lt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4254286" y="3835609"/>
            <a:ext cx="228600" cy="228600"/>
          </a:xfrm>
          <a:prstGeom prst="ellipse">
            <a:avLst/>
          </a:prstGeom>
          <a:solidFill>
            <a:srgbClr val="00AAA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+mj-lt"/>
              </a:rPr>
              <a:t>P</a:t>
            </a:r>
            <a:endParaRPr lang="en-US" sz="1600" b="1" dirty="0">
              <a:latin typeface="+mj-lt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4279019" y="4076923"/>
            <a:ext cx="228600" cy="228600"/>
          </a:xfrm>
          <a:prstGeom prst="ellipse">
            <a:avLst/>
          </a:prstGeom>
          <a:solidFill>
            <a:srgbClr val="00AAA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+mj-lt"/>
              </a:rPr>
              <a:t>P</a:t>
            </a:r>
            <a:endParaRPr lang="en-US" sz="1600" b="1" dirty="0">
              <a:latin typeface="+mj-lt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2849359" y="2198752"/>
            <a:ext cx="228600" cy="228600"/>
          </a:xfrm>
          <a:prstGeom prst="ellipse">
            <a:avLst/>
          </a:prstGeom>
          <a:solidFill>
            <a:srgbClr val="00AAA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+mj-lt"/>
              </a:rPr>
              <a:t>P</a:t>
            </a:r>
            <a:endParaRPr lang="en-US" sz="1600" b="1" dirty="0">
              <a:latin typeface="+mj-lt"/>
            </a:endParaRPr>
          </a:p>
        </p:txBody>
      </p:sp>
      <p:sp>
        <p:nvSpPr>
          <p:cNvPr id="46" name="Cal Hospital"/>
          <p:cNvSpPr/>
          <p:nvPr/>
        </p:nvSpPr>
        <p:spPr>
          <a:xfrm>
            <a:off x="3015606" y="2247696"/>
            <a:ext cx="164592" cy="1645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42184" y="2427352"/>
            <a:ext cx="1680990" cy="253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 Campus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528091" y="1667390"/>
            <a:ext cx="1680990" cy="253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Pac Campus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354309" y="2340149"/>
            <a:ext cx="1090232" cy="238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Van Ness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313050" y="3910644"/>
            <a:ext cx="1090232" cy="238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Davies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186999" y="5534395"/>
            <a:ext cx="1090232" cy="238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Mission Bernal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Cal Hospital"/>
          <p:cNvSpPr/>
          <p:nvPr/>
        </p:nvSpPr>
        <p:spPr>
          <a:xfrm>
            <a:off x="5252791" y="2598274"/>
            <a:ext cx="164592" cy="1645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latin typeface="+mj-lt"/>
            </a:endParaRPr>
          </a:p>
        </p:txBody>
      </p:sp>
      <p:sp>
        <p:nvSpPr>
          <p:cNvPr id="53" name="Cal Hospital"/>
          <p:cNvSpPr/>
          <p:nvPr/>
        </p:nvSpPr>
        <p:spPr>
          <a:xfrm>
            <a:off x="4605414" y="2120561"/>
            <a:ext cx="164592" cy="1645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latin typeface="+mj-lt"/>
            </a:endParaRPr>
          </a:p>
        </p:txBody>
      </p:sp>
      <p:sp>
        <p:nvSpPr>
          <p:cNvPr id="54" name="Cal Hospital"/>
          <p:cNvSpPr/>
          <p:nvPr/>
        </p:nvSpPr>
        <p:spPr>
          <a:xfrm>
            <a:off x="4391794" y="3977748"/>
            <a:ext cx="164592" cy="1645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latin typeface="+mj-lt"/>
            </a:endParaRPr>
          </a:p>
        </p:txBody>
      </p:sp>
      <p:sp>
        <p:nvSpPr>
          <p:cNvPr id="55" name="Cal Hospital"/>
          <p:cNvSpPr/>
          <p:nvPr/>
        </p:nvSpPr>
        <p:spPr>
          <a:xfrm>
            <a:off x="5203189" y="5636513"/>
            <a:ext cx="164592" cy="16459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baseline="-25000" dirty="0">
              <a:latin typeface="+mj-lt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5187302" y="3086911"/>
            <a:ext cx="371711" cy="3533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B</a:t>
            </a:r>
            <a:endParaRPr lang="en-US" dirty="0">
              <a:latin typeface="+mj-lt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4557971" y="4737019"/>
            <a:ext cx="560630" cy="353325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MB</a:t>
            </a:r>
            <a:endParaRPr lang="en-US" dirty="0">
              <a:latin typeface="+mj-lt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4306356" y="3147905"/>
            <a:ext cx="388696" cy="35332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D</a:t>
            </a:r>
            <a:endParaRPr lang="en-US" dirty="0">
              <a:latin typeface="+mj-lt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1667067" y="2139765"/>
            <a:ext cx="577986" cy="353325"/>
          </a:xfrm>
          <a:prstGeom prst="roundRect">
            <a:avLst/>
          </a:prstGeom>
          <a:solidFill>
            <a:srgbClr val="6683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GG</a:t>
            </a:r>
            <a:endParaRPr lang="en-US" dirty="0">
              <a:latin typeface="+mj-lt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3616459" y="2139765"/>
            <a:ext cx="381730" cy="35332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C</a:t>
            </a:r>
            <a:endParaRPr lang="en-US" dirty="0">
              <a:latin typeface="+mj-lt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4601417" y="2745417"/>
            <a:ext cx="516278" cy="35332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JC</a:t>
            </a:r>
            <a:endParaRPr lang="en-US" dirty="0">
              <a:latin typeface="+mj-lt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5678507" y="1887400"/>
            <a:ext cx="699202" cy="353325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SAC</a:t>
            </a:r>
            <a:endParaRPr lang="en-US" dirty="0">
              <a:latin typeface="+mj-lt"/>
            </a:endParaRPr>
          </a:p>
        </p:txBody>
      </p:sp>
      <p:cxnSp>
        <p:nvCxnSpPr>
          <p:cNvPr id="57" name="Elbow Connector 56"/>
          <p:cNvCxnSpPr/>
          <p:nvPr/>
        </p:nvCxnSpPr>
        <p:spPr>
          <a:xfrm rot="5400000">
            <a:off x="5093646" y="5286297"/>
            <a:ext cx="581967" cy="190060"/>
          </a:xfrm>
          <a:prstGeom prst="bentConnector3">
            <a:avLst>
              <a:gd name="adj1" fmla="val 85480"/>
            </a:avLst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5333416" y="5180691"/>
            <a:ext cx="816876" cy="353325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MB24</a:t>
            </a:r>
            <a:endParaRPr lang="en-US" dirty="0">
              <a:latin typeface="+mj-lt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551" y="2953784"/>
            <a:ext cx="262555" cy="262555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110" y="4870782"/>
            <a:ext cx="262555" cy="26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5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2982352" y="2504050"/>
            <a:ext cx="6457071" cy="2025748"/>
          </a:xfrm>
          <a:prstGeom prst="rightArrow">
            <a:avLst/>
          </a:prstGeom>
          <a:solidFill>
            <a:srgbClr val="00AA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Visitors &amp; Non-Emergency</a:t>
            </a:r>
            <a:br>
              <a:rPr lang="en-US" sz="3200" b="1" dirty="0" smtClean="0"/>
            </a:br>
            <a:r>
              <a:rPr lang="en-US" sz="3200" b="1" dirty="0" smtClean="0"/>
              <a:t> </a:t>
            </a:r>
            <a:r>
              <a:rPr lang="en-US" sz="3200" b="1" dirty="0"/>
              <a:t>This Way</a:t>
            </a:r>
          </a:p>
        </p:txBody>
      </p:sp>
    </p:spTree>
    <p:extLst>
      <p:ext uri="{BB962C8B-B14F-4D97-AF65-F5344CB8AC3E}">
        <p14:creationId xmlns:p14="http://schemas.microsoft.com/office/powerpoint/2010/main" val="2891929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 rot="10800000">
            <a:off x="2982352" y="2504050"/>
            <a:ext cx="6457071" cy="2025748"/>
          </a:xfrm>
          <a:prstGeom prst="rightArrow">
            <a:avLst/>
          </a:prstGeom>
          <a:solidFill>
            <a:srgbClr val="00AA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2568" y="3018503"/>
            <a:ext cx="5486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Visitors &amp; Non-Emergency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 This Way</a:t>
            </a:r>
          </a:p>
        </p:txBody>
      </p:sp>
    </p:spTree>
    <p:extLst>
      <p:ext uri="{BB962C8B-B14F-4D97-AF65-F5344CB8AC3E}">
        <p14:creationId xmlns:p14="http://schemas.microsoft.com/office/powerpoint/2010/main" val="346490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PC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18877</TotalTime>
  <Words>181</Words>
  <Application>Microsoft Office PowerPoint</Application>
  <PresentationFormat>Widescreen</PresentationFormat>
  <Paragraphs>90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(Headings)</vt:lpstr>
      <vt:lpstr>Calibri</vt:lpstr>
      <vt:lpstr>Minion Pro</vt:lpstr>
      <vt:lpstr>Times New Roman</vt:lpstr>
      <vt:lpstr>Office Theme</vt:lpstr>
      <vt:lpstr>Transition Packet</vt:lpstr>
      <vt:lpstr>We’re Moving</vt:lpstr>
      <vt:lpstr>We’re Moving</vt:lpstr>
      <vt:lpstr>We’re Moving</vt:lpstr>
      <vt:lpstr>We’re Moving</vt:lpstr>
      <vt:lpstr>PowerPoint Presentation</vt:lpstr>
      <vt:lpstr>Shuttles 2018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Gross, Eric</dc:creator>
  <cp:lastModifiedBy>Gross, Eric</cp:lastModifiedBy>
  <cp:revision>291</cp:revision>
  <cp:lastPrinted>2017-07-11T18:00:51Z</cp:lastPrinted>
  <dcterms:created xsi:type="dcterms:W3CDTF">2017-04-25T23:01:59Z</dcterms:created>
  <dcterms:modified xsi:type="dcterms:W3CDTF">2017-12-18T22:56:49Z</dcterms:modified>
  <cp:contentStatus>Post Hamila Notes</cp:contentStatus>
</cp:coreProperties>
</file>