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622" r:id="rId5"/>
    <p:sldId id="624" r:id="rId6"/>
    <p:sldId id="625" r:id="rId7"/>
    <p:sldId id="626" r:id="rId8"/>
    <p:sldId id="627" r:id="rId9"/>
    <p:sldId id="628" r:id="rId10"/>
    <p:sldId id="629" r:id="rId11"/>
    <p:sldId id="630" r:id="rId12"/>
    <p:sldId id="631" r:id="rId13"/>
  </p:sldIdLst>
  <p:sldSz cx="14630400" cy="8229600"/>
  <p:notesSz cx="7010400" cy="9296400"/>
  <p:custDataLst>
    <p:tags r:id="rId16"/>
  </p:custDataLst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1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A8A6"/>
    <a:srgbClr val="A9DBD6"/>
    <a:srgbClr val="00A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7" autoAdjust="0"/>
    <p:restoredTop sz="98830" autoAdjust="0"/>
  </p:normalViewPr>
  <p:slideViewPr>
    <p:cSldViewPr snapToGrid="0" snapToObjects="1">
      <p:cViewPr varScale="1">
        <p:scale>
          <a:sx n="42" d="100"/>
          <a:sy n="42" d="100"/>
        </p:scale>
        <p:origin x="78" y="726"/>
      </p:cViewPr>
      <p:guideLst>
        <p:guide orient="horz" pos="2711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>
        <p:scale>
          <a:sx n="125" d="100"/>
          <a:sy n="125" d="100"/>
        </p:scale>
        <p:origin x="-1992" y="322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5D18-7DE2-F64C-90A0-7EFD75396F1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8B48F-1D41-2240-9F3E-15CD4D61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60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6C49D48-C49A-AB4D-921D-A9C23FA709C0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1986C19-19E0-2B44-AAD4-4AA3E61127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9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534723" cy="8229600"/>
          </a:xfrm>
          <a:prstGeom prst="rect">
            <a:avLst/>
          </a:prstGeom>
          <a:solidFill>
            <a:srgbClr val="00A9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706880" y="5554980"/>
            <a:ext cx="5344160" cy="0"/>
          </a:xfrm>
          <a:prstGeom prst="line">
            <a:avLst/>
          </a:prstGeom>
          <a:ln w="57150" cmpd="sng">
            <a:solidFill>
              <a:srgbClr val="00A9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7051040" y="5554980"/>
            <a:ext cx="2672080" cy="0"/>
          </a:xfrm>
          <a:prstGeom prst="line">
            <a:avLst/>
          </a:prstGeom>
          <a:ln w="57150" cmpd="sng">
            <a:solidFill>
              <a:srgbClr val="A9DBD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723120" y="5554980"/>
            <a:ext cx="1249680" cy="0"/>
          </a:xfrm>
          <a:prstGeom prst="line">
            <a:avLst/>
          </a:prstGeom>
          <a:ln w="57150" cmpd="sng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693332" y="3726795"/>
            <a:ext cx="12923518" cy="875684"/>
          </a:xfrm>
        </p:spPr>
        <p:txBody>
          <a:bodyPr anchor="t">
            <a:noAutofit/>
          </a:bodyPr>
          <a:lstStyle>
            <a:lvl1pPr algn="l">
              <a:defRPr sz="6300" b="0" cap="none">
                <a:solidFill>
                  <a:srgbClr val="63646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1706881" y="4632960"/>
            <a:ext cx="12923518" cy="638789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2" y="5921667"/>
            <a:ext cx="2904068" cy="6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1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6259" y="1356694"/>
            <a:ext cx="12902621" cy="59947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706739" y="150912"/>
            <a:ext cx="13167360" cy="594360"/>
          </a:xfrm>
          <a:prstGeom prst="rect">
            <a:avLst/>
          </a:prstGeom>
        </p:spPr>
        <p:txBody>
          <a:bodyPr lIns="130622" tIns="65311" rIns="130622" bIns="65311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600" dirty="0" smtClean="0">
                <a:solidFill>
                  <a:schemeClr val="bg1"/>
                </a:solidFill>
              </a:rPr>
              <a:t>Click to edit Master title style</a:t>
            </a:r>
            <a:endParaRPr lang="en-US" sz="4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534723" cy="8229600"/>
          </a:xfrm>
          <a:prstGeom prst="rect">
            <a:avLst/>
          </a:prstGeom>
          <a:solidFill>
            <a:srgbClr val="00A9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1"/>
            <a:ext cx="4632960" cy="438150"/>
          </a:xfrm>
        </p:spPr>
        <p:txBody>
          <a:bodyPr anchor="ctr"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6260" y="7627621"/>
            <a:ext cx="608290" cy="438150"/>
          </a:xfrm>
        </p:spPr>
        <p:txBody>
          <a:bodyPr anchor="ctr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985" y="7627621"/>
            <a:ext cx="1924915" cy="4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9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1254477"/>
            <a:ext cx="3291840" cy="609691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1254477"/>
            <a:ext cx="9631680" cy="60969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534723" cy="8229600"/>
          </a:xfrm>
          <a:prstGeom prst="rect">
            <a:avLst/>
          </a:prstGeom>
          <a:solidFill>
            <a:srgbClr val="00A9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1"/>
            <a:ext cx="4632960" cy="438150"/>
          </a:xfrm>
        </p:spPr>
        <p:txBody>
          <a:bodyPr anchor="ctr"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6260" y="7627621"/>
            <a:ext cx="608290" cy="438150"/>
          </a:xfrm>
        </p:spPr>
        <p:txBody>
          <a:bodyPr anchor="ctr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985" y="7627621"/>
            <a:ext cx="1924915" cy="4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4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024791" cy="8229600"/>
          </a:xfrm>
          <a:prstGeom prst="rect">
            <a:avLst/>
          </a:prstGeom>
          <a:solidFill>
            <a:srgbClr val="00A9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985" y="7627621"/>
            <a:ext cx="1924915" cy="438149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581909" y="4310842"/>
            <a:ext cx="9931384" cy="2675467"/>
          </a:xfrm>
          <a:prstGeom prst="rect">
            <a:avLst/>
          </a:prstGeom>
        </p:spPr>
        <p:txBody>
          <a:bodyPr anchor="t"/>
          <a:lstStyle>
            <a:lvl1pPr algn="l">
              <a:defRPr sz="5700" b="1" cap="all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"/>
          </p:nvPr>
        </p:nvSpPr>
        <p:spPr>
          <a:xfrm>
            <a:off x="3581908" y="2153498"/>
            <a:ext cx="9931384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29790" y="7627621"/>
            <a:ext cx="4632960" cy="438150"/>
          </a:xfrm>
        </p:spPr>
        <p:txBody>
          <a:bodyPr anchor="ctr"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81909" y="7589111"/>
            <a:ext cx="608290" cy="438150"/>
          </a:xfrm>
        </p:spPr>
        <p:txBody>
          <a:bodyPr anchor="ctr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3581908" y="4114800"/>
            <a:ext cx="9931384" cy="169333"/>
            <a:chOff x="1066800" y="4629150"/>
            <a:chExt cx="5791200" cy="0"/>
          </a:xfrm>
        </p:grpSpPr>
        <p:cxnSp>
          <p:nvCxnSpPr>
            <p:cNvPr id="31" name="Straight Connector 30"/>
            <p:cNvCxnSpPr/>
            <p:nvPr userDrawn="1"/>
          </p:nvCxnSpPr>
          <p:spPr>
            <a:xfrm>
              <a:off x="1066800" y="4629150"/>
              <a:ext cx="3340100" cy="0"/>
            </a:xfrm>
            <a:prstGeom prst="line">
              <a:avLst/>
            </a:prstGeom>
            <a:ln w="57150" cmpd="sng">
              <a:solidFill>
                <a:srgbClr val="00A9A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406900" y="4629150"/>
              <a:ext cx="1670050" cy="0"/>
            </a:xfrm>
            <a:prstGeom prst="line">
              <a:avLst/>
            </a:prstGeom>
            <a:ln w="57150" cmpd="sng">
              <a:solidFill>
                <a:srgbClr val="A9DBD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6076950" y="4629150"/>
              <a:ext cx="781050" cy="0"/>
            </a:xfrm>
            <a:prstGeom prst="line">
              <a:avLst/>
            </a:prstGeom>
            <a:ln w="57150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952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262" y="1920240"/>
            <a:ext cx="13179742" cy="54311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1"/>
            <a:ext cx="4632960" cy="438150"/>
          </a:xfrm>
        </p:spPr>
        <p:txBody>
          <a:bodyPr anchor="ctr"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6260" y="7627621"/>
            <a:ext cx="608290" cy="438150"/>
          </a:xfrm>
        </p:spPr>
        <p:txBody>
          <a:bodyPr anchor="ctr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534723" cy="8229600"/>
          </a:xfrm>
          <a:prstGeom prst="rect">
            <a:avLst/>
          </a:prstGeom>
          <a:solidFill>
            <a:srgbClr val="00A9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6262" y="372087"/>
            <a:ext cx="13634139" cy="1239871"/>
          </a:xfrm>
        </p:spPr>
        <p:txBody>
          <a:bodyPr>
            <a:normAutofit/>
          </a:bodyPr>
          <a:lstStyle>
            <a:lvl1pPr algn="l">
              <a:defRPr sz="51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985" y="7627621"/>
            <a:ext cx="1924915" cy="4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9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martArt Placeholder 13"/>
          <p:cNvSpPr>
            <a:spLocks noGrp="1"/>
          </p:cNvSpPr>
          <p:nvPr>
            <p:ph type="dgm" sz="quarter" idx="13"/>
          </p:nvPr>
        </p:nvSpPr>
        <p:spPr>
          <a:xfrm>
            <a:off x="996261" y="1960881"/>
            <a:ext cx="13179741" cy="539051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SmartArt graphic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1"/>
            <a:ext cx="4632960" cy="438150"/>
          </a:xfrm>
        </p:spPr>
        <p:txBody>
          <a:bodyPr anchor="ctr"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6260" y="7627621"/>
            <a:ext cx="608290" cy="438150"/>
          </a:xfrm>
        </p:spPr>
        <p:txBody>
          <a:bodyPr anchor="ctr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534723" cy="8229600"/>
          </a:xfrm>
          <a:prstGeom prst="rect">
            <a:avLst/>
          </a:prstGeom>
          <a:solidFill>
            <a:srgbClr val="00A9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6262" y="372087"/>
            <a:ext cx="13634139" cy="1239871"/>
          </a:xfrm>
        </p:spPr>
        <p:txBody>
          <a:bodyPr>
            <a:normAutofit/>
          </a:bodyPr>
          <a:lstStyle>
            <a:lvl1pPr algn="l">
              <a:defRPr sz="51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985" y="7627621"/>
            <a:ext cx="1924915" cy="4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2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2451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08051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706739" y="150912"/>
            <a:ext cx="13167360" cy="594360"/>
          </a:xfrm>
          <a:prstGeom prst="rect">
            <a:avLst/>
          </a:prstGeom>
        </p:spPr>
        <p:txBody>
          <a:bodyPr lIns="130622" tIns="65311" rIns="130622" bIns="65311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600" dirty="0" smtClean="0">
                <a:solidFill>
                  <a:schemeClr val="bg1"/>
                </a:solidFill>
              </a:rPr>
              <a:t>Click to edit Master title style</a:t>
            </a:r>
            <a:endParaRPr lang="en-US" sz="4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16933"/>
            <a:ext cx="534723" cy="8229600"/>
          </a:xfrm>
          <a:prstGeom prst="rect">
            <a:avLst/>
          </a:prstGeom>
          <a:solidFill>
            <a:srgbClr val="00A9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534723" cy="8229600"/>
          </a:xfrm>
          <a:prstGeom prst="rect">
            <a:avLst/>
          </a:prstGeom>
          <a:solidFill>
            <a:srgbClr val="00A9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6262" y="372087"/>
            <a:ext cx="13634139" cy="1239871"/>
          </a:xfrm>
        </p:spPr>
        <p:txBody>
          <a:bodyPr>
            <a:normAutofit/>
          </a:bodyPr>
          <a:lstStyle>
            <a:lvl1pPr algn="l">
              <a:defRPr sz="51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1"/>
            <a:ext cx="4632960" cy="438150"/>
          </a:xfrm>
        </p:spPr>
        <p:txBody>
          <a:bodyPr anchor="ctr"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6260" y="7627621"/>
            <a:ext cx="608290" cy="438150"/>
          </a:xfrm>
        </p:spPr>
        <p:txBody>
          <a:bodyPr anchor="ctr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985" y="7627621"/>
            <a:ext cx="1924915" cy="4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6259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6259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6780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96780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706739" y="150912"/>
            <a:ext cx="13167360" cy="594360"/>
          </a:xfrm>
          <a:prstGeom prst="rect">
            <a:avLst/>
          </a:prstGeom>
        </p:spPr>
        <p:txBody>
          <a:bodyPr lIns="130622" tIns="65311" rIns="130622" bIns="65311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600" dirty="0" smtClean="0">
                <a:solidFill>
                  <a:schemeClr val="bg1"/>
                </a:solidFill>
              </a:rPr>
              <a:t>Click to edit Master title style</a:t>
            </a:r>
            <a:endParaRPr lang="en-US" sz="4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534723" cy="8229600"/>
          </a:xfrm>
          <a:prstGeom prst="rect">
            <a:avLst/>
          </a:prstGeom>
          <a:solidFill>
            <a:srgbClr val="00A9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96262" y="372087"/>
            <a:ext cx="13634139" cy="1239871"/>
          </a:xfrm>
        </p:spPr>
        <p:txBody>
          <a:bodyPr>
            <a:normAutofit/>
          </a:bodyPr>
          <a:lstStyle>
            <a:lvl1pPr algn="l">
              <a:defRPr sz="51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1"/>
            <a:ext cx="4632960" cy="438150"/>
          </a:xfrm>
        </p:spPr>
        <p:txBody>
          <a:bodyPr anchor="ctr"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6260" y="7627621"/>
            <a:ext cx="608290" cy="438150"/>
          </a:xfrm>
        </p:spPr>
        <p:txBody>
          <a:bodyPr anchor="ctr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985" y="7627621"/>
            <a:ext cx="1924915" cy="4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0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534723" cy="8229600"/>
          </a:xfrm>
          <a:prstGeom prst="rect">
            <a:avLst/>
          </a:prstGeom>
          <a:solidFill>
            <a:srgbClr val="00A9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6262" y="372087"/>
            <a:ext cx="13634139" cy="1239871"/>
          </a:xfrm>
        </p:spPr>
        <p:txBody>
          <a:bodyPr>
            <a:normAutofit/>
          </a:bodyPr>
          <a:lstStyle>
            <a:lvl1pPr algn="l">
              <a:defRPr sz="51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1"/>
            <a:ext cx="4632960" cy="438150"/>
          </a:xfrm>
        </p:spPr>
        <p:txBody>
          <a:bodyPr anchor="ctr"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6260" y="7627621"/>
            <a:ext cx="608290" cy="438150"/>
          </a:xfrm>
        </p:spPr>
        <p:txBody>
          <a:bodyPr anchor="ctr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985" y="7627621"/>
            <a:ext cx="1924915" cy="4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60" y="1558476"/>
            <a:ext cx="4813301" cy="1394460"/>
          </a:xfrm>
          <a:prstGeom prst="rect">
            <a:avLst/>
          </a:prstGeo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4819" y="1558477"/>
            <a:ext cx="8178800" cy="5786708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260" y="2952937"/>
            <a:ext cx="4813301" cy="4392248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706739" y="150912"/>
            <a:ext cx="13167360" cy="594360"/>
          </a:xfrm>
          <a:prstGeom prst="rect">
            <a:avLst/>
          </a:prstGeom>
        </p:spPr>
        <p:txBody>
          <a:bodyPr lIns="130622" tIns="65311" rIns="130622" bIns="65311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600" dirty="0" smtClean="0">
                <a:solidFill>
                  <a:schemeClr val="bg1"/>
                </a:solidFill>
              </a:rPr>
              <a:t>Click to edit Master title style</a:t>
            </a:r>
            <a:endParaRPr lang="en-US" sz="4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534723" cy="8229600"/>
          </a:xfrm>
          <a:prstGeom prst="rect">
            <a:avLst/>
          </a:prstGeom>
          <a:solidFill>
            <a:srgbClr val="00A9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996262" y="372087"/>
            <a:ext cx="13634139" cy="1239871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u="none" kern="120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1"/>
            <a:ext cx="4632960" cy="438150"/>
          </a:xfrm>
        </p:spPr>
        <p:txBody>
          <a:bodyPr anchor="ctr"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6260" y="7627621"/>
            <a:ext cx="608290" cy="438150"/>
          </a:xfrm>
        </p:spPr>
        <p:txBody>
          <a:bodyPr anchor="ctr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985" y="7627621"/>
            <a:ext cx="1924915" cy="4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0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59" y="5760720"/>
            <a:ext cx="13047118" cy="680086"/>
          </a:xfrm>
          <a:prstGeom prst="rect">
            <a:avLst/>
          </a:prstGeo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6257" y="440266"/>
            <a:ext cx="13047118" cy="525272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259" y="6440806"/>
            <a:ext cx="13047118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534723" cy="8229600"/>
          </a:xfrm>
          <a:prstGeom prst="rect">
            <a:avLst/>
          </a:prstGeom>
          <a:solidFill>
            <a:srgbClr val="00A9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1"/>
            <a:ext cx="4632960" cy="438150"/>
          </a:xfrm>
        </p:spPr>
        <p:txBody>
          <a:bodyPr anchor="ctr"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6260" y="7627621"/>
            <a:ext cx="608290" cy="438150"/>
          </a:xfrm>
        </p:spPr>
        <p:txBody>
          <a:bodyPr anchor="ctr"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985" y="7627621"/>
            <a:ext cx="1924915" cy="4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9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662006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662006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1" y="7627621"/>
            <a:ext cx="60829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0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7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ctr" defTabSz="653110" rtl="0" eaLnBrk="1" latinLnBrk="0" hangingPunct="1">
        <a:spcBef>
          <a:spcPct val="0"/>
        </a:spcBef>
        <a:buNone/>
        <a:defRPr sz="4600" b="1" i="0" u="none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89833" indent="-489833" algn="l" defTabSz="65311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Arial"/>
          <a:ea typeface="+mn-ea"/>
          <a:cs typeface="+mn-cs"/>
        </a:defRPr>
      </a:lvl1pPr>
      <a:lvl2pPr marL="1061304" indent="-408194" algn="l" defTabSz="653110" rtl="0" eaLnBrk="1" latinLnBrk="0" hangingPunct="1">
        <a:spcBef>
          <a:spcPct val="20000"/>
        </a:spcBef>
        <a:buFont typeface="Arial"/>
        <a:buChar char="–"/>
        <a:defRPr sz="3400" b="0" i="0" u="none" kern="1200">
          <a:solidFill>
            <a:schemeClr val="tx1"/>
          </a:solidFill>
          <a:latin typeface="Arial"/>
          <a:ea typeface="+mn-ea"/>
          <a:cs typeface="+mn-cs"/>
        </a:defRPr>
      </a:lvl2pPr>
      <a:lvl3pPr marL="1632776" indent="-326555" algn="l" defTabSz="65311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Arial"/>
          <a:ea typeface="+mn-ea"/>
          <a:cs typeface="+mn-cs"/>
        </a:defRPr>
      </a:lvl3pPr>
      <a:lvl4pPr marL="2285886" indent="-326555" algn="l" defTabSz="653110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Arial"/>
          <a:ea typeface="+mn-ea"/>
          <a:cs typeface="+mn-cs"/>
        </a:defRPr>
      </a:lvl4pPr>
      <a:lvl5pPr marL="2938996" indent="-326555" algn="l" defTabSz="653110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Arial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Manual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Bob Andrews 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1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be a very limited number of traditional fax machines used only in areas where electronic faxing is not possible.</a:t>
            </a:r>
          </a:p>
          <a:p>
            <a:r>
              <a:rPr lang="en-US" dirty="0" smtClean="0"/>
              <a:t>Most faxing will be done using </a:t>
            </a:r>
            <a:r>
              <a:rPr lang="en-US" dirty="0" err="1" smtClean="0"/>
              <a:t>RightFax</a:t>
            </a:r>
            <a:endParaRPr lang="en-US" dirty="0" smtClean="0"/>
          </a:p>
          <a:p>
            <a:pPr lvl="1"/>
            <a:r>
              <a:rPr lang="en-US" dirty="0" smtClean="0"/>
              <a:t>Faxes will be received into an electronic inbox</a:t>
            </a:r>
          </a:p>
          <a:p>
            <a:pPr lvl="1"/>
            <a:r>
              <a:rPr lang="en-US" dirty="0" smtClean="0"/>
              <a:t>Faxes can be read on-line and optionally saved or printed</a:t>
            </a:r>
          </a:p>
          <a:p>
            <a:pPr lvl="1"/>
            <a:r>
              <a:rPr lang="en-US" dirty="0" smtClean="0"/>
              <a:t>Outbound faxing will be done by scanning and sending using the </a:t>
            </a:r>
            <a:r>
              <a:rPr lang="en-US" dirty="0" err="1" smtClean="0"/>
              <a:t>RightFax</a:t>
            </a:r>
            <a:r>
              <a:rPr lang="en-US" dirty="0" smtClean="0"/>
              <a:t> application</a:t>
            </a:r>
          </a:p>
          <a:p>
            <a:r>
              <a:rPr lang="en-US" dirty="0" smtClean="0"/>
              <a:t>The Electronic Health Record (Sutter </a:t>
            </a:r>
            <a:r>
              <a:rPr lang="en-US" dirty="0" err="1" smtClean="0"/>
              <a:t>eHR</a:t>
            </a:r>
            <a:r>
              <a:rPr lang="en-US" dirty="0" smtClean="0"/>
              <a:t>) will fax records automatically as required by clinical workflows.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60876" y="7627621"/>
            <a:ext cx="608290" cy="438150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865" y="372087"/>
            <a:ext cx="13634139" cy="1239871"/>
          </a:xfrm>
        </p:spPr>
        <p:txBody>
          <a:bodyPr/>
          <a:lstStyle/>
          <a:p>
            <a:r>
              <a:rPr lang="en-US" dirty="0" smtClean="0"/>
              <a:t>Faxes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9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Multi-function networked printers are located throughout the facility and can function as copiers, scanners and printers.</a:t>
            </a:r>
          </a:p>
          <a:p>
            <a:r>
              <a:rPr lang="en-US" dirty="0" smtClean="0"/>
              <a:t>Print jobs can be retrieved by tapping your badge on the sensor located on the printer of your choice.</a:t>
            </a:r>
          </a:p>
          <a:p>
            <a:r>
              <a:rPr lang="en-US" dirty="0" smtClean="0"/>
              <a:t>Some workflows will default to specific printers (e.g., in the ED)</a:t>
            </a:r>
          </a:p>
          <a:p>
            <a:r>
              <a:rPr lang="en-US" dirty="0" smtClean="0"/>
              <a:t>Copier and printer support is provided by the Sutter Health Service Desk which is accessed by calling 888-888-6044 or accessing the IS Portal at IS.SUTTERHEALTH.ORG.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Multi-Function Printers (Scan, Print, Copy)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9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6262" y="1611958"/>
            <a:ext cx="6798998" cy="661764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Cisco Voice over IP (VoIP) </a:t>
            </a:r>
            <a:r>
              <a:rPr lang="en-US" dirty="0"/>
              <a:t>infrastructure </a:t>
            </a:r>
            <a:r>
              <a:rPr lang="en-US" dirty="0" smtClean="0"/>
              <a:t>desk, wall and wireless phones.</a:t>
            </a:r>
          </a:p>
          <a:p>
            <a:r>
              <a:rPr lang="en-US" dirty="0" smtClean="0"/>
              <a:t>Cisco </a:t>
            </a:r>
            <a:r>
              <a:rPr lang="en-US" dirty="0"/>
              <a:t>Unity Voice </a:t>
            </a:r>
            <a:r>
              <a:rPr lang="en-US" dirty="0" smtClean="0"/>
              <a:t>mail</a:t>
            </a:r>
          </a:p>
          <a:p>
            <a:r>
              <a:rPr lang="en-US" dirty="0" smtClean="0"/>
              <a:t>All traditional phone features such as on hold, speaker phone, call forwarding, and conferencing</a:t>
            </a:r>
          </a:p>
          <a:p>
            <a:r>
              <a:rPr lang="en-US" dirty="0" smtClean="0"/>
              <a:t>Connects to </a:t>
            </a:r>
            <a:r>
              <a:rPr lang="en-US" dirty="0"/>
              <a:t>the </a:t>
            </a:r>
            <a:r>
              <a:rPr lang="en-US" dirty="0" err="1"/>
              <a:t>Vocera</a:t>
            </a:r>
            <a:r>
              <a:rPr lang="en-US" dirty="0"/>
              <a:t> application so that calls can be make between </a:t>
            </a:r>
            <a:r>
              <a:rPr lang="en-US" dirty="0" smtClean="0"/>
              <a:t>telephones and </a:t>
            </a:r>
            <a:r>
              <a:rPr lang="en-US" dirty="0" err="1" smtClean="0"/>
              <a:t>Vocera</a:t>
            </a:r>
            <a:r>
              <a:rPr lang="en-US" dirty="0" smtClean="0"/>
              <a:t> badges.</a:t>
            </a:r>
          </a:p>
          <a:p>
            <a:r>
              <a:rPr lang="en-US" dirty="0" err="1" smtClean="0"/>
              <a:t>Informacast</a:t>
            </a:r>
            <a:r>
              <a:rPr lang="en-US" dirty="0" smtClean="0"/>
              <a:t> for paging and broadcast messaging</a:t>
            </a:r>
          </a:p>
          <a:p>
            <a:r>
              <a:rPr lang="en-US" dirty="0" smtClean="0"/>
              <a:t>Emergency red phones will be installed in key locations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Telephone System</a:t>
            </a:r>
            <a:endParaRPr lang="en-US" dirty="0"/>
          </a:p>
        </p:txBody>
      </p:sp>
      <p:pic>
        <p:nvPicPr>
          <p:cNvPr id="7" name="Content Placeholder 2"/>
          <p:cNvPicPr/>
          <p:nvPr/>
        </p:nvPicPr>
        <p:blipFill>
          <a:blip r:embed="rId2"/>
          <a:stretch>
            <a:fillRect/>
          </a:stretch>
        </p:blipFill>
        <p:spPr>
          <a:xfrm>
            <a:off x="7795260" y="2034540"/>
            <a:ext cx="6792224" cy="453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6262" y="2072641"/>
            <a:ext cx="7347638" cy="54311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will be using the Microsoft Outlook Address Book as the department phone directory for all CPMC Campuses.</a:t>
            </a:r>
          </a:p>
          <a:p>
            <a:r>
              <a:rPr lang="en-US" dirty="0" smtClean="0"/>
              <a:t>The normal processes for adding / changing staff locations will synchronize with the address book to keep the directory accurate without additional administrative work.</a:t>
            </a:r>
          </a:p>
          <a:p>
            <a:r>
              <a:rPr lang="en-US" dirty="0" smtClean="0"/>
              <a:t>Advanced searching on any of the address book fields is possible for quick lookups.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Phone Directories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342" y="1920240"/>
            <a:ext cx="5790476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6262" y="1611958"/>
            <a:ext cx="8147738" cy="57394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PBX Operators will be located at both the Van Ness and Mission Bernal Campuses.</a:t>
            </a:r>
          </a:p>
          <a:p>
            <a:r>
              <a:rPr lang="en-US" dirty="0" smtClean="0"/>
              <a:t>Vista Point Enterprise Operator Services System will support the PBX operator workflows and assist in the management of call queues, routing and call handling statistics.</a:t>
            </a:r>
          </a:p>
          <a:p>
            <a:r>
              <a:rPr lang="en-US" dirty="0" smtClean="0"/>
              <a:t>PBX operators will have Nurse Call and other alarm panels at their stations to assist in routing of alerts.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PBX System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052" y="1151396"/>
            <a:ext cx="4780952" cy="6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4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InTouch Wall Clocks</a:t>
            </a:r>
          </a:p>
          <a:p>
            <a:r>
              <a:rPr lang="en-US" dirty="0" smtClean="0"/>
              <a:t>Conveniently Positioned</a:t>
            </a:r>
          </a:p>
          <a:p>
            <a:pPr lvl="1"/>
            <a:r>
              <a:rPr lang="en-US" dirty="0" smtClean="0"/>
              <a:t>Elevator Lobbies</a:t>
            </a:r>
          </a:p>
          <a:p>
            <a:pPr lvl="1"/>
            <a:r>
              <a:rPr lang="en-US" dirty="0" smtClean="0"/>
              <a:t>Main Corridors</a:t>
            </a:r>
          </a:p>
          <a:p>
            <a:pPr lvl="1"/>
            <a:r>
              <a:rPr lang="en-US" dirty="0" smtClean="0"/>
              <a:t>Lab &amp; Pharmacy</a:t>
            </a:r>
          </a:p>
          <a:p>
            <a:pPr lvl="1"/>
            <a:r>
              <a:rPr lang="en-US" dirty="0" smtClean="0"/>
              <a:t>Some Staff Lounges</a:t>
            </a:r>
          </a:p>
          <a:p>
            <a:r>
              <a:rPr lang="en-US" dirty="0" smtClean="0"/>
              <a:t>Web Application will also be available for some users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Kronos Time Clocks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671" y="1611958"/>
            <a:ext cx="6733333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2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6262" y="1920240"/>
            <a:ext cx="8079158" cy="54311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Full complement of TV Programming</a:t>
            </a:r>
          </a:p>
          <a:p>
            <a:r>
              <a:rPr lang="en-US" dirty="0" smtClean="0"/>
              <a:t>View Assigned Educational Content</a:t>
            </a:r>
          </a:p>
          <a:p>
            <a:r>
              <a:rPr lang="en-US" dirty="0" smtClean="0"/>
              <a:t>Complete </a:t>
            </a:r>
            <a:r>
              <a:rPr lang="en-US" dirty="0"/>
              <a:t>questionnaires</a:t>
            </a:r>
          </a:p>
          <a:p>
            <a:r>
              <a:rPr lang="en-US" dirty="0" smtClean="0"/>
              <a:t>Order patient meals </a:t>
            </a:r>
          </a:p>
          <a:p>
            <a:r>
              <a:rPr lang="en-US" dirty="0" smtClean="0"/>
              <a:t>View </a:t>
            </a:r>
            <a:r>
              <a:rPr lang="en-US" dirty="0"/>
              <a:t>care team information</a:t>
            </a:r>
          </a:p>
          <a:p>
            <a:r>
              <a:rPr lang="en-US" dirty="0" smtClean="0"/>
              <a:t>Access patient schedule</a:t>
            </a:r>
          </a:p>
          <a:p>
            <a:r>
              <a:rPr lang="en-US" dirty="0" smtClean="0"/>
              <a:t>Interact </a:t>
            </a:r>
            <a:r>
              <a:rPr lang="en-US" dirty="0"/>
              <a:t>with their care </a:t>
            </a:r>
            <a:r>
              <a:rPr lang="en-US" dirty="0" smtClean="0"/>
              <a:t>team</a:t>
            </a:r>
          </a:p>
          <a:p>
            <a:r>
              <a:rPr lang="en-US" dirty="0" smtClean="0"/>
              <a:t>Controls and Volume Integrated Into Pillow Speaker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Entertainment / Education (Sonifi)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340" y="1481138"/>
            <a:ext cx="4597664" cy="601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0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nurse stations will have digital display boards to display patient census</a:t>
            </a:r>
          </a:p>
          <a:p>
            <a:r>
              <a:rPr lang="en-US" dirty="0" smtClean="0"/>
              <a:t>Specialized display boards will also be present in the ORs and Emergency Department</a:t>
            </a:r>
          </a:p>
          <a:p>
            <a:r>
              <a:rPr lang="en-US" dirty="0" smtClean="0"/>
              <a:t>Conference rooms will have digital signs indicating the daily schedule</a:t>
            </a:r>
          </a:p>
          <a:p>
            <a:r>
              <a:rPr lang="en-US" dirty="0" smtClean="0"/>
              <a:t>A digital donor wall will be present in the lobby areas</a:t>
            </a:r>
          </a:p>
          <a:p>
            <a:r>
              <a:rPr lang="en-US" dirty="0" smtClean="0"/>
              <a:t>Electronic informational kiosks will be located at main patient entrances to facilitate wayfinding</a:t>
            </a:r>
          </a:p>
          <a:p>
            <a:r>
              <a:rPr lang="en-US" dirty="0" smtClean="0"/>
              <a:t>The cafeteria will have digital signs displaying the daily menu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563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New Employee Orientation&amp;quot;&quot;/&gt;&lt;property id=&quot;20307&quot; value=&quot;284&quot;/&gt;&lt;/object&gt;&lt;object type=&quot;3&quot; unique_id=&quot;10004&quot;&gt;&lt;property id=&quot;20148&quot; value=&quot;5&quot;/&gt;&lt;property id=&quot;20300&quot; value=&quot;Slide 2&quot;/&gt;&lt;property id=&quot;20307&quot; value=&quot;343&quot;/&gt;&lt;/object&gt;&lt;object type=&quot;3&quot; unique_id=&quot;10005&quot;&gt;&lt;property id=&quot;20148&quot; value=&quot;5&quot;/&gt;&lt;property id=&quot;20300&quot; value=&quot;Slide 3&quot;/&gt;&lt;property id=&quot;20307&quot; value=&quot;344&quot;/&gt;&lt;/object&gt;&lt;object type=&quot;3&quot; unique_id=&quot;10006&quot;&gt;&lt;property id=&quot;20148&quot; value=&quot;5&quot;/&gt;&lt;property id=&quot;20300&quot; value=&quot;Slide 4 - &amp;quot;Welcome to the  Sutter Health System Office&amp;quot;&quot;/&gt;&lt;property id=&quot;20307&quot; value=&quot;383&quot;/&gt;&lt;/object&gt;&lt;object type=&quot;3&quot; unique_id=&quot;10020&quot;&gt;&lt;property id=&quot;20148&quot; value=&quot;5&quot;/&gt;&lt;property id=&quot;20300&quot; value=&quot;Slide 17 - &amp;quot;Welcome to Sutter Health&amp;quot;&quot;/&gt;&lt;property id=&quot;20307&quot; value=&quot;346&quot;/&gt;&lt;/object&gt;&lt;object type=&quot;3&quot; unique_id=&quot;10022&quot;&gt;&lt;property id=&quot;20148&quot; value=&quot;5&quot;/&gt;&lt;property id=&quot;20300&quot; value=&quot;Slide 18 - &amp;quot;Thoughtful questions&amp;quot;&quot;/&gt;&lt;property id=&quot;20307&quot; value=&quot;348&quot;/&gt;&lt;/object&gt;&lt;object type=&quot;3&quot; unique_id=&quot;10023&quot;&gt;&lt;property id=&quot;20148&quot; value=&quot;5&quot;/&gt;&lt;property id=&quot;20300&quot; value=&quot;Slide 19 - &amp;quot;Our We Plus You  Partnership Promise:   Your Role in Delivering Personalized Care  &amp;quot;&quot;/&gt;&lt;property id=&quot;20307&quot; value=&quot;350&quot;/&gt;&lt;/object&gt;&lt;object type=&quot;3&quot; unique_id=&quot;10024&quot;&gt;&lt;property id=&quot;20148&quot; value=&quot;5&quot;/&gt;&lt;property id=&quot;20300&quot; value=&quot;Slide 20 - &amp;quot;Patient Experience Module Objectives  &amp;quot;&quot;/&gt;&lt;property id=&quot;20307&quot; value=&quot;351&quot;/&gt;&lt;/object&gt;&lt;object type=&quot;3&quot; unique_id=&quot;10025&quot;&gt;&lt;property id=&quot;20148&quot; value=&quot;5&quot;/&gt;&lt;property id=&quot;20300&quot; value=&quot;Slide 21 - &amp;quot;Sutter Health Mission&amp;quot;&quot;/&gt;&lt;property id=&quot;20307&quot; value=&quot;352&quot;/&gt;&lt;/object&gt;&lt;object type=&quot;3&quot; unique_id=&quot;10028&quot;&gt;&lt;property id=&quot;20148&quot; value=&quot;5&quot;/&gt;&lt;property id=&quot;20300&quot; value=&quot;Slide 22&quot;/&gt;&lt;property id=&quot;20307&quot; value=&quot;355&quot;/&gt;&lt;/object&gt;&lt;object type=&quot;3&quot; unique_id=&quot;10029&quot;&gt;&lt;property id=&quot;20148&quot; value=&quot;5&quot;/&gt;&lt;property id=&quot;20300&quot; value=&quot;Slide 23 - &amp;quot;Behaviors&amp;quot;&quot;/&gt;&lt;property id=&quot;20307&quot; value=&quot;356&quot;/&gt;&lt;/object&gt;&lt;object type=&quot;3&quot; unique_id=&quot;10030&quot;&gt;&lt;property id=&quot;20148&quot; value=&quot;5&quot;/&gt;&lt;property id=&quot;20300&quot; value=&quot;Slide 24 - &amp;quot;We believe providing personalized care begins with great partnerships&amp;quot;&quot;/&gt;&lt;property id=&quot;20307&quot; value=&quot;357&quot;/&gt;&lt;/object&gt;&lt;object type=&quot;3&quot; unique_id=&quot;10032&quot;&gt;&lt;property id=&quot;20148&quot; value=&quot;5&quot;/&gt;&lt;property id=&quot;20300&quot; value=&quot;Slide 25 - &amp;quot;The Cost of Dissatisfied Customers  &amp;quot;&quot;/&gt;&lt;property id=&quot;20307&quot; value=&quot;359&quot;/&gt;&lt;/object&gt;&lt;object type=&quot;3&quot; unique_id=&quot;10033&quot;&gt;&lt;property id=&quot;20148&quot; value=&quot;5&quot;/&gt;&lt;property id=&quot;20300&quot; value=&quot;Slide 26 - &amp;quot;Why is Personalized Care Our Priority?&amp;quot;&quot;/&gt;&lt;property id=&quot;20307&quot; value=&quot;360&quot;/&gt;&lt;/object&gt;&lt;object type=&quot;3&quot; unique_id=&quot;10034&quot;&gt;&lt;property id=&quot;20148&quot; value=&quot;5&quot;/&gt;&lt;property id=&quot;20300&quot; value=&quot;Slide 27 - &amp;quot;Partners in Creating Personalized Care&amp;quot;&quot;/&gt;&lt;property id=&quot;20307&quot; value=&quot;361&quot;/&gt;&lt;/object&gt;&lt;object type=&quot;3&quot; unique_id=&quot;10036&quot;&gt;&lt;property id=&quot;20148&quot; value=&quot;5&quot;/&gt;&lt;property id=&quot;20300&quot; value=&quot;Slide 28 - &amp;quot;Your Role&amp;quot;&quot;/&gt;&lt;property id=&quot;20307&quot; value=&quot;362&quot;/&gt;&lt;/object&gt;&lt;object type=&quot;3&quot; unique_id=&quot;10037&quot;&gt;&lt;property id=&quot;20148&quot; value=&quot;5&quot;/&gt;&lt;property id=&quot;20300&quot; value=&quot;Slide 29 - &amp;quot;Understanding the  Patient and Customer Experience &amp;quot;&quot;/&gt;&lt;property id=&quot;20307&quot; value=&quot;363&quot;/&gt;&lt;/object&gt;&lt;object type=&quot;3&quot; unique_id=&quot;10038&quot;&gt;&lt;property id=&quot;20148&quot; value=&quot;5&quot;/&gt;&lt;property id=&quot;20300&quot; value=&quot;Slide 30 - &amp;quot;What Do Patients Remember Most&amp;quot;&quot;/&gt;&lt;property id=&quot;20307&quot; value=&quot;364&quot;/&gt;&lt;/object&gt;&lt;object type=&quot;3&quot; unique_id=&quot;10039&quot;&gt;&lt;property id=&quot;20148&quot; value=&quot;5&quot;/&gt;&lt;property id=&quot;20300&quot; value=&quot;Slide 31 - &amp;quot;What Does Compassionate Care Mean?&amp;quot;&quot;/&gt;&lt;property id=&quot;20307&quot; value=&quot;365&quot;/&gt;&lt;/object&gt;&lt;object type=&quot;3&quot; unique_id=&quot;10041&quot;&gt;&lt;property id=&quot;20148&quot; value=&quot;5&quot;/&gt;&lt;property id=&quot;20300&quot; value=&quot;Slide 32 - &amp;quot; How to Provide Compassionate Care&amp;quot;&quot;/&gt;&lt;property id=&quot;20307&quot; value=&quot;367&quot;/&gt;&lt;/object&gt;&lt;object type=&quot;3&quot; unique_id=&quot;10042&quot;&gt;&lt;property id=&quot;20148&quot; value=&quot;5&quot;/&gt;&lt;property id=&quot;20300&quot; value=&quot;Slide 33 - &amp;quot;What is Managing Up?&amp;quot;&quot;/&gt;&lt;property id=&quot;20307&quot; value=&quot;368&quot;/&gt;&lt;/object&gt;&lt;object type=&quot;3&quot; unique_id=&quot;10043&quot;&gt;&lt;property id=&quot;20148&quot; value=&quot;5&quot;/&gt;&lt;property id=&quot;20300&quot; value=&quot;Slide 34&quot;/&gt;&lt;property id=&quot;20307&quot; value=&quot;369&quot;/&gt;&lt;/object&gt;&lt;object type=&quot;3&quot; unique_id=&quot;10044&quot;&gt;&lt;property id=&quot;20148&quot; value=&quot;5&quot;/&gt;&lt;property id=&quot;20300&quot; value=&quot;Slide 35 - &amp;quot;What is AIDET?&amp;quot;&quot;/&gt;&lt;property id=&quot;20307&quot; value=&quot;370&quot;/&gt;&lt;/object&gt;&lt;object type=&quot;3&quot; unique_id=&quot;10045&quot;&gt;&lt;property id=&quot;20148&quot; value=&quot;5&quot;/&gt;&lt;property id=&quot;20300&quot; value=&quot;Slide 36 - &amp;quot;Airline Example of AIDET ©&amp;quot;&quot;/&gt;&lt;property id=&quot;20307&quot; value=&quot;371&quot;/&gt;&lt;/object&gt;&lt;object type=&quot;3&quot; unique_id=&quot;10046&quot;&gt;&lt;property id=&quot;20148&quot; value=&quot;5&quot;/&gt;&lt;property id=&quot;20300&quot; value=&quot;Slide 37 - &amp;quot;Healthcare Example of AIDET ©&amp;quot;&quot;/&gt;&lt;property id=&quot;20307&quot; value=&quot;372&quot;/&gt;&lt;/object&gt;&lt;object type=&quot;3&quot; unique_id=&quot;10047&quot;&gt;&lt;property id=&quot;20148&quot; value=&quot;5&quot;/&gt;&lt;property id=&quot;20300&quot; value=&quot;Slide 38 - &amp;quot;Preparing your AIDET © &amp;quot;&quot;/&gt;&lt;property id=&quot;20307&quot; value=&quot;373&quot;/&gt;&lt;/object&gt;&lt;object type=&quot;3&quot; unique_id=&quot;10049&quot;&gt;&lt;property id=&quot;20148&quot; value=&quot;5&quot;/&gt;&lt;property id=&quot;20300&quot; value=&quot;Slide 39 - &amp;quot;Questions for Your Manager&amp;quot;&quot;/&gt;&lt;property id=&quot;20307&quot; value=&quot;375&quot;/&gt;&lt;/object&gt;&lt;object type=&quot;3&quot; unique_id=&quot;10050&quot;&gt;&lt;property id=&quot;20148&quot; value=&quot;5&quot;/&gt;&lt;property id=&quot;20300&quot; value=&quot;Slide 40 - &amp;quot;Patient Experience Module Objectives &amp;quot;&quot;/&gt;&lt;property id=&quot;20307&quot; value=&quot;376&quot;/&gt;&lt;/object&gt;&lt;object type=&quot;3&quot; unique_id=&quot;10051&quot;&gt;&lt;property id=&quot;20148&quot; value=&quot;5&quot;/&gt;&lt;property id=&quot;20300&quot; value=&quot;Slide 41 - &amp;quot;Our Partnership Promise&amp;quot;&quot;/&gt;&lt;property id=&quot;20307&quot; value=&quot;377&quot;/&gt;&lt;/object&gt;&lt;object type=&quot;3&quot; unique_id=&quot;10052&quot;&gt;&lt;property id=&quot;20148&quot; value=&quot;5&quot;/&gt;&lt;property id=&quot;20300&quot; value=&quot;Slide 42&quot;/&gt;&lt;property id=&quot;20307&quot; value=&quot;381&quot;/&gt;&lt;/object&gt;&lt;object type=&quot;3&quot; unique_id=&quot;10053&quot;&gt;&lt;property id=&quot;20148&quot; value=&quot;5&quot;/&gt;&lt;property id=&quot;20300&quot; value=&quot;Slide 43&quot;/&gt;&lt;property id=&quot;20307&quot; value=&quot;378&quot;/&gt;&lt;/object&gt;&lt;object type=&quot;3&quot; unique_id=&quot;10054&quot;&gt;&lt;property id=&quot;20148&quot; value=&quot;5&quot;/&gt;&lt;property id=&quot;20300&quot; value=&quot;Slide 44&quot;/&gt;&lt;property id=&quot;20307&quot; value=&quot;379&quot;/&gt;&lt;/object&gt;&lt;object type=&quot;3&quot; unique_id=&quot;10055&quot;&gt;&lt;property id=&quot;20148&quot; value=&quot;5&quot;/&gt;&lt;property id=&quot;20300&quot; value=&quot;Slide 45 - &amp;quot;eLearning &amp;quot;&quot;/&gt;&lt;property id=&quot;20307&quot; value=&quot;380&quot;/&gt;&lt;/object&gt;&lt;object type=&quot;3&quot; unique_id=&quot;10758&quot;&gt;&lt;property id=&quot;20148&quot; value=&quot;5&quot;/&gt;&lt;property id=&quot;20300&quot; value=&quot;Slide 5 - &amp;quot;Welcome to the Team!&amp;quot;&quot;/&gt;&lt;property id=&quot;20307&quot; value=&quot;386&quot;/&gt;&lt;/object&gt;&lt;object type=&quot;3&quot; unique_id=&quot;10759&quot;&gt;&lt;property id=&quot;20148&quot; value=&quot;5&quot;/&gt;&lt;property id=&quot;20300&quot; value=&quot;Slide 6 - &amp;quot;Our Sutter Health Network&amp;quot;&quot;/&gt;&lt;property id=&quot;20307&quot; value=&quot;387&quot;/&gt;&lt;/object&gt;&lt;object type=&quot;3&quot; unique_id=&quot;10760&quot;&gt;&lt;property id=&quot;20148&quot; value=&quot;5&quot;/&gt;&lt;property id=&quot;20300&quot; value=&quot;Slide 7 - &amp;quot;Experienced Leadership Team&amp;quot;&quot;/&gt;&lt;property id=&quot;20307&quot; value=&quot;388&quot;/&gt;&lt;/object&gt;&lt;object type=&quot;3&quot; unique_id=&quot;10761&quot;&gt;&lt;property id=&quot;20148&quot; value=&quot;5&quot;/&gt;&lt;property id=&quot;20300&quot; value=&quot;Slide 8 - &amp;quot;Our Five-Region Structure&amp;quot;&quot;/&gt;&lt;property id=&quot;20307&quot; value=&quot;389&quot;/&gt;&lt;/object&gt;&lt;object type=&quot;3&quot; unique_id=&quot;10762&quot;&gt;&lt;property id=&quot;20148&quot; value=&quot;5&quot;/&gt;&lt;property id=&quot;20300&quot; value=&quot;Slide 9 - &amp;quot;More Organizations And Services&amp;quot;&quot;/&gt;&lt;property id=&quot;20307&quot; value=&quot;390&quot;/&gt;&lt;/object&gt;&lt;object type=&quot;3&quot; unique_id=&quot;10763&quot;&gt;&lt;property id=&quot;20148&quot; value=&quot;5&quot;/&gt;&lt;property id=&quot;20300&quot; value=&quot;Slide 10 - &amp;quot;Sutter Shared Services:  Transforming our Business Services&amp;quot;&quot;/&gt;&lt;property id=&quot;20307&quot; value=&quot;391&quot;/&gt;&lt;/object&gt;&lt;object type=&quot;3&quot; unique_id=&quot;10764&quot;&gt;&lt;property id=&quot;20148&quot; value=&quot;5&quot;/&gt;&lt;property id=&quot;20300&quot; value=&quot;Slide 11 - &amp;quot;The Sutter Medical Network&amp;quot;&quot;/&gt;&lt;property id=&quot;20307&quot; value=&quot;392&quot;/&gt;&lt;/object&gt;&lt;object type=&quot;3&quot; unique_id=&quot;10765&quot;&gt;&lt;property id=&quot;20148&quot; value=&quot;5&quot;/&gt;&lt;property id=&quot;20300&quot; value=&quot;Slide 12 - &amp;quot;Our New Health Plan:  Sutter Health Plus&amp;quot;&quot;/&gt;&lt;property id=&quot;20307&quot; value=&quot;393&quot;/&gt;&lt;/object&gt;&lt;object type=&quot;3&quot; unique_id=&quot;10766&quot;&gt;&lt;property id=&quot;20148&quot; value=&quot;5&quot;/&gt;&lt;property id=&quot;20300&quot; value=&quot;Slide 13 - &amp;quot;Sutter Health System Office&amp;quot;&quot;/&gt;&lt;property id=&quot;20307&quot; value=&quot;394&quot;/&gt;&lt;/object&gt;&lt;object type=&quot;3&quot; unique_id=&quot;10767&quot;&gt;&lt;property id=&quot;20148&quot; value=&quot;5&quot;/&gt;&lt;property id=&quot;20300&quot; value=&quot;Slide 14 - &amp;quot;Our Dashboard:  Nine Focus Areas&amp;quot;&quot;/&gt;&lt;property id=&quot;20307&quot; value=&quot;395&quot;/&gt;&lt;/object&gt;&lt;object type=&quot;3&quot; unique_id=&quot;10768&quot;&gt;&lt;property id=&quot;20148&quot; value=&quot;5&quot;/&gt;&lt;property id=&quot;20300&quot; value=&quot;Slide 15 - &amp;quot;Partnership Makes a Difference&amp;quot;&quot;/&gt;&lt;property id=&quot;20307&quot; value=&quot;396&quot;/&gt;&lt;/object&gt;&lt;object type=&quot;3&quot; unique_id=&quot;10769&quot;&gt;&lt;property id=&quot;20148&quot; value=&quot;5&quot;/&gt;&lt;property id=&quot;20300&quot; value=&quot;Slide 16 - &amp;quot;You Make A Difference! &amp;quot;&quot;/&gt;&lt;property id=&quot;20307&quot; value=&quot;397&quot;/&gt;&lt;/object&gt;&lt;/object&gt;&lt;object type=&quot;8&quot; unique_id=&quot;1011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9.12.13 LEG Meeting">
  <a:themeElements>
    <a:clrScheme name="Sutter Health Palette">
      <a:dk1>
        <a:sysClr val="windowText" lastClr="000000"/>
      </a:dk1>
      <a:lt1>
        <a:sysClr val="window" lastClr="FFFFFF"/>
      </a:lt1>
      <a:dk2>
        <a:srgbClr val="474746"/>
      </a:dk2>
      <a:lt2>
        <a:srgbClr val="EFEEED"/>
      </a:lt2>
      <a:accent1>
        <a:srgbClr val="0BA59C"/>
      </a:accent1>
      <a:accent2>
        <a:srgbClr val="636463"/>
      </a:accent2>
      <a:accent3>
        <a:srgbClr val="394D9E"/>
      </a:accent3>
      <a:accent4>
        <a:srgbClr val="62A231"/>
      </a:accent4>
      <a:accent5>
        <a:srgbClr val="EB6A26"/>
      </a:accent5>
      <a:accent6>
        <a:srgbClr val="BA273F"/>
      </a:accent6>
      <a:hlink>
        <a:srgbClr val="173E75"/>
      </a:hlink>
      <a:folHlink>
        <a:srgbClr val="8966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9A0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16x9_General_PPT_Design Template" id="{24B40F8E-66B5-4CBE-9933-7873C60CD777}" vid="{22BB5A42-1349-42F3-BFEF-0EA452DFD4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1B20F74385044EBD677E97B54F5248" ma:contentTypeVersion="7" ma:contentTypeDescription="Create a new document." ma:contentTypeScope="" ma:versionID="2db90ca92eb7ef892de72ac08854fb70">
  <xsd:schema xmlns:xsd="http://www.w3.org/2001/XMLSchema" xmlns:xs="http://www.w3.org/2001/XMLSchema" xmlns:p="http://schemas.microsoft.com/office/2006/metadata/properties" xmlns:ns2="b5af026f-3fa6-4a3f-bc1b-679f0b31dd8c" targetNamespace="http://schemas.microsoft.com/office/2006/metadata/properties" ma:root="true" ma:fieldsID="adb48b2ff63c8f07c24245640143b5b2" ns2:_="">
    <xsd:import namespace="b5af026f-3fa6-4a3f-bc1b-679f0b31dd8c"/>
    <xsd:element name="properties">
      <xsd:complexType>
        <xsd:sequence>
          <xsd:element name="documentManagement">
            <xsd:complexType>
              <xsd:all>
                <xsd:element ref="ns2:Program_x0020_Type" minOccurs="0"/>
                <xsd:element ref="ns2:Region" minOccurs="0"/>
                <xsd:element ref="ns2:Content_x0020_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f026f-3fa6-4a3f-bc1b-679f0b31dd8c" elementFormDefault="qualified">
    <xsd:import namespace="http://schemas.microsoft.com/office/2006/documentManagement/types"/>
    <xsd:import namespace="http://schemas.microsoft.com/office/infopath/2007/PartnerControls"/>
    <xsd:element name="Program_x0020_Type" ma:index="2" nillable="true" ma:displayName="Program Type" ma:format="RadioButtons" ma:internalName="Program_x0020_Type">
      <xsd:simpleType>
        <xsd:restriction base="dms:Choice">
          <xsd:enumeration value="New Employee Orientation (NEO)"/>
          <xsd:enumeration value="Other"/>
        </xsd:restriction>
      </xsd:simpleType>
    </xsd:element>
    <xsd:element name="Region" ma:index="3" nillable="true" ma:displayName="Region" ma:format="Dropdown" ma:internalName="Region">
      <xsd:simpleType>
        <xsd:restriction base="dms:Choice">
          <xsd:enumeration value="SHCVR"/>
          <xsd:enumeration value="SHEBR"/>
          <xsd:enumeration value="SHP"/>
          <xsd:enumeration value="SHPCR"/>
          <xsd:enumeration value="SHSSR"/>
          <xsd:enumeration value="SHSO"/>
          <xsd:enumeration value="SHWBR"/>
          <xsd:enumeration value="SOPS"/>
          <xsd:enumeration value="S3"/>
          <xsd:enumeration value="Other"/>
        </xsd:restriction>
      </xsd:simpleType>
    </xsd:element>
    <xsd:element name="Content_x0020_Status" ma:index="4" nillable="true" ma:displayName="Content Status" ma:default="Initial Draft" ma:format="RadioButtons" ma:internalName="Content_x0020_Status">
      <xsd:simpleType>
        <xsd:restriction base="dms:Choice">
          <xsd:enumeration value="Initial Draft"/>
          <xsd:enumeration value="Ready for Review"/>
          <xsd:enumeration value="Finaliz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5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Status xmlns="b5af026f-3fa6-4a3f-bc1b-679f0b31dd8c">Initial Draft</Content_x0020_Status>
    <Program_x0020_Type xmlns="b5af026f-3fa6-4a3f-bc1b-679f0b31dd8c" xsi:nil="true"/>
    <Region xmlns="b5af026f-3fa6-4a3f-bc1b-679f0b31dd8c">SHWBR</Region>
  </documentManagement>
</p:properties>
</file>

<file path=customXml/itemProps1.xml><?xml version="1.0" encoding="utf-8"?>
<ds:datastoreItem xmlns:ds="http://schemas.openxmlformats.org/officeDocument/2006/customXml" ds:itemID="{CAA71A66-4CDE-4EC2-8BA7-90A045CE19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af026f-3fa6-4a3f-bc1b-679f0b31dd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E0CD5B-85B2-4B2B-B251-2E15CBBD00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C82B6E-8027-4199-8455-8623AAF9D8BA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b5af026f-3fa6-4a3f-bc1b-679f0b31dd8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16x9_General_PPT_Design Template</Template>
  <TotalTime>83</TotalTime>
  <Words>514</Words>
  <Application>Microsoft Office PowerPoint</Application>
  <PresentationFormat>Custom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9.12.13 LEG Meeting</vt:lpstr>
      <vt:lpstr>Occupancy Manual</vt:lpstr>
      <vt:lpstr>Faxes</vt:lpstr>
      <vt:lpstr>Multi-Function Printers (Scan, Print, Copy)</vt:lpstr>
      <vt:lpstr>Telephone System</vt:lpstr>
      <vt:lpstr>Department Phone Directories</vt:lpstr>
      <vt:lpstr>PBX System</vt:lpstr>
      <vt:lpstr>Kronos Time Clocks</vt:lpstr>
      <vt:lpstr>Patient Entertainment / Education (Sonifi)</vt:lpstr>
      <vt:lpstr>Digital Signage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Occupancy Manual</dc:title>
  <dc:creator>Andrews, Bob</dc:creator>
  <cp:lastModifiedBy>Andrews, Bob</cp:lastModifiedBy>
  <cp:revision>9</cp:revision>
  <cp:lastPrinted>2013-10-07T15:12:41Z</cp:lastPrinted>
  <dcterms:created xsi:type="dcterms:W3CDTF">2018-03-13T23:45:52Z</dcterms:created>
  <dcterms:modified xsi:type="dcterms:W3CDTF">2018-03-14T01:09:22Z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0x010100FF1B20F74385044EBD677E97B54F5248</vt:lpwstr>
  </property>
</Properties>
</file>