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622" r:id="rId5"/>
    <p:sldId id="632" r:id="rId6"/>
    <p:sldId id="624" r:id="rId7"/>
    <p:sldId id="625" r:id="rId8"/>
    <p:sldId id="633" r:id="rId9"/>
    <p:sldId id="634" r:id="rId10"/>
    <p:sldId id="635" r:id="rId11"/>
  </p:sldIdLst>
  <p:sldSz cx="14630400" cy="8229600"/>
  <p:notesSz cx="7010400" cy="9296400"/>
  <p:custDataLst>
    <p:tags r:id="rId14"/>
  </p:custDataLst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1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8A6"/>
    <a:srgbClr val="A9DBD6"/>
    <a:srgbClr val="00A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8830" autoAdjust="0"/>
  </p:normalViewPr>
  <p:slideViewPr>
    <p:cSldViewPr snapToGrid="0" snapToObjects="1">
      <p:cViewPr varScale="1">
        <p:scale>
          <a:sx n="74" d="100"/>
          <a:sy n="74" d="100"/>
        </p:scale>
        <p:origin x="250" y="86"/>
      </p:cViewPr>
      <p:guideLst>
        <p:guide orient="horz" pos="2711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125" d="100"/>
          <a:sy n="125" d="100"/>
        </p:scale>
        <p:origin x="-1992" y="322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5D18-7DE2-F64C-90A0-7EFD75396F19}" type="datetimeFigureOut">
              <a:rPr lang="en-US" smtClean="0"/>
              <a:t>03/24/2018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B48F-1D41-2240-9F3E-15CD4D61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6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C49D48-C49A-AB4D-921D-A9C23FA709C0}" type="datetimeFigureOut">
              <a:rPr lang="en-US" smtClean="0"/>
              <a:pPr/>
              <a:t>03/24/2018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1986C19-19E0-2B44-AAD4-4AA3E61127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706880" y="5554980"/>
            <a:ext cx="5344160" cy="0"/>
          </a:xfrm>
          <a:prstGeom prst="line">
            <a:avLst/>
          </a:prstGeom>
          <a:ln w="57150" cmpd="sng">
            <a:solidFill>
              <a:srgbClr val="00A9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051040" y="5554980"/>
            <a:ext cx="2672080" cy="0"/>
          </a:xfrm>
          <a:prstGeom prst="line">
            <a:avLst/>
          </a:prstGeom>
          <a:ln w="57150" cmpd="sng">
            <a:solidFill>
              <a:srgbClr val="A9DB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723120" y="5554980"/>
            <a:ext cx="1249680" cy="0"/>
          </a:xfrm>
          <a:prstGeom prst="line">
            <a:avLst/>
          </a:prstGeom>
          <a:ln w="5715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693332" y="3726795"/>
            <a:ext cx="12923518" cy="875684"/>
          </a:xfrm>
        </p:spPr>
        <p:txBody>
          <a:bodyPr anchor="t">
            <a:noAutofit/>
          </a:bodyPr>
          <a:lstStyle>
            <a:lvl1pPr algn="l">
              <a:defRPr sz="6300" b="0" cap="none">
                <a:solidFill>
                  <a:srgbClr val="6364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706881" y="4632960"/>
            <a:ext cx="12923518" cy="638789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2" y="5921667"/>
            <a:ext cx="2904068" cy="6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6259" y="1356694"/>
            <a:ext cx="12902621" cy="59947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706739" y="150912"/>
            <a:ext cx="13167360" cy="594360"/>
          </a:xfrm>
          <a:prstGeom prst="rect">
            <a:avLst/>
          </a:prstGeom>
        </p:spPr>
        <p:txBody>
          <a:bodyPr lIns="130622" tIns="65311" rIns="130622" bIns="65311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bg1"/>
                </a:solidFill>
              </a:rPr>
              <a:t>Click to edit Master title style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1254477"/>
            <a:ext cx="3291840" cy="609691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254477"/>
            <a:ext cx="9631680" cy="60969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024791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581909" y="4310842"/>
            <a:ext cx="9931384" cy="2675467"/>
          </a:xfrm>
          <a:prstGeom prst="rect">
            <a:avLst/>
          </a:prstGeom>
        </p:spPr>
        <p:txBody>
          <a:bodyPr anchor="t"/>
          <a:lstStyle>
            <a:lvl1pPr algn="l">
              <a:defRPr sz="57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3581908" y="2153498"/>
            <a:ext cx="9931384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979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81909" y="758911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81908" y="4114800"/>
            <a:ext cx="9931384" cy="169333"/>
            <a:chOff x="1066800" y="4629150"/>
            <a:chExt cx="5791200" cy="0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1066800" y="4629150"/>
              <a:ext cx="3340100" cy="0"/>
            </a:xfrm>
            <a:prstGeom prst="line">
              <a:avLst/>
            </a:prstGeom>
            <a:ln w="57150" cmpd="sng">
              <a:solidFill>
                <a:srgbClr val="00A9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06900" y="4629150"/>
              <a:ext cx="1670050" cy="0"/>
            </a:xfrm>
            <a:prstGeom prst="line">
              <a:avLst/>
            </a:prstGeom>
            <a:ln w="57150" cmpd="sng">
              <a:solidFill>
                <a:srgbClr val="A9DBD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076950" y="4629150"/>
              <a:ext cx="781050" cy="0"/>
            </a:xfrm>
            <a:prstGeom prst="line">
              <a:avLst/>
            </a:prstGeom>
            <a:ln w="571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52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62" y="1920240"/>
            <a:ext cx="13179742" cy="5431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martArt Placeholder 13"/>
          <p:cNvSpPr>
            <a:spLocks noGrp="1"/>
          </p:cNvSpPr>
          <p:nvPr>
            <p:ph type="dgm" sz="quarter" idx="13"/>
          </p:nvPr>
        </p:nvSpPr>
        <p:spPr>
          <a:xfrm>
            <a:off x="996261" y="1960881"/>
            <a:ext cx="13179741" cy="53905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2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451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8051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06739" y="150912"/>
            <a:ext cx="13167360" cy="594360"/>
          </a:xfrm>
          <a:prstGeom prst="rect">
            <a:avLst/>
          </a:prstGeom>
        </p:spPr>
        <p:txBody>
          <a:bodyPr lIns="130622" tIns="65311" rIns="130622" bIns="65311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bg1"/>
                </a:solidFill>
              </a:rPr>
              <a:t>Click to edit Master title style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6933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259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259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6780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6780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06739" y="150912"/>
            <a:ext cx="13167360" cy="594360"/>
          </a:xfrm>
          <a:prstGeom prst="rect">
            <a:avLst/>
          </a:prstGeom>
        </p:spPr>
        <p:txBody>
          <a:bodyPr lIns="130622" tIns="65311" rIns="130622" bIns="65311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bg1"/>
                </a:solidFill>
              </a:rPr>
              <a:t>Click to edit Master title style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0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60" y="1558476"/>
            <a:ext cx="4813301" cy="1394460"/>
          </a:xfrm>
          <a:prstGeom prst="rect">
            <a:avLst/>
          </a:prstGeo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4819" y="1558477"/>
            <a:ext cx="8178800" cy="578670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260" y="2952937"/>
            <a:ext cx="4813301" cy="4392248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06739" y="150912"/>
            <a:ext cx="13167360" cy="594360"/>
          </a:xfrm>
          <a:prstGeom prst="rect">
            <a:avLst/>
          </a:prstGeom>
        </p:spPr>
        <p:txBody>
          <a:bodyPr lIns="130622" tIns="65311" rIns="130622" bIns="65311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bg1"/>
                </a:solidFill>
              </a:rPr>
              <a:t>Click to edit Master title style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996262" y="372087"/>
            <a:ext cx="13634139" cy="1239871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0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59" y="5760720"/>
            <a:ext cx="13047118" cy="680086"/>
          </a:xfrm>
          <a:prstGeom prst="rect">
            <a:avLst/>
          </a:prstGeo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257" y="440266"/>
            <a:ext cx="13047118" cy="525272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259" y="6440806"/>
            <a:ext cx="13047118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662006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662006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1" y="7627621"/>
            <a:ext cx="60829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0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653110" rtl="0" eaLnBrk="1" latinLnBrk="0" hangingPunct="1">
        <a:spcBef>
          <a:spcPct val="0"/>
        </a:spcBef>
        <a:buNone/>
        <a:defRPr sz="4600" b="1" i="0" u="none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Arial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3400" b="0" i="0" u="none" kern="1200">
          <a:solidFill>
            <a:schemeClr val="tx1"/>
          </a:solidFill>
          <a:latin typeface="Arial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Arial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Arial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Arial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Manual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Malia Weinberg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FURNITURE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6" b="2315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62" y="5844282"/>
            <a:ext cx="16002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25" y="185051"/>
            <a:ext cx="3933779" cy="393815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Administrative </a:t>
            </a:r>
            <a:r>
              <a:rPr lang="en-US" dirty="0"/>
              <a:t>spaces </a:t>
            </a:r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Electric sit/stand desks</a:t>
            </a:r>
          </a:p>
          <a:p>
            <a:pPr lvl="2"/>
            <a:r>
              <a:rPr lang="en-US" dirty="0" smtClean="0"/>
              <a:t>Monitor arms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rgonomic </a:t>
            </a:r>
            <a:r>
              <a:rPr lang="en-US" dirty="0"/>
              <a:t>task </a:t>
            </a:r>
            <a:r>
              <a:rPr lang="en-US" dirty="0" smtClean="0"/>
              <a:t>chairs 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lectrical </a:t>
            </a:r>
            <a:r>
              <a:rPr lang="en-US" dirty="0"/>
              <a:t>outlets on the </a:t>
            </a:r>
            <a:r>
              <a:rPr lang="en-US" dirty="0" smtClean="0"/>
              <a:t>desktop for device charging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obile </a:t>
            </a:r>
            <a:r>
              <a:rPr lang="en-US" dirty="0"/>
              <a:t>personal </a:t>
            </a:r>
            <a:r>
              <a:rPr lang="en-US" dirty="0" smtClean="0"/>
              <a:t>storage - keys </a:t>
            </a:r>
            <a:r>
              <a:rPr lang="en-US" dirty="0"/>
              <a:t>will be provided for assigned </a:t>
            </a:r>
            <a:r>
              <a:rPr lang="en-US" dirty="0" smtClean="0"/>
              <a:t>locations</a:t>
            </a:r>
          </a:p>
          <a:p>
            <a:pPr lvl="2"/>
            <a:r>
              <a:rPr lang="en-US" dirty="0" smtClean="0"/>
              <a:t>Task lighting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60876" y="7627621"/>
            <a:ext cx="608290" cy="438150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865" y="372087"/>
            <a:ext cx="13634139" cy="1239871"/>
          </a:xfrm>
        </p:spPr>
        <p:txBody>
          <a:bodyPr/>
          <a:lstStyle/>
          <a:p>
            <a:r>
              <a:rPr lang="en-US" dirty="0" smtClean="0"/>
              <a:t>Office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</a:t>
            </a:r>
            <a:r>
              <a:rPr lang="en-US" dirty="0"/>
              <a:t>among the Mission Bernal Campus floor </a:t>
            </a:r>
            <a:r>
              <a:rPr lang="en-US" dirty="0" smtClean="0"/>
              <a:t>occupants, including locations </a:t>
            </a:r>
            <a:r>
              <a:rPr lang="en-US" dirty="0"/>
              <a:t>such as the interdisciplinary workrooms, nurse stations and MD </a:t>
            </a:r>
            <a:r>
              <a:rPr lang="en-US" dirty="0" smtClean="0"/>
              <a:t>workrooms</a:t>
            </a:r>
            <a:endParaRPr lang="en-US" dirty="0"/>
          </a:p>
          <a:p>
            <a:r>
              <a:rPr lang="en-US" dirty="0" smtClean="0"/>
              <a:t>Keyboard trays</a:t>
            </a:r>
          </a:p>
          <a:p>
            <a:r>
              <a:rPr lang="en-US" dirty="0"/>
              <a:t>M</a:t>
            </a:r>
            <a:r>
              <a:rPr lang="en-US" dirty="0" smtClean="0"/>
              <a:t>onitors arms</a:t>
            </a:r>
          </a:p>
          <a:p>
            <a:r>
              <a:rPr lang="en-US" dirty="0"/>
              <a:t>A</a:t>
            </a:r>
            <a:r>
              <a:rPr lang="en-US" dirty="0" smtClean="0"/>
              <a:t>ppropriate lighting</a:t>
            </a:r>
          </a:p>
          <a:p>
            <a:r>
              <a:rPr lang="en-US" dirty="0" smtClean="0"/>
              <a:t>Some storage </a:t>
            </a:r>
            <a:r>
              <a:rPr lang="en-US" dirty="0"/>
              <a:t>available </a:t>
            </a:r>
            <a:r>
              <a:rPr lang="en-US" dirty="0" smtClean="0"/>
              <a:t>- not </a:t>
            </a:r>
            <a:r>
              <a:rPr lang="en-US" dirty="0"/>
              <a:t>intended for personal </a:t>
            </a:r>
            <a:r>
              <a:rPr lang="en-US" dirty="0" smtClean="0"/>
              <a:t>belongings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Touchdown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9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05" y="2897178"/>
            <a:ext cx="4762500" cy="47625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262" y="1920240"/>
            <a:ext cx="7418643" cy="5431156"/>
          </a:xfrm>
        </p:spPr>
        <p:txBody>
          <a:bodyPr/>
          <a:lstStyle/>
          <a:p>
            <a:r>
              <a:rPr lang="en-US" dirty="0"/>
              <a:t>The majority of lockers in Mission Bernal will not be assigned to an individual and are planned for day use.  </a:t>
            </a:r>
            <a:endParaRPr lang="en-US" dirty="0" smtClean="0"/>
          </a:p>
          <a:p>
            <a:r>
              <a:rPr lang="en-US" dirty="0" smtClean="0"/>
              <a:t>Lockers </a:t>
            </a:r>
            <a:r>
              <a:rPr lang="en-US" dirty="0"/>
              <a:t>accept padlocks and are two or three high. 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9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262" y="1920240"/>
            <a:ext cx="9394647" cy="54311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Confidential </a:t>
            </a:r>
            <a:r>
              <a:rPr lang="en-US" dirty="0"/>
              <a:t>document containers are located throughout the hospital.   These are emptied every two weeks by the shredding company.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one needs emptying prior to a regularly scheduled pick up, call the Support Center </a:t>
            </a:r>
            <a:r>
              <a:rPr lang="en-US" dirty="0" smtClean="0"/>
              <a:t>(x67900) </a:t>
            </a:r>
            <a:r>
              <a:rPr lang="en-US" dirty="0"/>
              <a:t>to arrange for EVS to empty it.   </a:t>
            </a:r>
          </a:p>
          <a:p>
            <a:r>
              <a:rPr lang="en-US" dirty="0"/>
              <a:t>Mission Bernal is dedicated to being a green facility, however, so please remember to THINK BEFORE YOU INK.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HIPAA - Confidential Document </a:t>
            </a:r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326" y="2555582"/>
            <a:ext cx="2870695" cy="28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8" y="4987897"/>
            <a:ext cx="1876425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700" y="-155864"/>
            <a:ext cx="2143125" cy="214312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4990" y="1774767"/>
            <a:ext cx="11651013" cy="54311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Mission Bernal is designed to be a green </a:t>
            </a:r>
            <a:r>
              <a:rPr lang="en-US" dirty="0" smtClean="0"/>
              <a:t>hospital.  This includes recycling</a:t>
            </a:r>
            <a:r>
              <a:rPr lang="en-US" dirty="0"/>
              <a:t>, </a:t>
            </a:r>
            <a:r>
              <a:rPr lang="en-US" dirty="0" smtClean="0"/>
              <a:t>composting, red-bag </a:t>
            </a:r>
            <a:r>
              <a:rPr lang="en-US" dirty="0"/>
              <a:t>(biohazard</a:t>
            </a:r>
            <a:r>
              <a:rPr lang="en-US" dirty="0" smtClean="0"/>
              <a:t>), </a:t>
            </a:r>
            <a:r>
              <a:rPr lang="en-US" dirty="0"/>
              <a:t>pharmaceutical and toxic waste management and medical equipment reuse. </a:t>
            </a:r>
            <a:endParaRPr lang="en-US" dirty="0" smtClean="0"/>
          </a:p>
          <a:p>
            <a:r>
              <a:rPr lang="en-US" dirty="0" smtClean="0"/>
              <a:t>Waste will be separated into streams allowing patients</a:t>
            </a:r>
            <a:r>
              <a:rPr lang="en-US" dirty="0"/>
              <a:t>, visitors and staff to contribute to our creating a healthy </a:t>
            </a:r>
            <a:r>
              <a:rPr lang="en-US" dirty="0" smtClean="0"/>
              <a:t>planet</a:t>
            </a:r>
          </a:p>
          <a:p>
            <a:pPr lvl="1"/>
            <a:r>
              <a:rPr lang="en-US" dirty="0" smtClean="0"/>
              <a:t>In office spaces and public areas, receptacles are provided for co-mingled recycling (blue) and regular trash (black).  </a:t>
            </a:r>
          </a:p>
          <a:p>
            <a:pPr lvl="1"/>
            <a:r>
              <a:rPr lang="en-US" dirty="0" smtClean="0"/>
              <a:t>In the staff lounges and conference rooms there are receptacle for three waste streams co-mingled recycling(blue), </a:t>
            </a:r>
            <a:r>
              <a:rPr lang="en-US" dirty="0"/>
              <a:t>regular </a:t>
            </a:r>
            <a:r>
              <a:rPr lang="en-US" dirty="0" smtClean="0"/>
              <a:t>trash (black), and composting (green).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Sustainable Waste </a:t>
            </a:r>
            <a:r>
              <a:rPr lang="en-US" dirty="0" smtClean="0"/>
              <a:t>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35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New Employee Orientation&amp;quot;&quot;/&gt;&lt;property id=&quot;20307&quot; value=&quot;284&quot;/&gt;&lt;/object&gt;&lt;object type=&quot;3&quot; unique_id=&quot;10004&quot;&gt;&lt;property id=&quot;20148&quot; value=&quot;5&quot;/&gt;&lt;property id=&quot;20300&quot; value=&quot;Slide 2&quot;/&gt;&lt;property id=&quot;20307&quot; value=&quot;343&quot;/&gt;&lt;/object&gt;&lt;object type=&quot;3&quot; unique_id=&quot;10005&quot;&gt;&lt;property id=&quot;20148&quot; value=&quot;5&quot;/&gt;&lt;property id=&quot;20300&quot; value=&quot;Slide 3&quot;/&gt;&lt;property id=&quot;20307&quot; value=&quot;344&quot;/&gt;&lt;/object&gt;&lt;object type=&quot;3&quot; unique_id=&quot;10006&quot;&gt;&lt;property id=&quot;20148&quot; value=&quot;5&quot;/&gt;&lt;property id=&quot;20300&quot; value=&quot;Slide 4 - &amp;quot;Welcome to the  Sutter Health System Office&amp;quot;&quot;/&gt;&lt;property id=&quot;20307&quot; value=&quot;383&quot;/&gt;&lt;/object&gt;&lt;object type=&quot;3&quot; unique_id=&quot;10020&quot;&gt;&lt;property id=&quot;20148&quot; value=&quot;5&quot;/&gt;&lt;property id=&quot;20300&quot; value=&quot;Slide 17 - &amp;quot;Welcome to Sutter Health&amp;quot;&quot;/&gt;&lt;property id=&quot;20307&quot; value=&quot;346&quot;/&gt;&lt;/object&gt;&lt;object type=&quot;3&quot; unique_id=&quot;10022&quot;&gt;&lt;property id=&quot;20148&quot; value=&quot;5&quot;/&gt;&lt;property id=&quot;20300&quot; value=&quot;Slide 18 - &amp;quot;Thoughtful questions&amp;quot;&quot;/&gt;&lt;property id=&quot;20307&quot; value=&quot;348&quot;/&gt;&lt;/object&gt;&lt;object type=&quot;3&quot; unique_id=&quot;10023&quot;&gt;&lt;property id=&quot;20148&quot; value=&quot;5&quot;/&gt;&lt;property id=&quot;20300&quot; value=&quot;Slide 19 - &amp;quot;Our We Plus You  Partnership Promise:   Your Role in Delivering Personalized Care  &amp;quot;&quot;/&gt;&lt;property id=&quot;20307&quot; value=&quot;350&quot;/&gt;&lt;/object&gt;&lt;object type=&quot;3&quot; unique_id=&quot;10024&quot;&gt;&lt;property id=&quot;20148&quot; value=&quot;5&quot;/&gt;&lt;property id=&quot;20300&quot; value=&quot;Slide 20 - &amp;quot;Patient Experience Module Objectives  &amp;quot;&quot;/&gt;&lt;property id=&quot;20307&quot; value=&quot;351&quot;/&gt;&lt;/object&gt;&lt;object type=&quot;3&quot; unique_id=&quot;10025&quot;&gt;&lt;property id=&quot;20148&quot; value=&quot;5&quot;/&gt;&lt;property id=&quot;20300&quot; value=&quot;Slide 21 - &amp;quot;Sutter Health Mission&amp;quot;&quot;/&gt;&lt;property id=&quot;20307&quot; value=&quot;352&quot;/&gt;&lt;/object&gt;&lt;object type=&quot;3&quot; unique_id=&quot;10028&quot;&gt;&lt;property id=&quot;20148&quot; value=&quot;5&quot;/&gt;&lt;property id=&quot;20300&quot; value=&quot;Slide 22&quot;/&gt;&lt;property id=&quot;20307&quot; value=&quot;355&quot;/&gt;&lt;/object&gt;&lt;object type=&quot;3&quot; unique_id=&quot;10029&quot;&gt;&lt;property id=&quot;20148&quot; value=&quot;5&quot;/&gt;&lt;property id=&quot;20300&quot; value=&quot;Slide 23 - &amp;quot;Behaviors&amp;quot;&quot;/&gt;&lt;property id=&quot;20307&quot; value=&quot;356&quot;/&gt;&lt;/object&gt;&lt;object type=&quot;3&quot; unique_id=&quot;10030&quot;&gt;&lt;property id=&quot;20148&quot; value=&quot;5&quot;/&gt;&lt;property id=&quot;20300&quot; value=&quot;Slide 24 - &amp;quot;We believe providing personalized care begins with great partnerships&amp;quot;&quot;/&gt;&lt;property id=&quot;20307&quot; value=&quot;357&quot;/&gt;&lt;/object&gt;&lt;object type=&quot;3&quot; unique_id=&quot;10032&quot;&gt;&lt;property id=&quot;20148&quot; value=&quot;5&quot;/&gt;&lt;property id=&quot;20300&quot; value=&quot;Slide 25 - &amp;quot;The Cost of Dissatisfied Customers  &amp;quot;&quot;/&gt;&lt;property id=&quot;20307&quot; value=&quot;359&quot;/&gt;&lt;/object&gt;&lt;object type=&quot;3&quot; unique_id=&quot;10033&quot;&gt;&lt;property id=&quot;20148&quot; value=&quot;5&quot;/&gt;&lt;property id=&quot;20300&quot; value=&quot;Slide 26 - &amp;quot;Why is Personalized Care Our Priority?&amp;quot;&quot;/&gt;&lt;property id=&quot;20307&quot; value=&quot;360&quot;/&gt;&lt;/object&gt;&lt;object type=&quot;3&quot; unique_id=&quot;10034&quot;&gt;&lt;property id=&quot;20148&quot; value=&quot;5&quot;/&gt;&lt;property id=&quot;20300&quot; value=&quot;Slide 27 - &amp;quot;Partners in Creating Personalized Care&amp;quot;&quot;/&gt;&lt;property id=&quot;20307&quot; value=&quot;361&quot;/&gt;&lt;/object&gt;&lt;object type=&quot;3&quot; unique_id=&quot;10036&quot;&gt;&lt;property id=&quot;20148&quot; value=&quot;5&quot;/&gt;&lt;property id=&quot;20300&quot; value=&quot;Slide 28 - &amp;quot;Your Role&amp;quot;&quot;/&gt;&lt;property id=&quot;20307&quot; value=&quot;362&quot;/&gt;&lt;/object&gt;&lt;object type=&quot;3&quot; unique_id=&quot;10037&quot;&gt;&lt;property id=&quot;20148&quot; value=&quot;5&quot;/&gt;&lt;property id=&quot;20300&quot; value=&quot;Slide 29 - &amp;quot;Understanding the  Patient and Customer Experience &amp;quot;&quot;/&gt;&lt;property id=&quot;20307&quot; value=&quot;363&quot;/&gt;&lt;/object&gt;&lt;object type=&quot;3&quot; unique_id=&quot;10038&quot;&gt;&lt;property id=&quot;20148&quot; value=&quot;5&quot;/&gt;&lt;property id=&quot;20300&quot; value=&quot;Slide 30 - &amp;quot;What Do Patients Remember Most&amp;quot;&quot;/&gt;&lt;property id=&quot;20307&quot; value=&quot;364&quot;/&gt;&lt;/object&gt;&lt;object type=&quot;3&quot; unique_id=&quot;10039&quot;&gt;&lt;property id=&quot;20148&quot; value=&quot;5&quot;/&gt;&lt;property id=&quot;20300&quot; value=&quot;Slide 31 - &amp;quot;What Does Compassionate Care Mean?&amp;quot;&quot;/&gt;&lt;property id=&quot;20307&quot; value=&quot;365&quot;/&gt;&lt;/object&gt;&lt;object type=&quot;3&quot; unique_id=&quot;10041&quot;&gt;&lt;property id=&quot;20148&quot; value=&quot;5&quot;/&gt;&lt;property id=&quot;20300&quot; value=&quot;Slide 32 - &amp;quot; How to Provide Compassionate Care&amp;quot;&quot;/&gt;&lt;property id=&quot;20307&quot; value=&quot;367&quot;/&gt;&lt;/object&gt;&lt;object type=&quot;3&quot; unique_id=&quot;10042&quot;&gt;&lt;property id=&quot;20148&quot; value=&quot;5&quot;/&gt;&lt;property id=&quot;20300&quot; value=&quot;Slide 33 - &amp;quot;What is Managing Up?&amp;quot;&quot;/&gt;&lt;property id=&quot;20307&quot; value=&quot;368&quot;/&gt;&lt;/object&gt;&lt;object type=&quot;3&quot; unique_id=&quot;10043&quot;&gt;&lt;property id=&quot;20148&quot; value=&quot;5&quot;/&gt;&lt;property id=&quot;20300&quot; value=&quot;Slide 34&quot;/&gt;&lt;property id=&quot;20307&quot; value=&quot;369&quot;/&gt;&lt;/object&gt;&lt;object type=&quot;3&quot; unique_id=&quot;10044&quot;&gt;&lt;property id=&quot;20148&quot; value=&quot;5&quot;/&gt;&lt;property id=&quot;20300&quot; value=&quot;Slide 35 - &amp;quot;What is AIDET?&amp;quot;&quot;/&gt;&lt;property id=&quot;20307&quot; value=&quot;370&quot;/&gt;&lt;/object&gt;&lt;object type=&quot;3&quot; unique_id=&quot;10045&quot;&gt;&lt;property id=&quot;20148&quot; value=&quot;5&quot;/&gt;&lt;property id=&quot;20300&quot; value=&quot;Slide 36 - &amp;quot;Airline Example of AIDET ©&amp;quot;&quot;/&gt;&lt;property id=&quot;20307&quot; value=&quot;371&quot;/&gt;&lt;/object&gt;&lt;object type=&quot;3&quot; unique_id=&quot;10046&quot;&gt;&lt;property id=&quot;20148&quot; value=&quot;5&quot;/&gt;&lt;property id=&quot;20300&quot; value=&quot;Slide 37 - &amp;quot;Healthcare Example of AIDET ©&amp;quot;&quot;/&gt;&lt;property id=&quot;20307&quot; value=&quot;372&quot;/&gt;&lt;/object&gt;&lt;object type=&quot;3&quot; unique_id=&quot;10047&quot;&gt;&lt;property id=&quot;20148&quot; value=&quot;5&quot;/&gt;&lt;property id=&quot;20300&quot; value=&quot;Slide 38 - &amp;quot;Preparing your AIDET © &amp;quot;&quot;/&gt;&lt;property id=&quot;20307&quot; value=&quot;373&quot;/&gt;&lt;/object&gt;&lt;object type=&quot;3&quot; unique_id=&quot;10049&quot;&gt;&lt;property id=&quot;20148&quot; value=&quot;5&quot;/&gt;&lt;property id=&quot;20300&quot; value=&quot;Slide 39 - &amp;quot;Questions for Your Manager&amp;quot;&quot;/&gt;&lt;property id=&quot;20307&quot; value=&quot;375&quot;/&gt;&lt;/object&gt;&lt;object type=&quot;3&quot; unique_id=&quot;10050&quot;&gt;&lt;property id=&quot;20148&quot; value=&quot;5&quot;/&gt;&lt;property id=&quot;20300&quot; value=&quot;Slide 40 - &amp;quot;Patient Experience Module Objectives &amp;quot;&quot;/&gt;&lt;property id=&quot;20307&quot; value=&quot;376&quot;/&gt;&lt;/object&gt;&lt;object type=&quot;3&quot; unique_id=&quot;10051&quot;&gt;&lt;property id=&quot;20148&quot; value=&quot;5&quot;/&gt;&lt;property id=&quot;20300&quot; value=&quot;Slide 41 - &amp;quot;Our Partnership Promise&amp;quot;&quot;/&gt;&lt;property id=&quot;20307&quot; value=&quot;377&quot;/&gt;&lt;/object&gt;&lt;object type=&quot;3&quot; unique_id=&quot;10052&quot;&gt;&lt;property id=&quot;20148&quot; value=&quot;5&quot;/&gt;&lt;property id=&quot;20300&quot; value=&quot;Slide 42&quot;/&gt;&lt;property id=&quot;20307&quot; value=&quot;381&quot;/&gt;&lt;/object&gt;&lt;object type=&quot;3&quot; unique_id=&quot;10053&quot;&gt;&lt;property id=&quot;20148&quot; value=&quot;5&quot;/&gt;&lt;property id=&quot;20300&quot; value=&quot;Slide 43&quot;/&gt;&lt;property id=&quot;20307&quot; value=&quot;378&quot;/&gt;&lt;/object&gt;&lt;object type=&quot;3&quot; unique_id=&quot;10054&quot;&gt;&lt;property id=&quot;20148&quot; value=&quot;5&quot;/&gt;&lt;property id=&quot;20300&quot; value=&quot;Slide 44&quot;/&gt;&lt;property id=&quot;20307&quot; value=&quot;379&quot;/&gt;&lt;/object&gt;&lt;object type=&quot;3&quot; unique_id=&quot;10055&quot;&gt;&lt;property id=&quot;20148&quot; value=&quot;5&quot;/&gt;&lt;property id=&quot;20300&quot; value=&quot;Slide 45 - &amp;quot;eLearning &amp;quot;&quot;/&gt;&lt;property id=&quot;20307&quot; value=&quot;380&quot;/&gt;&lt;/object&gt;&lt;object type=&quot;3&quot; unique_id=&quot;10758&quot;&gt;&lt;property id=&quot;20148&quot; value=&quot;5&quot;/&gt;&lt;property id=&quot;20300&quot; value=&quot;Slide 5 - &amp;quot;Welcome to the Team!&amp;quot;&quot;/&gt;&lt;property id=&quot;20307&quot; value=&quot;386&quot;/&gt;&lt;/object&gt;&lt;object type=&quot;3&quot; unique_id=&quot;10759&quot;&gt;&lt;property id=&quot;20148&quot; value=&quot;5&quot;/&gt;&lt;property id=&quot;20300&quot; value=&quot;Slide 6 - &amp;quot;Our Sutter Health Network&amp;quot;&quot;/&gt;&lt;property id=&quot;20307&quot; value=&quot;387&quot;/&gt;&lt;/object&gt;&lt;object type=&quot;3&quot; unique_id=&quot;10760&quot;&gt;&lt;property id=&quot;20148&quot; value=&quot;5&quot;/&gt;&lt;property id=&quot;20300&quot; value=&quot;Slide 7 - &amp;quot;Experienced Leadership Team&amp;quot;&quot;/&gt;&lt;property id=&quot;20307&quot; value=&quot;388&quot;/&gt;&lt;/object&gt;&lt;object type=&quot;3&quot; unique_id=&quot;10761&quot;&gt;&lt;property id=&quot;20148&quot; value=&quot;5&quot;/&gt;&lt;property id=&quot;20300&quot; value=&quot;Slide 8 - &amp;quot;Our Five-Region Structure&amp;quot;&quot;/&gt;&lt;property id=&quot;20307&quot; value=&quot;389&quot;/&gt;&lt;/object&gt;&lt;object type=&quot;3&quot; unique_id=&quot;10762&quot;&gt;&lt;property id=&quot;20148&quot; value=&quot;5&quot;/&gt;&lt;property id=&quot;20300&quot; value=&quot;Slide 9 - &amp;quot;More Organizations And Services&amp;quot;&quot;/&gt;&lt;property id=&quot;20307&quot; value=&quot;390&quot;/&gt;&lt;/object&gt;&lt;object type=&quot;3&quot; unique_id=&quot;10763&quot;&gt;&lt;property id=&quot;20148&quot; value=&quot;5&quot;/&gt;&lt;property id=&quot;20300&quot; value=&quot;Slide 10 - &amp;quot;Sutter Shared Services:  Transforming our Business Services&amp;quot;&quot;/&gt;&lt;property id=&quot;20307&quot; value=&quot;391&quot;/&gt;&lt;/object&gt;&lt;object type=&quot;3&quot; unique_id=&quot;10764&quot;&gt;&lt;property id=&quot;20148&quot; value=&quot;5&quot;/&gt;&lt;property id=&quot;20300&quot; value=&quot;Slide 11 - &amp;quot;The Sutter Medical Network&amp;quot;&quot;/&gt;&lt;property id=&quot;20307&quot; value=&quot;392&quot;/&gt;&lt;/object&gt;&lt;object type=&quot;3&quot; unique_id=&quot;10765&quot;&gt;&lt;property id=&quot;20148&quot; value=&quot;5&quot;/&gt;&lt;property id=&quot;20300&quot; value=&quot;Slide 12 - &amp;quot;Our New Health Plan:  Sutter Health Plus&amp;quot;&quot;/&gt;&lt;property id=&quot;20307&quot; value=&quot;393&quot;/&gt;&lt;/object&gt;&lt;object type=&quot;3&quot; unique_id=&quot;10766&quot;&gt;&lt;property id=&quot;20148&quot; value=&quot;5&quot;/&gt;&lt;property id=&quot;20300&quot; value=&quot;Slide 13 - &amp;quot;Sutter Health System Office&amp;quot;&quot;/&gt;&lt;property id=&quot;20307&quot; value=&quot;394&quot;/&gt;&lt;/object&gt;&lt;object type=&quot;3&quot; unique_id=&quot;10767&quot;&gt;&lt;property id=&quot;20148&quot; value=&quot;5&quot;/&gt;&lt;property id=&quot;20300&quot; value=&quot;Slide 14 - &amp;quot;Our Dashboard:  Nine Focus Areas&amp;quot;&quot;/&gt;&lt;property id=&quot;20307&quot; value=&quot;395&quot;/&gt;&lt;/object&gt;&lt;object type=&quot;3&quot; unique_id=&quot;10768&quot;&gt;&lt;property id=&quot;20148&quot; value=&quot;5&quot;/&gt;&lt;property id=&quot;20300&quot; value=&quot;Slide 15 - &amp;quot;Partnership Makes a Difference&amp;quot;&quot;/&gt;&lt;property id=&quot;20307&quot; value=&quot;396&quot;/&gt;&lt;/object&gt;&lt;object type=&quot;3&quot; unique_id=&quot;10769&quot;&gt;&lt;property id=&quot;20148&quot; value=&quot;5&quot;/&gt;&lt;property id=&quot;20300&quot; value=&quot;Slide 16 - &amp;quot;You Make A Difference! &amp;quot;&quot;/&gt;&lt;property id=&quot;20307&quot; value=&quot;397&quot;/&gt;&lt;/object&gt;&lt;/object&gt;&lt;object type=&quot;8&quot; unique_id=&quot;1011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9.12.13 LEG Meeting">
  <a:themeElements>
    <a:clrScheme name="Sutter Health Palette">
      <a:dk1>
        <a:sysClr val="windowText" lastClr="000000"/>
      </a:dk1>
      <a:lt1>
        <a:sysClr val="window" lastClr="FFFFFF"/>
      </a:lt1>
      <a:dk2>
        <a:srgbClr val="474746"/>
      </a:dk2>
      <a:lt2>
        <a:srgbClr val="EFEEED"/>
      </a:lt2>
      <a:accent1>
        <a:srgbClr val="0BA59C"/>
      </a:accent1>
      <a:accent2>
        <a:srgbClr val="636463"/>
      </a:accent2>
      <a:accent3>
        <a:srgbClr val="394D9E"/>
      </a:accent3>
      <a:accent4>
        <a:srgbClr val="62A231"/>
      </a:accent4>
      <a:accent5>
        <a:srgbClr val="EB6A26"/>
      </a:accent5>
      <a:accent6>
        <a:srgbClr val="BA273F"/>
      </a:accent6>
      <a:hlink>
        <a:srgbClr val="173E75"/>
      </a:hlink>
      <a:folHlink>
        <a:srgbClr val="8966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9A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6x9_General_PPT_Design Template" id="{24B40F8E-66B5-4CBE-9933-7873C60CD777}" vid="{22BB5A42-1349-42F3-BFEF-0EA452DFD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Status xmlns="b5af026f-3fa6-4a3f-bc1b-679f0b31dd8c">Initial Draft</Content_x0020_Status>
    <Program_x0020_Type xmlns="b5af026f-3fa6-4a3f-bc1b-679f0b31dd8c" xsi:nil="true"/>
    <Region xmlns="b5af026f-3fa6-4a3f-bc1b-679f0b31dd8c">SHWBR</Reg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1B20F74385044EBD677E97B54F5248" ma:contentTypeVersion="7" ma:contentTypeDescription="Create a new document." ma:contentTypeScope="" ma:versionID="2db90ca92eb7ef892de72ac08854fb70">
  <xsd:schema xmlns:xsd="http://www.w3.org/2001/XMLSchema" xmlns:xs="http://www.w3.org/2001/XMLSchema" xmlns:p="http://schemas.microsoft.com/office/2006/metadata/properties" xmlns:ns2="b5af026f-3fa6-4a3f-bc1b-679f0b31dd8c" targetNamespace="http://schemas.microsoft.com/office/2006/metadata/properties" ma:root="true" ma:fieldsID="adb48b2ff63c8f07c24245640143b5b2" ns2:_="">
    <xsd:import namespace="b5af026f-3fa6-4a3f-bc1b-679f0b31dd8c"/>
    <xsd:element name="properties">
      <xsd:complexType>
        <xsd:sequence>
          <xsd:element name="documentManagement">
            <xsd:complexType>
              <xsd:all>
                <xsd:element ref="ns2:Program_x0020_Type" minOccurs="0"/>
                <xsd:element ref="ns2:Region" minOccurs="0"/>
                <xsd:element ref="ns2:Content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f026f-3fa6-4a3f-bc1b-679f0b31dd8c" elementFormDefault="qualified">
    <xsd:import namespace="http://schemas.microsoft.com/office/2006/documentManagement/types"/>
    <xsd:import namespace="http://schemas.microsoft.com/office/infopath/2007/PartnerControls"/>
    <xsd:element name="Program_x0020_Type" ma:index="2" nillable="true" ma:displayName="Program Type" ma:format="RadioButtons" ma:internalName="Program_x0020_Type">
      <xsd:simpleType>
        <xsd:restriction base="dms:Choice">
          <xsd:enumeration value="New Employee Orientation (NEO)"/>
          <xsd:enumeration value="Other"/>
        </xsd:restriction>
      </xsd:simpleType>
    </xsd:element>
    <xsd:element name="Region" ma:index="3" nillable="true" ma:displayName="Region" ma:format="Dropdown" ma:internalName="Region">
      <xsd:simpleType>
        <xsd:restriction base="dms:Choice">
          <xsd:enumeration value="SHCVR"/>
          <xsd:enumeration value="SHEBR"/>
          <xsd:enumeration value="SHP"/>
          <xsd:enumeration value="SHPCR"/>
          <xsd:enumeration value="SHSSR"/>
          <xsd:enumeration value="SHSO"/>
          <xsd:enumeration value="SHWBR"/>
          <xsd:enumeration value="SOPS"/>
          <xsd:enumeration value="S3"/>
          <xsd:enumeration value="Other"/>
        </xsd:restriction>
      </xsd:simpleType>
    </xsd:element>
    <xsd:element name="Content_x0020_Status" ma:index="4" nillable="true" ma:displayName="Content Status" ma:default="Initial Draft" ma:format="RadioButtons" ma:internalName="Content_x0020_Status">
      <xsd:simpleType>
        <xsd:restriction base="dms:Choice">
          <xsd:enumeration value="Initial Draft"/>
          <xsd:enumeration value="Ready for Review"/>
          <xsd:enumeration value="Finaliz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82B6E-8027-4199-8455-8623AAF9D8BA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5af026f-3fa6-4a3f-bc1b-679f0b31dd8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8E0CD5B-85B2-4B2B-B251-2E15CBBD00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A71A66-4CDE-4EC2-8BA7-90A045CE19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f026f-3fa6-4a3f-bc1b-679f0b31dd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16x9_General_PPT_Design Template</Template>
  <TotalTime>138</TotalTime>
  <Words>292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9.12.13 LEG Meeting</vt:lpstr>
      <vt:lpstr>Occupancy Manual</vt:lpstr>
      <vt:lpstr>FURNITURE</vt:lpstr>
      <vt:lpstr>Office spaces</vt:lpstr>
      <vt:lpstr>Touchdown spaces</vt:lpstr>
      <vt:lpstr>Lockers</vt:lpstr>
      <vt:lpstr>HIPAA - Confidential Document Containers</vt:lpstr>
      <vt:lpstr>Sustainable Waste Removal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Manual</dc:title>
  <dc:creator>Andrews, Bob</dc:creator>
  <cp:lastModifiedBy>Weinberg, Malia</cp:lastModifiedBy>
  <cp:revision>16</cp:revision>
  <cp:lastPrinted>2013-10-07T15:12:41Z</cp:lastPrinted>
  <dcterms:created xsi:type="dcterms:W3CDTF">2018-03-13T23:45:52Z</dcterms:created>
  <dcterms:modified xsi:type="dcterms:W3CDTF">2018-03-24T23:12:06Z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0x010100FF1B20F74385044EBD677E97B54F5248</vt:lpwstr>
  </property>
</Properties>
</file>