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82" y="-14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9EE3AD-1B8D-439A-9085-ADC697C62A04}" type="datetimeFigureOut">
              <a:rPr lang="en-US" smtClean="0"/>
              <a:t>3/16/2022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E0FC7-D601-4BDA-9DD4-9252154F7A21}" type="slidenum">
              <a:rPr lang="en-US" smtClean="0"/>
              <a:t>‹#›</a:t>
            </a:fld>
            <a:endParaRPr lang="en-US"/>
          </a:p>
        </p:txBody>
      </p:sp>
    </p:spTree>
    <p:extLst>
      <p:ext uri="{BB962C8B-B14F-4D97-AF65-F5344CB8AC3E}">
        <p14:creationId xmlns:p14="http://schemas.microsoft.com/office/powerpoint/2010/main" val="168006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E0FC7-D601-4BDA-9DD4-9252154F7A21}" type="slidenum">
              <a:rPr lang="en-US" smtClean="0"/>
              <a:t>1</a:t>
            </a:fld>
            <a:endParaRPr lang="en-US"/>
          </a:p>
        </p:txBody>
      </p:sp>
    </p:spTree>
    <p:extLst>
      <p:ext uri="{BB962C8B-B14F-4D97-AF65-F5344CB8AC3E}">
        <p14:creationId xmlns:p14="http://schemas.microsoft.com/office/powerpoint/2010/main" val="17569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E0FC7-D601-4BDA-9DD4-9252154F7A21}" type="slidenum">
              <a:rPr lang="en-US" smtClean="0"/>
              <a:t>4</a:t>
            </a:fld>
            <a:endParaRPr lang="en-US"/>
          </a:p>
        </p:txBody>
      </p:sp>
    </p:spTree>
    <p:extLst>
      <p:ext uri="{BB962C8B-B14F-4D97-AF65-F5344CB8AC3E}">
        <p14:creationId xmlns:p14="http://schemas.microsoft.com/office/powerpoint/2010/main" val="2138435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FD6559-E50F-42CE-AAE4-0F26DF19B6E8}"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10661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D6559-E50F-42CE-AAE4-0F26DF19B6E8}"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422709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D6559-E50F-42CE-AAE4-0F26DF19B6E8}"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303334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D6559-E50F-42CE-AAE4-0F26DF19B6E8}"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35200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D6559-E50F-42CE-AAE4-0F26DF19B6E8}"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69979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FD6559-E50F-42CE-AAE4-0F26DF19B6E8}"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394840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FD6559-E50F-42CE-AAE4-0F26DF19B6E8}"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389966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FD6559-E50F-42CE-AAE4-0F26DF19B6E8}"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39748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D6559-E50F-42CE-AAE4-0F26DF19B6E8}"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257931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D6559-E50F-42CE-AAE4-0F26DF19B6E8}"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268752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D6559-E50F-42CE-AAE4-0F26DF19B6E8}"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B6F09-319E-4356-9FC0-0F57DD1134D6}" type="slidenum">
              <a:rPr lang="en-US" smtClean="0"/>
              <a:t>‹#›</a:t>
            </a:fld>
            <a:endParaRPr lang="en-US"/>
          </a:p>
        </p:txBody>
      </p:sp>
    </p:spTree>
    <p:extLst>
      <p:ext uri="{BB962C8B-B14F-4D97-AF65-F5344CB8AC3E}">
        <p14:creationId xmlns:p14="http://schemas.microsoft.com/office/powerpoint/2010/main" val="3571184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D6559-E50F-42CE-AAE4-0F26DF19B6E8}" type="datetimeFigureOut">
              <a:rPr lang="en-US" smtClean="0"/>
              <a:t>3/16/2022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B6F09-319E-4356-9FC0-0F57DD1134D6}" type="slidenum">
              <a:rPr lang="en-US" smtClean="0"/>
              <a:t>‹#›</a:t>
            </a:fld>
            <a:endParaRPr lang="en-US"/>
          </a:p>
        </p:txBody>
      </p:sp>
    </p:spTree>
    <p:extLst>
      <p:ext uri="{BB962C8B-B14F-4D97-AF65-F5344CB8AC3E}">
        <p14:creationId xmlns:p14="http://schemas.microsoft.com/office/powerpoint/2010/main" val="1501763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Statement</a:t>
            </a:r>
            <a:endParaRPr lang="en-US" dirty="0"/>
          </a:p>
        </p:txBody>
      </p:sp>
      <p:sp>
        <p:nvSpPr>
          <p:cNvPr id="3" name="Subtitle 2"/>
          <p:cNvSpPr>
            <a:spLocks noGrp="1"/>
          </p:cNvSpPr>
          <p:nvPr>
            <p:ph type="subTitle" idx="1"/>
          </p:nvPr>
        </p:nvSpPr>
        <p:spPr/>
        <p:txBody>
          <a:bodyPr/>
          <a:lstStyle/>
          <a:p>
            <a:r>
              <a:rPr lang="en-US" dirty="0" err="1" smtClean="0"/>
              <a:t>Microservices</a:t>
            </a:r>
            <a:r>
              <a:rPr lang="en-US" dirty="0" smtClean="0"/>
              <a:t> Security</a:t>
            </a:r>
            <a:endParaRPr lang="en-US" dirty="0"/>
          </a:p>
        </p:txBody>
      </p:sp>
    </p:spTree>
    <p:extLst>
      <p:ext uri="{BB962C8B-B14F-4D97-AF65-F5344CB8AC3E}">
        <p14:creationId xmlns:p14="http://schemas.microsoft.com/office/powerpoint/2010/main" val="1035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1: What are the </a:t>
            </a:r>
            <a:r>
              <a:rPr lang="en-US" sz="2800" dirty="0" err="1" smtClean="0"/>
              <a:t>Microservices</a:t>
            </a:r>
            <a:r>
              <a:rPr lang="en-US" sz="2800" dirty="0" smtClean="0"/>
              <a:t> aggravating security complexities</a:t>
            </a:r>
            <a:endParaRPr lang="en-US" sz="2800" dirty="0"/>
          </a:p>
        </p:txBody>
      </p:sp>
      <p:sp>
        <p:nvSpPr>
          <p:cNvPr id="3" name="Content Placeholder 2"/>
          <p:cNvSpPr>
            <a:spLocks noGrp="1"/>
          </p:cNvSpPr>
          <p:nvPr>
            <p:ph idx="1"/>
          </p:nvPr>
        </p:nvSpPr>
        <p:spPr/>
        <p:txBody>
          <a:bodyPr>
            <a:normAutofit lnSpcReduction="10000"/>
          </a:bodyPr>
          <a:lstStyle/>
          <a:p>
            <a:r>
              <a:rPr lang="en-US" sz="2200" dirty="0" err="1" smtClean="0"/>
              <a:t>Microservices</a:t>
            </a:r>
            <a:r>
              <a:rPr lang="en-US" sz="2200" dirty="0" smtClean="0"/>
              <a:t> architecture, is an architectural style that divides the traditional monolithic model into independent, distributed services that can be scaled and deployed separately. </a:t>
            </a:r>
          </a:p>
          <a:p>
            <a:r>
              <a:rPr lang="en-US" sz="2200" dirty="0" smtClean="0"/>
              <a:t>But the complicates service to service communication, running on different ports etc. increases the attack surfaces. For example many </a:t>
            </a:r>
            <a:r>
              <a:rPr lang="en-US" sz="2200" dirty="0" err="1" smtClean="0"/>
              <a:t>microservices</a:t>
            </a:r>
            <a:r>
              <a:rPr lang="en-US" sz="2200" dirty="0" smtClean="0"/>
              <a:t> communicate by defined API and the APIs easily become vulnerable to security threats.</a:t>
            </a:r>
          </a:p>
          <a:p>
            <a:r>
              <a:rPr lang="en-US" sz="2200" dirty="0" smtClean="0"/>
              <a:t>Since there are many security challenges need to be addressed in the </a:t>
            </a:r>
            <a:r>
              <a:rPr lang="en-US" sz="2200" dirty="0" err="1" smtClean="0"/>
              <a:t>microservices</a:t>
            </a:r>
            <a:r>
              <a:rPr lang="en-US" sz="2200" dirty="0" smtClean="0"/>
              <a:t>. The fundamental security requirements that must be addressed during design phase.</a:t>
            </a:r>
          </a:p>
          <a:p>
            <a:r>
              <a:rPr lang="en-US" sz="2200" dirty="0" smtClean="0"/>
              <a:t>It is vital for applications security architects to understand and properly use existing architecture patterns to implement authentication and authorization in </a:t>
            </a:r>
            <a:r>
              <a:rPr lang="en-US" sz="2200" dirty="0" err="1" smtClean="0"/>
              <a:t>microservices</a:t>
            </a:r>
            <a:r>
              <a:rPr lang="en-US" sz="2200" dirty="0" smtClean="0"/>
              <a:t>-based systems.</a:t>
            </a:r>
          </a:p>
          <a:p>
            <a:endParaRPr lang="en-US" dirty="0" smtClean="0"/>
          </a:p>
          <a:p>
            <a:endParaRPr lang="en-US" dirty="0"/>
          </a:p>
        </p:txBody>
      </p:sp>
    </p:spTree>
    <p:extLst>
      <p:ext uri="{BB962C8B-B14F-4D97-AF65-F5344CB8AC3E}">
        <p14:creationId xmlns:p14="http://schemas.microsoft.com/office/powerpoint/2010/main" val="349406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2: The strategies which can applied to secure a </a:t>
            </a:r>
            <a:r>
              <a:rPr lang="en-US" sz="2800" dirty="0" err="1" smtClean="0"/>
              <a:t>Microservices</a:t>
            </a:r>
            <a:r>
              <a:rPr lang="en-US" sz="2800" dirty="0" smtClean="0"/>
              <a:t>.</a:t>
            </a:r>
            <a:endParaRPr lang="en-US" sz="2800" dirty="0"/>
          </a:p>
        </p:txBody>
      </p:sp>
      <p:sp>
        <p:nvSpPr>
          <p:cNvPr id="3" name="Content Placeholder 2"/>
          <p:cNvSpPr>
            <a:spLocks noGrp="1"/>
          </p:cNvSpPr>
          <p:nvPr>
            <p:ph idx="1"/>
          </p:nvPr>
        </p:nvSpPr>
        <p:spPr/>
        <p:txBody>
          <a:bodyPr>
            <a:normAutofit fontScale="92500" lnSpcReduction="20000"/>
          </a:bodyPr>
          <a:lstStyle/>
          <a:p>
            <a:r>
              <a:rPr lang="en-US" sz="1600" dirty="0" smtClean="0"/>
              <a:t>We can apply below strategies for </a:t>
            </a:r>
            <a:r>
              <a:rPr lang="en-US" sz="1600" dirty="0" err="1" smtClean="0"/>
              <a:t>Microservices</a:t>
            </a:r>
            <a:r>
              <a:rPr lang="en-US" sz="1600" dirty="0" smtClean="0"/>
              <a:t> security:</a:t>
            </a:r>
          </a:p>
          <a:p>
            <a:pPr lvl="1"/>
            <a:r>
              <a:rPr lang="en-US" sz="1300" dirty="0" smtClean="0"/>
              <a:t>Defense in Depth: Defense in depth is a security strategy that calls for placing multiple levels of security controls throughout an organization’s software systems.</a:t>
            </a:r>
          </a:p>
          <a:p>
            <a:pPr lvl="1"/>
            <a:r>
              <a:rPr lang="en-US" sz="1300" dirty="0" err="1" smtClean="0"/>
              <a:t>DevSecOps</a:t>
            </a:r>
            <a:r>
              <a:rPr lang="en-US" sz="1300" dirty="0" smtClean="0"/>
              <a:t>: Like all components in the DevOps pipeline, </a:t>
            </a:r>
            <a:r>
              <a:rPr lang="en-US" sz="1300" dirty="0" err="1" smtClean="0"/>
              <a:t>microservices</a:t>
            </a:r>
            <a:r>
              <a:rPr lang="en-US" sz="1300" dirty="0" smtClean="0"/>
              <a:t> security requires </a:t>
            </a:r>
            <a:r>
              <a:rPr lang="en-US" sz="1300" dirty="0" err="1" smtClean="0"/>
              <a:t>DevSecOps</a:t>
            </a:r>
            <a:r>
              <a:rPr lang="en-US" sz="1300" dirty="0" smtClean="0"/>
              <a:t> tools and practices. These include shifting security left by integrating application security testing tools into the entire </a:t>
            </a:r>
            <a:r>
              <a:rPr lang="en-US" sz="1300" dirty="0" err="1" smtClean="0"/>
              <a:t>DevSecOps</a:t>
            </a:r>
            <a:r>
              <a:rPr lang="en-US" sz="1300" dirty="0" smtClean="0"/>
              <a:t> pipeline, from design all the way up to production.</a:t>
            </a:r>
          </a:p>
          <a:p>
            <a:pPr lvl="1"/>
            <a:r>
              <a:rPr lang="en-US" sz="1300" dirty="0" smtClean="0"/>
              <a:t>Isolation: A </a:t>
            </a:r>
            <a:r>
              <a:rPr lang="en-US" sz="1300" dirty="0" err="1" smtClean="0"/>
              <a:t>microservice</a:t>
            </a:r>
            <a:r>
              <a:rPr lang="en-US" sz="1300" dirty="0" smtClean="0"/>
              <a:t> needs to be able to be deployed, maintained, modified, scaled and retired without affecting any of the other </a:t>
            </a:r>
            <a:r>
              <a:rPr lang="en-US" sz="1300" dirty="0" err="1" smtClean="0"/>
              <a:t>microservices</a:t>
            </a:r>
            <a:r>
              <a:rPr lang="en-US" sz="1300" dirty="0" smtClean="0"/>
              <a:t> around it.</a:t>
            </a:r>
          </a:p>
          <a:p>
            <a:r>
              <a:rPr lang="en-US" sz="1600" dirty="0" smtClean="0"/>
              <a:t>In the actual design, we can consider below approaches to implement the authentication and authorization in </a:t>
            </a:r>
            <a:r>
              <a:rPr lang="en-US" sz="1600" dirty="0" err="1" smtClean="0"/>
              <a:t>microservices</a:t>
            </a:r>
            <a:r>
              <a:rPr lang="en-US" sz="1600" dirty="0" smtClean="0"/>
              <a:t>-based systems:</a:t>
            </a:r>
          </a:p>
          <a:p>
            <a:pPr lvl="1"/>
            <a:r>
              <a:rPr lang="en-US" sz="1300" dirty="0" smtClean="0"/>
              <a:t>Edge-level authorization: In simple scenario, authorization can happen only at the edge level (API gateway). The API gateway can be leveraged to centralize enforcement of authorization for all downstream </a:t>
            </a:r>
            <a:r>
              <a:rPr lang="en-US" sz="1300" dirty="0" err="1" smtClean="0"/>
              <a:t>microservices</a:t>
            </a:r>
            <a:r>
              <a:rPr lang="en-US" sz="1300" dirty="0" smtClean="0"/>
              <a:t>. But this approach is only for simple </a:t>
            </a:r>
            <a:r>
              <a:rPr lang="en-US" sz="1300" dirty="0" err="1" smtClean="0"/>
              <a:t>microcervices</a:t>
            </a:r>
            <a:r>
              <a:rPr lang="en-US" sz="1300" dirty="0" smtClean="0"/>
              <a:t> system and have many limits, like pushing all authorization decisions to API gateway can quickly become hard to manage in complex ecosystems with many roles and access control rules, API gateway may become a single-point-of-decision that may violate “defense in depth” principle etc.</a:t>
            </a:r>
          </a:p>
          <a:p>
            <a:pPr lvl="1"/>
            <a:r>
              <a:rPr lang="en-US" sz="1300" dirty="0" smtClean="0"/>
              <a:t>Service-level authorization: Service-level authorization gives each </a:t>
            </a:r>
            <a:r>
              <a:rPr lang="en-US" sz="1300" dirty="0" err="1" smtClean="0"/>
              <a:t>microservice</a:t>
            </a:r>
            <a:r>
              <a:rPr lang="en-US" sz="1300" dirty="0" smtClean="0"/>
              <a:t> more control to enforce access control policies in service level. </a:t>
            </a:r>
          </a:p>
          <a:p>
            <a:r>
              <a:rPr lang="en-US" sz="1600" dirty="0" smtClean="0"/>
              <a:t>Service-level authorization has below 4 function components:</a:t>
            </a:r>
          </a:p>
          <a:p>
            <a:pPr lvl="1"/>
            <a:r>
              <a:rPr lang="en-US" sz="1300" dirty="0" smtClean="0"/>
              <a:t>Policy Administration Point (PAP) provides a user interface for creating, managing, testing, and debugging access control rules;</a:t>
            </a:r>
          </a:p>
          <a:p>
            <a:pPr lvl="1"/>
            <a:r>
              <a:rPr lang="en-US" sz="1300" dirty="0" smtClean="0"/>
              <a:t>Policy Decision Point (PDP) computes access decisions by evaluating the applicable access control policy;</a:t>
            </a:r>
          </a:p>
          <a:p>
            <a:pPr lvl="1"/>
            <a:r>
              <a:rPr lang="en-US" sz="1300" dirty="0" smtClean="0"/>
              <a:t>Policy Enforcement Point (PEP) enforces policy decisions in response to a request from a subject requesting access to a protected object;</a:t>
            </a:r>
          </a:p>
          <a:p>
            <a:pPr lvl="1"/>
            <a:r>
              <a:rPr lang="en-US" sz="1300" dirty="0" smtClean="0"/>
              <a:t>Policy Information Point (PIP) serves as the retrieval source of attributes, or the data required for policy evaluation to provide the information needed by the PDP to make the decisions.</a:t>
            </a:r>
          </a:p>
          <a:p>
            <a:pPr lvl="1"/>
            <a:endParaRPr lang="en-US" sz="1200" dirty="0"/>
          </a:p>
        </p:txBody>
      </p:sp>
    </p:spTree>
    <p:extLst>
      <p:ext uri="{BB962C8B-B14F-4D97-AF65-F5344CB8AC3E}">
        <p14:creationId xmlns:p14="http://schemas.microsoft.com/office/powerpoint/2010/main" val="206239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2: The strategies which can applied to secure a </a:t>
            </a:r>
            <a:r>
              <a:rPr lang="en-US" sz="2800" dirty="0" err="1" smtClean="0"/>
              <a:t>Microservices</a:t>
            </a:r>
            <a:r>
              <a:rPr lang="en-US" sz="2800" dirty="0" smtClean="0"/>
              <a:t>. continues</a:t>
            </a:r>
            <a:endParaRPr lang="en-US" sz="28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4116" y="1950395"/>
            <a:ext cx="6995767" cy="382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65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2: The strategies which can applied to secure a </a:t>
            </a:r>
            <a:r>
              <a:rPr lang="en-US" sz="2800" dirty="0" err="1" smtClean="0"/>
              <a:t>Microservices</a:t>
            </a:r>
            <a:r>
              <a:rPr lang="en-US" sz="2800" dirty="0" smtClean="0"/>
              <a:t>. continues</a:t>
            </a:r>
            <a:endParaRPr lang="en-US" sz="2800" dirty="0"/>
          </a:p>
        </p:txBody>
      </p:sp>
      <p:sp>
        <p:nvSpPr>
          <p:cNvPr id="3" name="Content Placeholder 2"/>
          <p:cNvSpPr>
            <a:spLocks noGrp="1"/>
          </p:cNvSpPr>
          <p:nvPr>
            <p:ph idx="1"/>
          </p:nvPr>
        </p:nvSpPr>
        <p:spPr/>
        <p:txBody>
          <a:bodyPr>
            <a:normAutofit/>
          </a:bodyPr>
          <a:lstStyle/>
          <a:p>
            <a:r>
              <a:rPr lang="en-US" sz="2000" dirty="0" smtClean="0"/>
              <a:t>Service-level authorization has below patterns:</a:t>
            </a:r>
          </a:p>
          <a:p>
            <a:pPr lvl="1"/>
            <a:r>
              <a:rPr lang="en-US" sz="1600" dirty="0" smtClean="0"/>
              <a:t>Decentralized pattern:</a:t>
            </a:r>
          </a:p>
          <a:p>
            <a:pPr marL="457200" lvl="1" indent="0">
              <a:buNone/>
            </a:pPr>
            <a:r>
              <a:rPr lang="en-US" sz="1600" dirty="0" smtClean="0"/>
              <a:t> </a:t>
            </a:r>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marL="457200" lvl="1" indent="0">
              <a:buNone/>
            </a:pPr>
            <a:endParaRPr lang="en-US" sz="1600" dirty="0"/>
          </a:p>
          <a:p>
            <a:pPr marL="457200" lvl="1" indent="0">
              <a:buNone/>
            </a:pPr>
            <a:endParaRPr lang="en-US" sz="1600" dirty="0" smtClean="0"/>
          </a:p>
          <a:p>
            <a:pPr lvl="1"/>
            <a:r>
              <a:rPr lang="en-US" sz="1600" dirty="0" smtClean="0"/>
              <a:t>Centralized pattern with single policy decision point:</a:t>
            </a:r>
          </a:p>
          <a:p>
            <a:pPr marL="457200" lvl="1" indent="0">
              <a:buNone/>
            </a:pPr>
            <a:endParaRPr lang="en-US" sz="16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38400"/>
            <a:ext cx="234794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495800"/>
            <a:ext cx="2538412" cy="164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47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3: How can we secure communications between </a:t>
            </a:r>
            <a:r>
              <a:rPr lang="en-US" sz="2800" dirty="0" err="1" smtClean="0"/>
              <a:t>Microservice</a:t>
            </a:r>
            <a:r>
              <a:rPr lang="en-US" sz="2800" dirty="0" smtClean="0"/>
              <a:t>.</a:t>
            </a:r>
            <a:endParaRPr lang="en-US" sz="2800" dirty="0"/>
          </a:p>
        </p:txBody>
      </p:sp>
      <p:sp>
        <p:nvSpPr>
          <p:cNvPr id="3" name="Content Placeholder 2"/>
          <p:cNvSpPr>
            <a:spLocks noGrp="1"/>
          </p:cNvSpPr>
          <p:nvPr>
            <p:ph idx="1"/>
          </p:nvPr>
        </p:nvSpPr>
        <p:spPr/>
        <p:txBody>
          <a:bodyPr>
            <a:normAutofit fontScale="85000" lnSpcReduction="10000"/>
          </a:bodyPr>
          <a:lstStyle/>
          <a:p>
            <a:r>
              <a:rPr lang="en-US" sz="2000" dirty="0" smtClean="0"/>
              <a:t>Since most </a:t>
            </a:r>
            <a:r>
              <a:rPr lang="en-US" sz="2000" dirty="0" err="1" smtClean="0"/>
              <a:t>microservices</a:t>
            </a:r>
            <a:r>
              <a:rPr lang="en-US" sz="2000" dirty="0" smtClean="0"/>
              <a:t> </a:t>
            </a:r>
            <a:r>
              <a:rPr lang="en-US" sz="2000" dirty="0" err="1" smtClean="0"/>
              <a:t>commnucate</a:t>
            </a:r>
            <a:r>
              <a:rPr lang="en-US" sz="2000" dirty="0" smtClean="0"/>
              <a:t> between Web API, we can implement the Token base security between services. In </a:t>
            </a:r>
            <a:r>
              <a:rPr lang="en-US" sz="2000" dirty="0" err="1" smtClean="0"/>
              <a:t>.Net</a:t>
            </a:r>
            <a:r>
              <a:rPr lang="en-US" sz="2000" dirty="0" smtClean="0"/>
              <a:t> technology, we can use below technologies:</a:t>
            </a:r>
          </a:p>
          <a:p>
            <a:pPr lvl="1"/>
            <a:r>
              <a:rPr lang="en-US" sz="1600" dirty="0" smtClean="0"/>
              <a:t>Implement the JWT token with </a:t>
            </a:r>
            <a:r>
              <a:rPr lang="en-US" sz="1600" dirty="0" err="1" smtClean="0"/>
              <a:t>.Net</a:t>
            </a:r>
            <a:r>
              <a:rPr lang="en-US" sz="1600" dirty="0" smtClean="0"/>
              <a:t> built in Authentication</a:t>
            </a:r>
          </a:p>
          <a:p>
            <a:pPr lvl="1"/>
            <a:r>
              <a:rPr lang="en-US" sz="1600" dirty="0" smtClean="0"/>
              <a:t>Implement by using </a:t>
            </a:r>
            <a:r>
              <a:rPr lang="en-US" sz="1600" dirty="0" err="1" smtClean="0"/>
              <a:t>.Net</a:t>
            </a:r>
            <a:r>
              <a:rPr lang="en-US" sz="1600" dirty="0" smtClean="0"/>
              <a:t> building Authentication and Authorization library.</a:t>
            </a:r>
          </a:p>
          <a:p>
            <a:pPr lvl="1"/>
            <a:r>
              <a:rPr lang="en-US" sz="1600" dirty="0" smtClean="0"/>
              <a:t>Can implement the Authentication and Authorization with custom authentication handers </a:t>
            </a:r>
          </a:p>
          <a:p>
            <a:pPr lvl="1"/>
            <a:r>
              <a:rPr lang="en-US" sz="1600" dirty="0" smtClean="0"/>
              <a:t>Can implement the Authorization by Role base or by Policy base.  </a:t>
            </a:r>
          </a:p>
          <a:p>
            <a:r>
              <a:rPr lang="en-US" sz="2000" dirty="0" smtClean="0"/>
              <a:t>If the </a:t>
            </a:r>
            <a:r>
              <a:rPr lang="en-US" sz="2000" dirty="0" err="1" smtClean="0"/>
              <a:t>micorservices</a:t>
            </a:r>
            <a:r>
              <a:rPr lang="en-US" sz="2000" dirty="0" smtClean="0"/>
              <a:t> </a:t>
            </a:r>
            <a:r>
              <a:rPr lang="en-US" sz="2000" dirty="0" err="1" smtClean="0"/>
              <a:t>commnucate</a:t>
            </a:r>
            <a:r>
              <a:rPr lang="en-US" sz="2000" dirty="0" smtClean="0"/>
              <a:t> each other via Internet, we can use Transport Layer Security (TLS) or Mutual Transport Layer Security (</a:t>
            </a:r>
            <a:r>
              <a:rPr lang="en-US" sz="2000" dirty="0" err="1" smtClean="0"/>
              <a:t>mTLS</a:t>
            </a:r>
            <a:r>
              <a:rPr lang="en-US" sz="2000" dirty="0" smtClean="0"/>
              <a:t>, or Mutual TLS) technology to secure the data transfer via internet.</a:t>
            </a:r>
          </a:p>
          <a:p>
            <a:r>
              <a:rPr lang="en-US" sz="2000" dirty="0" smtClean="0"/>
              <a:t>Implement audit logging in </a:t>
            </a:r>
            <a:r>
              <a:rPr lang="en-US" sz="2000" dirty="0" err="1" smtClean="0"/>
              <a:t>microservices</a:t>
            </a:r>
            <a:r>
              <a:rPr lang="en-US" sz="2000" dirty="0" smtClean="0"/>
              <a:t>-based systems for security operations. </a:t>
            </a:r>
          </a:p>
          <a:p>
            <a:r>
              <a:rPr lang="en-US" sz="2000" dirty="0" smtClean="0"/>
              <a:t>Also we may adapt existing service, like AWS X-Ray to help log the operations for the </a:t>
            </a:r>
            <a:r>
              <a:rPr lang="en-US" sz="2000" dirty="0" err="1" smtClean="0"/>
              <a:t>Microservices</a:t>
            </a:r>
            <a:r>
              <a:rPr lang="en-US" sz="2000" dirty="0" smtClean="0"/>
              <a:t> system.</a:t>
            </a:r>
          </a:p>
          <a:p>
            <a:r>
              <a:rPr lang="en-US" sz="2000" dirty="0" smtClean="0"/>
              <a:t>X-Ray helps to perform end-to-end tracing of requests, record a representative sample of the traces, see a map of the services and the trace data, and to analyze performance issues and errors. It will helps developer to understand how application and its underlying services are performing so you can identify and address the root cause of issues.</a:t>
            </a:r>
            <a:endParaRPr lang="en-US" sz="2000" dirty="0"/>
          </a:p>
        </p:txBody>
      </p:sp>
    </p:spTree>
    <p:extLst>
      <p:ext uri="{BB962C8B-B14F-4D97-AF65-F5344CB8AC3E}">
        <p14:creationId xmlns:p14="http://schemas.microsoft.com/office/powerpoint/2010/main" val="66145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X-Ray demo</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9129" y="2137102"/>
            <a:ext cx="4625741" cy="345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668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743</Words>
  <Application>Microsoft Office PowerPoint</Application>
  <PresentationFormat>On-screen Show (4:3)</PresentationFormat>
  <Paragraphs>44</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Problem Statement</vt:lpstr>
      <vt:lpstr>1: What are the Microservices aggravating security complexities</vt:lpstr>
      <vt:lpstr>2: The strategies which can applied to secure a Microservices.</vt:lpstr>
      <vt:lpstr>2: The strategies which can applied to secure a Microservices. continues</vt:lpstr>
      <vt:lpstr>2: The strategies which can applied to secure a Microservices. continues</vt:lpstr>
      <vt:lpstr>3: How can we secure communications between Microservice.</vt:lpstr>
      <vt:lpstr>X-Ray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Dong Guo</dc:creator>
  <cp:lastModifiedBy>Jian Dong Guo</cp:lastModifiedBy>
  <cp:revision>11</cp:revision>
  <dcterms:created xsi:type="dcterms:W3CDTF">2022-03-16T17:14:21Z</dcterms:created>
  <dcterms:modified xsi:type="dcterms:W3CDTF">2022-03-16T18:33:35Z</dcterms:modified>
</cp:coreProperties>
</file>