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bel"/>
      <p:regular r:id="rId16"/>
    </p:embeddedFont>
    <p:embeddedFont>
      <p:font typeface="Share Tech"/>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guide id="2" pos="2880">
          <p15:clr>
            <a:srgbClr val="A4A3A4"/>
          </p15:clr>
        </p15:guide>
      </p15:sldGuideLst>
    </p:ext>
    <p:ext uri="http://customooxmlschemas.google.com/">
      <go:slidesCustomData xmlns:go="http://customooxmlschemas.google.com/" r:id="rId18" roundtripDataSignature="AMtx7mj+T/5ZkZurJ8JcsP9uxv6iBMV+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hareTech-regular.fntdata"/><Relationship Id="rId16" Type="http://schemas.openxmlformats.org/officeDocument/2006/relationships/font" Target="fonts/Abel-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9925da38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99925da38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94da525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94da525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94da5250b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994da5250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txBox="1"/>
          <p:nvPr>
            <p:ph type="ctrTitle"/>
          </p:nvPr>
        </p:nvSpPr>
        <p:spPr>
          <a:xfrm>
            <a:off x="734350" y="420225"/>
            <a:ext cx="4416900" cy="17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2"/>
          <p:cNvSpPr txBox="1"/>
          <p:nvPr>
            <p:ph idx="1" type="subTitle"/>
          </p:nvPr>
        </p:nvSpPr>
        <p:spPr>
          <a:xfrm>
            <a:off x="1030675" y="2337913"/>
            <a:ext cx="3852300" cy="46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2"/>
          <p:cNvSpPr/>
          <p:nvPr/>
        </p:nvSpPr>
        <p:spPr>
          <a:xfrm>
            <a:off x="5981700" y="-13963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a:off x="-1466050" y="3657575"/>
            <a:ext cx="2909400" cy="2909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85" name="Shape 85"/>
        <p:cNvGrpSpPr/>
        <p:nvPr/>
      </p:nvGrpSpPr>
      <p:grpSpPr>
        <a:xfrm>
          <a:off x="0" y="0"/>
          <a:ext cx="0" cy="0"/>
          <a:chOff x="0" y="0"/>
          <a:chExt cx="0" cy="0"/>
        </a:xfrm>
      </p:grpSpPr>
      <p:sp>
        <p:nvSpPr>
          <p:cNvPr id="86" name="Google Shape;86;p21"/>
          <p:cNvSpPr/>
          <p:nvPr/>
        </p:nvSpPr>
        <p:spPr>
          <a:xfrm>
            <a:off x="5445675" y="16561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a:off x="-2345775" y="-23633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21"/>
          <p:cNvGrpSpPr/>
          <p:nvPr/>
        </p:nvGrpSpPr>
        <p:grpSpPr>
          <a:xfrm flipH="1" rot="10800000">
            <a:off x="-28950" y="4604104"/>
            <a:ext cx="6791775" cy="567596"/>
            <a:chOff x="279125" y="-193646"/>
            <a:chExt cx="6791775" cy="567596"/>
          </a:xfrm>
        </p:grpSpPr>
        <p:cxnSp>
          <p:nvCxnSpPr>
            <p:cNvPr id="89" name="Google Shape;89;p21"/>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0" name="Google Shape;90;p21"/>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1" name="Google Shape;91;p21"/>
          <p:cNvGrpSpPr/>
          <p:nvPr/>
        </p:nvGrpSpPr>
        <p:grpSpPr>
          <a:xfrm flipH="1">
            <a:off x="2361825" y="-14671"/>
            <a:ext cx="6791775" cy="567596"/>
            <a:chOff x="279125" y="-193646"/>
            <a:chExt cx="6791775" cy="567596"/>
          </a:xfrm>
        </p:grpSpPr>
        <p:cxnSp>
          <p:nvCxnSpPr>
            <p:cNvPr id="92" name="Google Shape;92;p21"/>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3" name="Google Shape;93;p21"/>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4" name="Google Shape;94;p21"/>
          <p:cNvGrpSpPr/>
          <p:nvPr/>
        </p:nvGrpSpPr>
        <p:grpSpPr>
          <a:xfrm rot="5400000">
            <a:off x="8131265" y="1121612"/>
            <a:ext cx="987245" cy="256500"/>
            <a:chOff x="713275" y="4065425"/>
            <a:chExt cx="987245" cy="256500"/>
          </a:xfrm>
        </p:grpSpPr>
        <p:sp>
          <p:nvSpPr>
            <p:cNvPr id="95" name="Google Shape;95;p2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21"/>
          <p:cNvGrpSpPr/>
          <p:nvPr/>
        </p:nvGrpSpPr>
        <p:grpSpPr>
          <a:xfrm rot="5400000">
            <a:off x="25490" y="3765388"/>
            <a:ext cx="987245" cy="256500"/>
            <a:chOff x="713275" y="4065425"/>
            <a:chExt cx="987245" cy="256500"/>
          </a:xfrm>
        </p:grpSpPr>
        <p:sp>
          <p:nvSpPr>
            <p:cNvPr id="99" name="Google Shape;99;p2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
    <p:spTree>
      <p:nvGrpSpPr>
        <p:cNvPr id="13" name="Shape 13"/>
        <p:cNvGrpSpPr/>
        <p:nvPr/>
      </p:nvGrpSpPr>
      <p:grpSpPr>
        <a:xfrm>
          <a:off x="0" y="0"/>
          <a:ext cx="0" cy="0"/>
          <a:chOff x="0" y="0"/>
          <a:chExt cx="0" cy="0"/>
        </a:xfrm>
      </p:grpSpPr>
      <p:sp>
        <p:nvSpPr>
          <p:cNvPr id="14" name="Google Shape;14;p13"/>
          <p:cNvSpPr/>
          <p:nvPr/>
        </p:nvSpPr>
        <p:spPr>
          <a:xfrm>
            <a:off x="6812650" y="-1965225"/>
            <a:ext cx="4165200" cy="41652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txBox="1"/>
          <p:nvPr>
            <p:ph idx="1" type="subTitle"/>
          </p:nvPr>
        </p:nvSpPr>
        <p:spPr>
          <a:xfrm>
            <a:off x="720300" y="18851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16" name="Google Shape;16;p13"/>
          <p:cNvSpPr txBox="1"/>
          <p:nvPr>
            <p:ph type="title"/>
          </p:nvPr>
        </p:nvSpPr>
        <p:spPr>
          <a:xfrm>
            <a:off x="81527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7" name="Google Shape;17;p13"/>
          <p:cNvSpPr txBox="1"/>
          <p:nvPr>
            <p:ph idx="2" type="subTitle"/>
          </p:nvPr>
        </p:nvSpPr>
        <p:spPr>
          <a:xfrm>
            <a:off x="720300" y="2193500"/>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18" name="Google Shape;18;p13"/>
          <p:cNvSpPr txBox="1"/>
          <p:nvPr>
            <p:ph idx="3" type="title"/>
          </p:nvPr>
        </p:nvSpPr>
        <p:spPr>
          <a:xfrm>
            <a:off x="335062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9" name="Google Shape;19;p13"/>
          <p:cNvSpPr txBox="1"/>
          <p:nvPr>
            <p:ph idx="4" type="title"/>
          </p:nvPr>
        </p:nvSpPr>
        <p:spPr>
          <a:xfrm>
            <a:off x="5885697"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0" name="Google Shape;20;p13"/>
          <p:cNvSpPr txBox="1"/>
          <p:nvPr>
            <p:ph idx="5" type="title"/>
          </p:nvPr>
        </p:nvSpPr>
        <p:spPr>
          <a:xfrm>
            <a:off x="814575" y="3027797"/>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1" name="Google Shape;21;p13"/>
          <p:cNvSpPr txBox="1"/>
          <p:nvPr>
            <p:ph idx="6" type="subTitle"/>
          </p:nvPr>
        </p:nvSpPr>
        <p:spPr>
          <a:xfrm>
            <a:off x="3255370" y="18851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2" name="Google Shape;22;p13"/>
          <p:cNvSpPr txBox="1"/>
          <p:nvPr>
            <p:ph idx="7" type="subTitle"/>
          </p:nvPr>
        </p:nvSpPr>
        <p:spPr>
          <a:xfrm>
            <a:off x="3257550" y="2193500"/>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3" name="Google Shape;23;p13"/>
          <p:cNvSpPr txBox="1"/>
          <p:nvPr>
            <p:ph idx="8" type="subTitle"/>
          </p:nvPr>
        </p:nvSpPr>
        <p:spPr>
          <a:xfrm>
            <a:off x="5790440" y="18757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4" name="Google Shape;24;p13"/>
          <p:cNvSpPr txBox="1"/>
          <p:nvPr>
            <p:ph idx="9" type="subTitle"/>
          </p:nvPr>
        </p:nvSpPr>
        <p:spPr>
          <a:xfrm>
            <a:off x="5792551" y="2199975"/>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5" name="Google Shape;25;p13"/>
          <p:cNvSpPr txBox="1"/>
          <p:nvPr>
            <p:ph idx="13" type="subTitle"/>
          </p:nvPr>
        </p:nvSpPr>
        <p:spPr>
          <a:xfrm>
            <a:off x="721421" y="3664251"/>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6" name="Google Shape;26;p13"/>
          <p:cNvSpPr txBox="1"/>
          <p:nvPr>
            <p:ph idx="14" type="subTitle"/>
          </p:nvPr>
        </p:nvSpPr>
        <p:spPr>
          <a:xfrm>
            <a:off x="721422" y="3967466"/>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7" name="Google Shape;27;p13"/>
          <p:cNvSpPr txBox="1"/>
          <p:nvPr>
            <p:ph idx="15" type="title"/>
          </p:nvPr>
        </p:nvSpPr>
        <p:spPr>
          <a:xfrm>
            <a:off x="720300" y="452325"/>
            <a:ext cx="7176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3"/>
          <p:cNvSpPr txBox="1"/>
          <p:nvPr>
            <p:ph idx="16" type="title"/>
          </p:nvPr>
        </p:nvSpPr>
        <p:spPr>
          <a:xfrm>
            <a:off x="3350624"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9" name="Google Shape;29;p13"/>
          <p:cNvSpPr txBox="1"/>
          <p:nvPr>
            <p:ph idx="17" type="title"/>
          </p:nvPr>
        </p:nvSpPr>
        <p:spPr>
          <a:xfrm>
            <a:off x="5885697"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30" name="Google Shape;30;p13"/>
          <p:cNvSpPr txBox="1"/>
          <p:nvPr>
            <p:ph idx="18" type="subTitle"/>
          </p:nvPr>
        </p:nvSpPr>
        <p:spPr>
          <a:xfrm>
            <a:off x="3255370" y="3673675"/>
            <a:ext cx="23877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1" name="Google Shape;31;p13"/>
          <p:cNvSpPr txBox="1"/>
          <p:nvPr>
            <p:ph idx="19" type="subTitle"/>
          </p:nvPr>
        </p:nvSpPr>
        <p:spPr>
          <a:xfrm>
            <a:off x="3256575" y="3960987"/>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32" name="Google Shape;32;p13"/>
          <p:cNvSpPr txBox="1"/>
          <p:nvPr>
            <p:ph idx="20" type="subTitle"/>
          </p:nvPr>
        </p:nvSpPr>
        <p:spPr>
          <a:xfrm>
            <a:off x="5790440" y="36652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3" name="Google Shape;33;p13"/>
          <p:cNvSpPr txBox="1"/>
          <p:nvPr>
            <p:ph idx="21" type="subTitle"/>
          </p:nvPr>
        </p:nvSpPr>
        <p:spPr>
          <a:xfrm>
            <a:off x="5792551" y="3967463"/>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grpSp>
        <p:nvGrpSpPr>
          <p:cNvPr id="34" name="Google Shape;34;p13"/>
          <p:cNvGrpSpPr/>
          <p:nvPr/>
        </p:nvGrpSpPr>
        <p:grpSpPr>
          <a:xfrm flipH="1" rot="10800000">
            <a:off x="-15825" y="153045"/>
            <a:ext cx="2913450" cy="579362"/>
            <a:chOff x="267350" y="-205412"/>
            <a:chExt cx="2913450" cy="579362"/>
          </a:xfrm>
        </p:grpSpPr>
        <p:cxnSp>
          <p:nvCxnSpPr>
            <p:cNvPr id="35" name="Google Shape;35;p13"/>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6" name="Google Shape;36;p13"/>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37" name="Google Shape;37;p13"/>
          <p:cNvGrpSpPr/>
          <p:nvPr/>
        </p:nvGrpSpPr>
        <p:grpSpPr>
          <a:xfrm flipH="1">
            <a:off x="6246375" y="4411094"/>
            <a:ext cx="2913450" cy="579362"/>
            <a:chOff x="267350" y="-205412"/>
            <a:chExt cx="2913450" cy="579362"/>
          </a:xfrm>
        </p:grpSpPr>
        <p:cxnSp>
          <p:nvCxnSpPr>
            <p:cNvPr id="38" name="Google Shape;38;p13"/>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9" name="Google Shape;39;p13"/>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14"/>
          <p:cNvSpPr/>
          <p:nvPr/>
        </p:nvSpPr>
        <p:spPr>
          <a:xfrm>
            <a:off x="-986975" y="-1377662"/>
            <a:ext cx="2964900" cy="29649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14"/>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3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grpSp>
        <p:nvGrpSpPr>
          <p:cNvPr id="44" name="Google Shape;44;p14"/>
          <p:cNvGrpSpPr/>
          <p:nvPr/>
        </p:nvGrpSpPr>
        <p:grpSpPr>
          <a:xfrm>
            <a:off x="-72925" y="-72687"/>
            <a:ext cx="2689025" cy="354925"/>
            <a:chOff x="491775" y="19025"/>
            <a:chExt cx="2689025" cy="354925"/>
          </a:xfrm>
        </p:grpSpPr>
        <p:cxnSp>
          <p:nvCxnSpPr>
            <p:cNvPr id="45" name="Google Shape;45;p14"/>
            <p:cNvCxnSpPr/>
            <p:nvPr/>
          </p:nvCxnSpPr>
          <p:spPr>
            <a:xfrm>
              <a:off x="491775" y="19025"/>
              <a:ext cx="351300" cy="351300"/>
            </a:xfrm>
            <a:prstGeom prst="straightConnector1">
              <a:avLst/>
            </a:prstGeom>
            <a:noFill/>
            <a:ln cap="flat" cmpd="sng" w="9525">
              <a:solidFill>
                <a:schemeClr val="accent2"/>
              </a:solidFill>
              <a:prstDash val="solid"/>
              <a:round/>
              <a:headEnd len="sm" w="sm" type="none"/>
              <a:tailEnd len="sm" w="sm" type="none"/>
            </a:ln>
          </p:spPr>
        </p:cxnSp>
        <p:cxnSp>
          <p:nvCxnSpPr>
            <p:cNvPr id="46" name="Google Shape;46;p1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47" name="Google Shape;47;p14"/>
          <p:cNvGrpSpPr/>
          <p:nvPr/>
        </p:nvGrpSpPr>
        <p:grpSpPr>
          <a:xfrm rot="10800000">
            <a:off x="6527900" y="4861263"/>
            <a:ext cx="2689025" cy="354925"/>
            <a:chOff x="491775" y="19025"/>
            <a:chExt cx="2689025" cy="354925"/>
          </a:xfrm>
        </p:grpSpPr>
        <p:cxnSp>
          <p:nvCxnSpPr>
            <p:cNvPr id="48" name="Google Shape;48;p14"/>
            <p:cNvCxnSpPr/>
            <p:nvPr/>
          </p:nvCxnSpPr>
          <p:spPr>
            <a:xfrm>
              <a:off x="491775" y="19025"/>
              <a:ext cx="351300" cy="351300"/>
            </a:xfrm>
            <a:prstGeom prst="straightConnector1">
              <a:avLst/>
            </a:prstGeom>
            <a:noFill/>
            <a:ln cap="flat" cmpd="sng" w="9525">
              <a:solidFill>
                <a:schemeClr val="accent2"/>
              </a:solidFill>
              <a:prstDash val="solid"/>
              <a:round/>
              <a:headEnd len="sm" w="sm" type="none"/>
              <a:tailEnd len="sm" w="sm" type="none"/>
            </a:ln>
          </p:spPr>
        </p:cxnSp>
        <p:cxnSp>
          <p:nvCxnSpPr>
            <p:cNvPr id="49" name="Google Shape;49;p1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15"/>
          <p:cNvSpPr/>
          <p:nvPr/>
        </p:nvSpPr>
        <p:spPr>
          <a:xfrm>
            <a:off x="-1847350" y="2963200"/>
            <a:ext cx="4191000" cy="41910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267200" y="-2144650"/>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7248525" y="3463225"/>
            <a:ext cx="3438600" cy="34386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5"/>
          <p:cNvSpPr txBox="1"/>
          <p:nvPr>
            <p:ph type="title"/>
          </p:nvPr>
        </p:nvSpPr>
        <p:spPr>
          <a:xfrm>
            <a:off x="3968625" y="15699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5"/>
          <p:cNvSpPr txBox="1"/>
          <p:nvPr>
            <p:ph idx="1" type="subTitle"/>
          </p:nvPr>
        </p:nvSpPr>
        <p:spPr>
          <a:xfrm>
            <a:off x="3966525" y="2403900"/>
            <a:ext cx="4041600" cy="116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56" name="Shape 56"/>
        <p:cNvGrpSpPr/>
        <p:nvPr/>
      </p:nvGrpSpPr>
      <p:grpSpPr>
        <a:xfrm>
          <a:off x="0" y="0"/>
          <a:ext cx="0" cy="0"/>
          <a:chOff x="0" y="0"/>
          <a:chExt cx="0" cy="0"/>
        </a:xfrm>
      </p:grpSpPr>
      <p:sp>
        <p:nvSpPr>
          <p:cNvPr id="57" name="Google Shape;57;p16"/>
          <p:cNvSpPr/>
          <p:nvPr/>
        </p:nvSpPr>
        <p:spPr>
          <a:xfrm>
            <a:off x="4033988" y="-364492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6"/>
          <p:cNvSpPr txBox="1"/>
          <p:nvPr>
            <p:ph idx="1" type="subTitle"/>
          </p:nvPr>
        </p:nvSpPr>
        <p:spPr>
          <a:xfrm>
            <a:off x="716061"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59" name="Google Shape;59;p16"/>
          <p:cNvSpPr txBox="1"/>
          <p:nvPr>
            <p:ph idx="2" type="subTitle"/>
          </p:nvPr>
        </p:nvSpPr>
        <p:spPr>
          <a:xfrm>
            <a:off x="716075"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0" name="Google Shape;60;p16"/>
          <p:cNvSpPr txBox="1"/>
          <p:nvPr>
            <p:ph idx="3" type="subTitle"/>
          </p:nvPr>
        </p:nvSpPr>
        <p:spPr>
          <a:xfrm>
            <a:off x="343949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1" name="Google Shape;61;p16"/>
          <p:cNvSpPr txBox="1"/>
          <p:nvPr>
            <p:ph idx="4" type="subTitle"/>
          </p:nvPr>
        </p:nvSpPr>
        <p:spPr>
          <a:xfrm>
            <a:off x="3439507"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2" name="Google Shape;62;p16"/>
          <p:cNvSpPr txBox="1"/>
          <p:nvPr>
            <p:ph idx="5" type="subTitle"/>
          </p:nvPr>
        </p:nvSpPr>
        <p:spPr>
          <a:xfrm>
            <a:off x="616294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3" name="Google Shape;63;p16"/>
          <p:cNvSpPr txBox="1"/>
          <p:nvPr>
            <p:ph idx="6" type="subTitle"/>
          </p:nvPr>
        </p:nvSpPr>
        <p:spPr>
          <a:xfrm>
            <a:off x="6162951"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4" name="Google Shape;64;p16"/>
          <p:cNvSpPr txBox="1"/>
          <p:nvPr>
            <p:ph type="title"/>
          </p:nvPr>
        </p:nvSpPr>
        <p:spPr>
          <a:xfrm>
            <a:off x="14597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5" name="Google Shape;65;p16"/>
          <p:cNvSpPr txBox="1"/>
          <p:nvPr>
            <p:ph idx="7" type="title"/>
          </p:nvPr>
        </p:nvSpPr>
        <p:spPr>
          <a:xfrm>
            <a:off x="418320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6" name="Google Shape;66;p16"/>
          <p:cNvSpPr txBox="1"/>
          <p:nvPr>
            <p:ph idx="8" type="title"/>
          </p:nvPr>
        </p:nvSpPr>
        <p:spPr>
          <a:xfrm>
            <a:off x="69066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7" name="Google Shape;67;p16"/>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8" name="Google Shape;68;p16"/>
          <p:cNvGrpSpPr/>
          <p:nvPr/>
        </p:nvGrpSpPr>
        <p:grpSpPr>
          <a:xfrm flipH="1" rot="10800000">
            <a:off x="-9525" y="287795"/>
            <a:ext cx="2913450" cy="579362"/>
            <a:chOff x="267350" y="-205412"/>
            <a:chExt cx="2913450" cy="579362"/>
          </a:xfrm>
        </p:grpSpPr>
        <p:cxnSp>
          <p:nvCxnSpPr>
            <p:cNvPr id="69" name="Google Shape;69;p16"/>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0" name="Google Shape;70;p16"/>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71" name="Google Shape;71;p16"/>
          <p:cNvGrpSpPr/>
          <p:nvPr/>
        </p:nvGrpSpPr>
        <p:grpSpPr>
          <a:xfrm flipH="1">
            <a:off x="6246375" y="4314419"/>
            <a:ext cx="2913450" cy="579362"/>
            <a:chOff x="267350" y="-205412"/>
            <a:chExt cx="2913450" cy="579362"/>
          </a:xfrm>
        </p:grpSpPr>
        <p:cxnSp>
          <p:nvCxnSpPr>
            <p:cNvPr id="72" name="Google Shape;72;p16"/>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3" name="Google Shape;73;p16"/>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4">
    <p:spTree>
      <p:nvGrpSpPr>
        <p:cNvPr id="74" name="Shape 74"/>
        <p:cNvGrpSpPr/>
        <p:nvPr/>
      </p:nvGrpSpPr>
      <p:grpSpPr>
        <a:xfrm>
          <a:off x="0" y="0"/>
          <a:ext cx="0" cy="0"/>
          <a:chOff x="0" y="0"/>
          <a:chExt cx="0" cy="0"/>
        </a:xfrm>
      </p:grpSpPr>
      <p:sp>
        <p:nvSpPr>
          <p:cNvPr id="75" name="Google Shape;75;p17"/>
          <p:cNvSpPr/>
          <p:nvPr/>
        </p:nvSpPr>
        <p:spPr>
          <a:xfrm>
            <a:off x="-1035875" y="3858700"/>
            <a:ext cx="2207400" cy="22074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a:off x="3863825" y="356400"/>
            <a:ext cx="4175400" cy="4175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txBox="1"/>
          <p:nvPr>
            <p:ph type="title"/>
          </p:nvPr>
        </p:nvSpPr>
        <p:spPr>
          <a:xfrm>
            <a:off x="715500" y="23541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17"/>
          <p:cNvSpPr txBox="1"/>
          <p:nvPr>
            <p:ph idx="1" type="subTitle"/>
          </p:nvPr>
        </p:nvSpPr>
        <p:spPr>
          <a:xfrm>
            <a:off x="713400" y="3188100"/>
            <a:ext cx="4041600" cy="14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79" name="Google Shape;79;p17"/>
          <p:cNvSpPr/>
          <p:nvPr/>
        </p:nvSpPr>
        <p:spPr>
          <a:xfrm>
            <a:off x="8488569" y="3741700"/>
            <a:ext cx="445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2" name="Shape 8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83" name="Shape 83"/>
        <p:cNvGrpSpPr/>
        <p:nvPr/>
      </p:nvGrpSpPr>
      <p:grpSpPr>
        <a:xfrm>
          <a:off x="0" y="0"/>
          <a:ext cx="0" cy="0"/>
          <a:chOff x="0" y="0"/>
          <a:chExt cx="0" cy="0"/>
        </a:xfrm>
      </p:grpSpPr>
      <p:sp>
        <p:nvSpPr>
          <p:cNvPr id="84" name="Google Shape;84;p20"/>
          <p:cNvSpPr/>
          <p:nvPr/>
        </p:nvSpPr>
        <p:spPr>
          <a:xfrm>
            <a:off x="1712850" y="-3641150"/>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dk2"/>
            </a:gs>
          </a:gsLst>
          <a:lin ang="2698631" scaled="0"/>
        </a:gra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9pPr>
          </a:lstStyle>
          <a:p/>
        </p:txBody>
      </p:sp>
      <p:sp>
        <p:nvSpPr>
          <p:cNvPr id="7" name="Google Shape;7;p1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Abel"/>
              <a:buChar char="●"/>
              <a:defRPr b="0" i="0" sz="1800" u="none" cap="none" strike="noStrike">
                <a:solidFill>
                  <a:schemeClr val="lt1"/>
                </a:solidFill>
                <a:latin typeface="Abel"/>
                <a:ea typeface="Abel"/>
                <a:cs typeface="Abel"/>
                <a:sym typeface="Abel"/>
              </a:defRPr>
            </a:lvl1pPr>
            <a:lvl2pPr indent="-317500" lvl="1" marL="914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2pPr>
            <a:lvl3pPr indent="-317500" lvl="2" marL="1371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3pPr>
            <a:lvl4pPr indent="-317500" lvl="3" marL="1828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4pPr>
            <a:lvl5pPr indent="-317500" lvl="4" marL="22860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5pPr>
            <a:lvl6pPr indent="-317500" lvl="5" marL="27432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6pPr>
            <a:lvl7pPr indent="-317500" lvl="6" marL="3200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7pPr>
            <a:lvl8pPr indent="-317500" lvl="7" marL="3657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8pPr>
            <a:lvl9pPr indent="-317500" lvl="8" marL="4114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edqian/twitter-climate-change-sentiment-dataset" TargetMode="External"/><Relationship Id="rId4" Type="http://schemas.openxmlformats.org/officeDocument/2006/relationships/hyperlink" Target="https://colab.research.google.com/drive/10B2L8ddVvyE9tmTwa94K7kHF215eS1Kz?authuser=2#scrollTo=i2fSiDTAC79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
          <p:cNvSpPr txBox="1"/>
          <p:nvPr/>
        </p:nvSpPr>
        <p:spPr>
          <a:xfrm>
            <a:off x="427094" y="418146"/>
            <a:ext cx="7864705" cy="819527"/>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5200"/>
              <a:buFont typeface="Share Tech"/>
              <a:buNone/>
            </a:pPr>
            <a:r>
              <a:rPr b="1" i="0" lang="en-US" sz="3200" u="none" cap="none" strike="noStrike">
                <a:solidFill>
                  <a:srgbClr val="260E76"/>
                </a:solidFill>
                <a:latin typeface="Share Tech"/>
                <a:ea typeface="Share Tech"/>
                <a:cs typeface="Share Tech"/>
                <a:sym typeface="Share Tech"/>
              </a:rPr>
              <a:t>TWITTER CLIMATE CHANGE SENTIMENT ANALYSIS</a:t>
            </a:r>
            <a:endParaRPr b="1" i="0" sz="3200" u="none" cap="none" strike="noStrike">
              <a:solidFill>
                <a:srgbClr val="260E76"/>
              </a:solidFill>
              <a:latin typeface="Share Tech"/>
              <a:ea typeface="Share Tech"/>
              <a:cs typeface="Share Tech"/>
              <a:sym typeface="Share Tech"/>
            </a:endParaRPr>
          </a:p>
        </p:txBody>
      </p:sp>
      <p:sp>
        <p:nvSpPr>
          <p:cNvPr id="107" name="Google Shape;107;p1"/>
          <p:cNvSpPr txBox="1"/>
          <p:nvPr/>
        </p:nvSpPr>
        <p:spPr>
          <a:xfrm>
            <a:off x="6848815" y="3872883"/>
            <a:ext cx="2295300" cy="1206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5200"/>
              <a:buFont typeface="Share Tech"/>
              <a:buNone/>
            </a:pPr>
            <a:r>
              <a:rPr b="1" lang="en-US" sz="1800">
                <a:solidFill>
                  <a:schemeClr val="dk1"/>
                </a:solidFill>
                <a:latin typeface="Share Tech"/>
                <a:ea typeface="Share Tech"/>
                <a:cs typeface="Share Tech"/>
                <a:sym typeface="Share Tech"/>
              </a:rPr>
              <a:t>Team Members</a:t>
            </a:r>
            <a:r>
              <a:rPr b="1" i="0" lang="en-US" sz="1800" u="none" cap="none" strike="noStrike">
                <a:solidFill>
                  <a:schemeClr val="dk1"/>
                </a:solidFill>
                <a:latin typeface="Share Tech"/>
                <a:ea typeface="Share Tech"/>
                <a:cs typeface="Share Tech"/>
                <a:sym typeface="Share Tech"/>
              </a:rPr>
              <a:t>:</a:t>
            </a:r>
            <a:endParaRPr sz="1800"/>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1. Eric Cheruiyot</a:t>
            </a:r>
            <a:endParaRPr b="1" i="0" sz="1800" u="none" cap="none" strike="noStrike">
              <a:solidFill>
                <a:schemeClr val="dk1"/>
              </a:solidFill>
              <a:latin typeface="Share Tech"/>
              <a:ea typeface="Share Tech"/>
              <a:cs typeface="Share Tech"/>
              <a:sym typeface="Share Tech"/>
            </a:endParaRPr>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2. </a:t>
            </a:r>
            <a:r>
              <a:rPr b="1" lang="en-US" sz="1800">
                <a:solidFill>
                  <a:schemeClr val="dk1"/>
                </a:solidFill>
                <a:latin typeface="Share Tech"/>
                <a:ea typeface="Share Tech"/>
                <a:cs typeface="Share Tech"/>
                <a:sym typeface="Share Tech"/>
              </a:rPr>
              <a:t>Geoffrey</a:t>
            </a:r>
            <a:r>
              <a:rPr b="1" i="0" lang="en-US" sz="1800" u="none" cap="none" strike="noStrike">
                <a:solidFill>
                  <a:schemeClr val="dk1"/>
                </a:solidFill>
                <a:latin typeface="Share Tech"/>
                <a:ea typeface="Share Tech"/>
                <a:cs typeface="Share Tech"/>
                <a:sym typeface="Share Tech"/>
              </a:rPr>
              <a:t> </a:t>
            </a:r>
            <a:r>
              <a:rPr b="1" i="0" lang="en-US" sz="1800" u="none" cap="none" strike="noStrike">
                <a:solidFill>
                  <a:schemeClr val="dk1"/>
                </a:solidFill>
                <a:latin typeface="Share Tech"/>
                <a:ea typeface="Share Tech"/>
                <a:cs typeface="Share Tech"/>
                <a:sym typeface="Share Tech"/>
              </a:rPr>
              <a:t>Ongeri</a:t>
            </a:r>
            <a:endParaRPr b="1" i="0" sz="1800" u="none" cap="none" strike="noStrike">
              <a:solidFill>
                <a:schemeClr val="dk1"/>
              </a:solidFill>
              <a:latin typeface="Share Tech"/>
              <a:ea typeface="Share Tech"/>
              <a:cs typeface="Share Tech"/>
              <a:sym typeface="Share Tech"/>
            </a:endParaRPr>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3. Antonia Mulinge</a:t>
            </a:r>
            <a:endParaRPr b="1" i="0" sz="1800" u="none" cap="none" strike="noStrike">
              <a:solidFill>
                <a:schemeClr val="dk1"/>
              </a:solidFill>
              <a:latin typeface="Share Tech"/>
              <a:ea typeface="Share Tech"/>
              <a:cs typeface="Share Tech"/>
              <a:sym typeface="Share Tec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99925da38d_0_1"/>
          <p:cNvSpPr txBox="1"/>
          <p:nvPr>
            <p:ph type="title"/>
          </p:nvPr>
        </p:nvSpPr>
        <p:spPr>
          <a:xfrm>
            <a:off x="207500" y="97500"/>
            <a:ext cx="8456400" cy="80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Conclusions and Recommendations (Cont)</a:t>
            </a:r>
            <a:endParaRPr/>
          </a:p>
        </p:txBody>
      </p:sp>
      <p:sp>
        <p:nvSpPr>
          <p:cNvPr id="162" name="Google Shape;162;g199925da38d_0_1"/>
          <p:cNvSpPr txBox="1"/>
          <p:nvPr/>
        </p:nvSpPr>
        <p:spPr>
          <a:xfrm>
            <a:off x="0" y="899400"/>
            <a:ext cx="8664000" cy="4017300"/>
          </a:xfrm>
          <a:prstGeom prst="rect">
            <a:avLst/>
          </a:prstGeom>
          <a:noFill/>
          <a:ln>
            <a:noFill/>
          </a:ln>
        </p:spPr>
        <p:txBody>
          <a:bodyPr anchorCtr="0" anchor="t" bIns="91425" lIns="91425" spcFirstLastPara="1" rIns="91425" wrap="square" tIns="91425">
            <a:spAutoFit/>
          </a:bodyPr>
          <a:lstStyle/>
          <a:p>
            <a:pPr indent="-361950" lvl="0" marL="457200" rtl="0" algn="l">
              <a:lnSpc>
                <a:spcPct val="135714"/>
              </a:lnSpc>
              <a:spcBef>
                <a:spcPts val="0"/>
              </a:spcBef>
              <a:spcAft>
                <a:spcPts val="0"/>
              </a:spcAft>
              <a:buClr>
                <a:schemeClr val="lt1"/>
              </a:buClr>
              <a:buSzPts val="2100"/>
              <a:buFont typeface="Abel"/>
              <a:buChar char="●"/>
            </a:pPr>
            <a:r>
              <a:rPr lang="en-US" sz="2100">
                <a:solidFill>
                  <a:schemeClr val="lt1"/>
                </a:solidFill>
                <a:latin typeface="Abel"/>
                <a:ea typeface="Abel"/>
                <a:cs typeface="Abel"/>
                <a:sym typeface="Abel"/>
              </a:rPr>
              <a:t>COP22, ParisAgreement, and Trump in the Pro sentiment are likely related to the    formal process Trump's administration began to exit the Paris Agreements, where north of 200 nations pledged to reduce greenhouse gas emissions, assist developing nations, and assist [poor] nations struggling with the consequences of a warming Earth.</a:t>
            </a:r>
            <a:endParaRPr sz="2100">
              <a:solidFill>
                <a:schemeClr val="lt1"/>
              </a:solidFill>
              <a:latin typeface="Abel"/>
              <a:ea typeface="Abel"/>
              <a:cs typeface="Abel"/>
              <a:sym typeface="Abel"/>
            </a:endParaRPr>
          </a:p>
          <a:p>
            <a:pPr indent="-361950" lvl="0" marL="457200" rtl="0" algn="l">
              <a:lnSpc>
                <a:spcPct val="135714"/>
              </a:lnSpc>
              <a:spcBef>
                <a:spcPts val="0"/>
              </a:spcBef>
              <a:spcAft>
                <a:spcPts val="0"/>
              </a:spcAft>
              <a:buClr>
                <a:schemeClr val="lt1"/>
              </a:buClr>
              <a:buSzPts val="2100"/>
              <a:buFont typeface="Abel"/>
              <a:buChar char="●"/>
            </a:pPr>
            <a:r>
              <a:rPr lang="en-US" sz="2100">
                <a:solidFill>
                  <a:schemeClr val="lt1"/>
                </a:solidFill>
                <a:latin typeface="Abel"/>
                <a:ea typeface="Abel"/>
                <a:cs typeface="Abel"/>
                <a:sym typeface="Abel"/>
              </a:rPr>
              <a:t>Interestingly, auspol (short for Australian Politics) made the shortlist of the Pro sentiment. This is likely attributed to an assessment published quantifying the role of climate change in Australian bushfires and their increased risk of occuring.</a:t>
            </a:r>
            <a:endParaRPr sz="1900">
              <a:solidFill>
                <a:schemeClr val="lt1"/>
              </a:solidFill>
              <a:latin typeface="Abel"/>
              <a:ea typeface="Abel"/>
              <a:cs typeface="Abel"/>
              <a:sym typeface="A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994da5250b_0_22"/>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Contents</a:t>
            </a:r>
            <a:endParaRPr/>
          </a:p>
        </p:txBody>
      </p:sp>
      <p:sp>
        <p:nvSpPr>
          <p:cNvPr id="113" name="Google Shape;113;g1994da5250b_0_22"/>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lt1"/>
              </a:buClr>
              <a:buSzPts val="3000"/>
              <a:buAutoNum type="arabicPeriod"/>
            </a:pPr>
            <a:r>
              <a:rPr lang="en-US" sz="3000"/>
              <a:t>Introduction</a:t>
            </a:r>
            <a:endParaRPr sz="3000"/>
          </a:p>
          <a:p>
            <a:pPr indent="-419100" lvl="0" marL="457200" rtl="0" algn="l">
              <a:spcBef>
                <a:spcPts val="0"/>
              </a:spcBef>
              <a:spcAft>
                <a:spcPts val="0"/>
              </a:spcAft>
              <a:buClr>
                <a:schemeClr val="lt1"/>
              </a:buClr>
              <a:buSzPts val="3000"/>
              <a:buAutoNum type="arabicPeriod"/>
            </a:pPr>
            <a:r>
              <a:rPr lang="en-US" sz="3000"/>
              <a:t>Data </a:t>
            </a:r>
            <a:r>
              <a:rPr lang="en-US" sz="3000"/>
              <a:t>Understanding</a:t>
            </a:r>
            <a:endParaRPr sz="3000"/>
          </a:p>
          <a:p>
            <a:pPr indent="-419100" lvl="0" marL="457200" rtl="0" algn="l">
              <a:spcBef>
                <a:spcPts val="0"/>
              </a:spcBef>
              <a:spcAft>
                <a:spcPts val="0"/>
              </a:spcAft>
              <a:buClr>
                <a:schemeClr val="lt1"/>
              </a:buClr>
              <a:buSzPts val="3000"/>
              <a:buAutoNum type="arabicPeriod"/>
            </a:pPr>
            <a:r>
              <a:rPr lang="en-US" sz="3000"/>
              <a:t>Deep dive in-to the Tweet Sentiments</a:t>
            </a:r>
            <a:endParaRPr sz="3000"/>
          </a:p>
          <a:p>
            <a:pPr indent="-419100" lvl="0" marL="457200" rtl="0" algn="l">
              <a:spcBef>
                <a:spcPts val="0"/>
              </a:spcBef>
              <a:spcAft>
                <a:spcPts val="0"/>
              </a:spcAft>
              <a:buClr>
                <a:schemeClr val="lt1"/>
              </a:buClr>
              <a:buSzPts val="3000"/>
              <a:buAutoNum type="arabicPeriod"/>
            </a:pPr>
            <a:r>
              <a:rPr lang="en-US" sz="3000"/>
              <a:t>Modeling and Validation</a:t>
            </a:r>
            <a:endParaRPr sz="3000"/>
          </a:p>
          <a:p>
            <a:pPr indent="-419100" lvl="0" marL="457200" rtl="0" algn="l">
              <a:spcBef>
                <a:spcPts val="0"/>
              </a:spcBef>
              <a:spcAft>
                <a:spcPts val="0"/>
              </a:spcAft>
              <a:buClr>
                <a:schemeClr val="lt1"/>
              </a:buClr>
              <a:buSzPts val="3000"/>
              <a:buAutoNum type="arabicPeriod"/>
            </a:pPr>
            <a:r>
              <a:rPr lang="en-US" sz="3000"/>
              <a:t>Conclusion and Recommendations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 type="body"/>
          </p:nvPr>
        </p:nvSpPr>
        <p:spPr>
          <a:xfrm>
            <a:off x="177025" y="496675"/>
            <a:ext cx="8743800" cy="431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100" u="sng"/>
              <a:t>Introduction</a:t>
            </a:r>
            <a:endParaRPr b="1" sz="2100" u="sng"/>
          </a:p>
          <a:p>
            <a:pPr indent="0" lvl="0" marL="0" rtl="0" algn="l">
              <a:lnSpc>
                <a:spcPct val="100000"/>
              </a:lnSpc>
              <a:spcBef>
                <a:spcPts val="0"/>
              </a:spcBef>
              <a:spcAft>
                <a:spcPts val="0"/>
              </a:spcAft>
              <a:buSzPts val="1200"/>
              <a:buNone/>
            </a:pPr>
            <a:r>
              <a:rPr lang="en-US" sz="2100"/>
              <a:t>A changing climate is one of the most world global </a:t>
            </a:r>
            <a:r>
              <a:rPr lang="en-US" sz="2100"/>
              <a:t>challenges</a:t>
            </a:r>
            <a:r>
              <a:rPr lang="en-US" sz="2100"/>
              <a:t>. This has led to world’s most influential leaders and organizations spearheading the discussion on how to </a:t>
            </a:r>
            <a:r>
              <a:rPr lang="en-US" sz="2100"/>
              <a:t>overcome</a:t>
            </a:r>
            <a:r>
              <a:rPr lang="en-US" sz="2100"/>
              <a:t> the </a:t>
            </a:r>
            <a:r>
              <a:rPr lang="en-US" sz="2100"/>
              <a:t>challenge</a:t>
            </a:r>
            <a:r>
              <a:rPr lang="en-US" sz="2100"/>
              <a:t>. In addition twitter is a </a:t>
            </a:r>
            <a:r>
              <a:rPr lang="en-US" sz="2100"/>
              <a:t>platform</a:t>
            </a:r>
            <a:r>
              <a:rPr lang="en-US" sz="2100"/>
              <a:t> which has led people either support climate change or not. </a:t>
            </a:r>
            <a:endParaRPr sz="2100"/>
          </a:p>
          <a:p>
            <a:pPr indent="0" lvl="0" marL="0" rtl="0" algn="l">
              <a:lnSpc>
                <a:spcPct val="100000"/>
              </a:lnSpc>
              <a:spcBef>
                <a:spcPts val="0"/>
              </a:spcBef>
              <a:spcAft>
                <a:spcPts val="0"/>
              </a:spcAft>
              <a:buSzPts val="1200"/>
              <a:buNone/>
            </a:pPr>
            <a:r>
              <a:t/>
            </a:r>
            <a:endParaRPr sz="2100"/>
          </a:p>
          <a:p>
            <a:pPr indent="0" lvl="0" marL="0" rtl="0" algn="l">
              <a:lnSpc>
                <a:spcPct val="100000"/>
              </a:lnSpc>
              <a:spcBef>
                <a:spcPts val="0"/>
              </a:spcBef>
              <a:spcAft>
                <a:spcPts val="0"/>
              </a:spcAft>
              <a:buSzPts val="1200"/>
              <a:buNone/>
            </a:pPr>
            <a:r>
              <a:rPr b="1" lang="en-US" sz="2100" u="sng"/>
              <a:t>Problem Statement</a:t>
            </a:r>
            <a:endParaRPr b="1" sz="2100" u="sng"/>
          </a:p>
          <a:p>
            <a:pPr indent="0" lvl="0" marL="0" rtl="0" algn="l">
              <a:lnSpc>
                <a:spcPct val="100000"/>
              </a:lnSpc>
              <a:spcBef>
                <a:spcPts val="0"/>
              </a:spcBef>
              <a:spcAft>
                <a:spcPts val="0"/>
              </a:spcAft>
              <a:buSzPts val="1200"/>
              <a:buNone/>
            </a:pPr>
            <a:r>
              <a:rPr lang="en-US" sz="2100"/>
              <a:t>Twitter </a:t>
            </a:r>
            <a:r>
              <a:rPr lang="en-US" sz="2100"/>
              <a:t>being one of the most influential ways of passing information and analysing trends on various issues and in our case climate change, we chose to analyse tweets data to predict whether a tweet is pro-climate change, anti-climate change , from a news segment or just a neutral part with not take in climate change issues.</a:t>
            </a:r>
            <a:endParaRPr sz="2100"/>
          </a:p>
          <a:p>
            <a:pPr indent="0" lvl="0" marL="0" rtl="0" algn="l">
              <a:lnSpc>
                <a:spcPct val="100000"/>
              </a:lnSpc>
              <a:spcBef>
                <a:spcPts val="0"/>
              </a:spcBef>
              <a:spcAft>
                <a:spcPts val="0"/>
              </a:spcAft>
              <a:buSzPts val="1200"/>
              <a:buNone/>
            </a:pPr>
            <a:r>
              <a:t/>
            </a:r>
            <a:endParaRPr sz="2100"/>
          </a:p>
          <a:p>
            <a:pPr indent="0" lvl="0" marL="0" rtl="0" algn="l">
              <a:lnSpc>
                <a:spcPct val="100000"/>
              </a:lnSpc>
              <a:spcBef>
                <a:spcPts val="0"/>
              </a:spcBef>
              <a:spcAft>
                <a:spcPts val="0"/>
              </a:spcAft>
              <a:buSzPts val="1200"/>
              <a:buNone/>
            </a:pPr>
            <a:r>
              <a:rPr lang="en-US" sz="2100"/>
              <a:t>We used NN Model as our measure of success</a:t>
            </a:r>
            <a:endParaRPr sz="2100"/>
          </a:p>
          <a:p>
            <a:pPr indent="0" lvl="0" marL="0" rtl="0" algn="l">
              <a:lnSpc>
                <a:spcPct val="135714"/>
              </a:lnSpc>
              <a:spcBef>
                <a:spcPts val="0"/>
              </a:spcBef>
              <a:spcAft>
                <a:spcPts val="0"/>
              </a:spcAft>
              <a:buNone/>
            </a:pPr>
            <a:r>
              <a:t/>
            </a:r>
            <a:endParaRPr sz="18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279291" y="293493"/>
            <a:ext cx="7717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400" u="sng"/>
              <a:t>Data Understanding</a:t>
            </a:r>
            <a:endParaRPr sz="2400"/>
          </a:p>
          <a:p>
            <a:pPr indent="0" lvl="0" marL="0" rtl="0" algn="l">
              <a:lnSpc>
                <a:spcPct val="100000"/>
              </a:lnSpc>
              <a:spcBef>
                <a:spcPts val="0"/>
              </a:spcBef>
              <a:spcAft>
                <a:spcPts val="0"/>
              </a:spcAft>
              <a:buSzPts val="1200"/>
              <a:buNone/>
            </a:pPr>
            <a:r>
              <a:rPr lang="en-US" sz="2400"/>
              <a:t>The dataset contains 43943 rows and 3 columns</a:t>
            </a:r>
            <a:endParaRPr sz="2400"/>
          </a:p>
          <a:p>
            <a:pPr indent="0" lvl="0" marL="0" rtl="0" algn="l">
              <a:lnSpc>
                <a:spcPct val="100000"/>
              </a:lnSpc>
              <a:spcBef>
                <a:spcPts val="0"/>
              </a:spcBef>
              <a:spcAft>
                <a:spcPts val="0"/>
              </a:spcAft>
              <a:buSzPts val="1200"/>
              <a:buNone/>
            </a:pPr>
            <a:r>
              <a:rPr lang="en-US" sz="2400"/>
              <a:t>The rows represent tweets and each tweet has 3 features representing columns </a:t>
            </a:r>
            <a:endParaRPr sz="2400"/>
          </a:p>
          <a:p>
            <a:pPr indent="-381000" lvl="0" marL="342900" rtl="0" algn="l">
              <a:lnSpc>
                <a:spcPct val="100000"/>
              </a:lnSpc>
              <a:spcBef>
                <a:spcPts val="0"/>
              </a:spcBef>
              <a:spcAft>
                <a:spcPts val="0"/>
              </a:spcAft>
              <a:buSzPts val="2400"/>
              <a:buFont typeface="Noto Sans Symbols"/>
              <a:buChar char="✔"/>
            </a:pPr>
            <a:r>
              <a:rPr lang="en-US" sz="2400"/>
              <a:t>Sentiment</a:t>
            </a:r>
            <a:endParaRPr sz="2400"/>
          </a:p>
          <a:p>
            <a:pPr indent="-381000" lvl="0" marL="342900" rtl="0" algn="l">
              <a:lnSpc>
                <a:spcPct val="100000"/>
              </a:lnSpc>
              <a:spcBef>
                <a:spcPts val="0"/>
              </a:spcBef>
              <a:spcAft>
                <a:spcPts val="0"/>
              </a:spcAft>
              <a:buSzPts val="2400"/>
              <a:buFont typeface="Noto Sans Symbols"/>
              <a:buChar char="✔"/>
            </a:pPr>
            <a:r>
              <a:rPr lang="en-US" sz="2400"/>
              <a:t>Message</a:t>
            </a:r>
            <a:endParaRPr sz="2400"/>
          </a:p>
          <a:p>
            <a:pPr indent="-381000" lvl="0" marL="342900" rtl="0" algn="l">
              <a:lnSpc>
                <a:spcPct val="100000"/>
              </a:lnSpc>
              <a:spcBef>
                <a:spcPts val="0"/>
              </a:spcBef>
              <a:spcAft>
                <a:spcPts val="0"/>
              </a:spcAft>
              <a:buSzPts val="2400"/>
              <a:buFont typeface="Noto Sans Symbols"/>
              <a:buChar char="✔"/>
            </a:pPr>
            <a:r>
              <a:rPr lang="en-US" sz="2400"/>
              <a:t>TweetId</a:t>
            </a:r>
            <a:endParaRPr sz="2400"/>
          </a:p>
          <a:p>
            <a:pPr indent="0" lvl="0" marL="0" rtl="0" algn="l">
              <a:lnSpc>
                <a:spcPct val="100000"/>
              </a:lnSpc>
              <a:spcBef>
                <a:spcPts val="0"/>
              </a:spcBef>
              <a:spcAft>
                <a:spcPts val="0"/>
              </a:spcAft>
              <a:buSzPts val="1200"/>
              <a:buNone/>
            </a:pPr>
            <a:r>
              <a:rPr lang="en-US" sz="2400"/>
              <a:t>Data Source: </a:t>
            </a:r>
            <a:r>
              <a:rPr lang="en-US" sz="2400" u="sng">
                <a:solidFill>
                  <a:schemeClr val="hlink"/>
                </a:solidFill>
                <a:hlinkClick r:id="rId3"/>
              </a:rPr>
              <a:t>Kaggle</a:t>
            </a:r>
            <a:endParaRPr sz="2400"/>
          </a:p>
          <a:p>
            <a:pPr indent="0" lvl="0" marL="0" rtl="0" algn="l">
              <a:lnSpc>
                <a:spcPct val="100000"/>
              </a:lnSpc>
              <a:spcBef>
                <a:spcPts val="0"/>
              </a:spcBef>
              <a:spcAft>
                <a:spcPts val="0"/>
              </a:spcAft>
              <a:buSzPts val="1200"/>
              <a:buNone/>
            </a:pPr>
            <a:r>
              <a:rPr lang="en-US" sz="2400"/>
              <a:t>Demo: </a:t>
            </a:r>
            <a:r>
              <a:rPr lang="en-US" sz="2400" u="sng">
                <a:solidFill>
                  <a:schemeClr val="hlink"/>
                </a:solidFill>
                <a:hlinkClick r:id="rId4"/>
              </a:rPr>
              <a:t>Colab Notebook</a:t>
            </a:r>
            <a:endParaRPr sz="2400"/>
          </a:p>
          <a:p>
            <a:pPr indent="0" lvl="0" marL="0" rtl="0" algn="l">
              <a:lnSpc>
                <a:spcPct val="100000"/>
              </a:lnSpc>
              <a:spcBef>
                <a:spcPts val="0"/>
              </a:spcBef>
              <a:spcAft>
                <a:spcPts val="0"/>
              </a:spcAft>
              <a:buSzPts val="1200"/>
              <a:buNone/>
            </a:pPr>
            <a:r>
              <a:t/>
            </a:r>
            <a:endParaRPr sz="2400"/>
          </a:p>
          <a:p>
            <a:pPr indent="0" lvl="0" marL="0" rtl="0" algn="l">
              <a:lnSpc>
                <a:spcPct val="100000"/>
              </a:lnSpc>
              <a:spcBef>
                <a:spcPts val="0"/>
              </a:spcBef>
              <a:spcAft>
                <a:spcPts val="0"/>
              </a:spcAft>
              <a:buSzPts val="1200"/>
              <a:buNone/>
            </a:pPr>
            <a:r>
              <a:rPr lang="en-US" sz="2400"/>
              <a:t>Our Target Column: 	Sentiment - I.e Tweets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nvSpPr>
        <p:spPr>
          <a:xfrm>
            <a:off x="152400" y="152400"/>
            <a:ext cx="8270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Share Tech"/>
                <a:ea typeface="Share Tech"/>
                <a:cs typeface="Share Tech"/>
                <a:sym typeface="Share Tech"/>
              </a:rPr>
              <a:t>Visualizing the sentiment distribution</a:t>
            </a:r>
            <a:endParaRPr/>
          </a:p>
        </p:txBody>
      </p:sp>
      <p:sp>
        <p:nvSpPr>
          <p:cNvPr id="129" name="Google Shape;129;p5"/>
          <p:cNvSpPr txBox="1"/>
          <p:nvPr/>
        </p:nvSpPr>
        <p:spPr>
          <a:xfrm>
            <a:off x="6729100" y="1303675"/>
            <a:ext cx="2101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Most tweets were from Pro Sentiments With over 22000 tweets</a:t>
            </a:r>
            <a:endParaRPr sz="2600">
              <a:solidFill>
                <a:schemeClr val="lt1"/>
              </a:solidFill>
            </a:endParaRPr>
          </a:p>
        </p:txBody>
      </p:sp>
      <p:pic>
        <p:nvPicPr>
          <p:cNvPr id="130" name="Google Shape;130;p5"/>
          <p:cNvPicPr preferRelativeResize="0"/>
          <p:nvPr/>
        </p:nvPicPr>
        <p:blipFill rotWithShape="1">
          <a:blip r:embed="rId3">
            <a:alphaModFix/>
          </a:blip>
          <a:srcRect b="15191" l="37149" r="31480" t="27740"/>
          <a:stretch/>
        </p:blipFill>
        <p:spPr>
          <a:xfrm>
            <a:off x="80600" y="740425"/>
            <a:ext cx="6284700" cy="4403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idx="9" type="title"/>
          </p:nvPr>
        </p:nvSpPr>
        <p:spPr>
          <a:xfrm>
            <a:off x="191375" y="65424"/>
            <a:ext cx="7176000" cy="5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Most Hashtagged Wordings</a:t>
            </a:r>
            <a:endParaRPr/>
          </a:p>
        </p:txBody>
      </p:sp>
      <p:pic>
        <p:nvPicPr>
          <p:cNvPr id="136" name="Google Shape;136;p6"/>
          <p:cNvPicPr preferRelativeResize="0"/>
          <p:nvPr/>
        </p:nvPicPr>
        <p:blipFill>
          <a:blip r:embed="rId3">
            <a:alphaModFix/>
          </a:blip>
          <a:stretch>
            <a:fillRect/>
          </a:stretch>
        </p:blipFill>
        <p:spPr>
          <a:xfrm>
            <a:off x="64525" y="579625"/>
            <a:ext cx="8663575" cy="4411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subTitle"/>
          </p:nvPr>
        </p:nvSpPr>
        <p:spPr>
          <a:xfrm>
            <a:off x="207500" y="826797"/>
            <a:ext cx="8770200" cy="43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800"/>
              <a:buNone/>
            </a:pPr>
            <a:r>
              <a:t/>
            </a:r>
            <a:endParaRPr sz="2400"/>
          </a:p>
        </p:txBody>
      </p:sp>
      <p:sp>
        <p:nvSpPr>
          <p:cNvPr id="142" name="Google Shape;142;p7"/>
          <p:cNvSpPr/>
          <p:nvPr/>
        </p:nvSpPr>
        <p:spPr>
          <a:xfrm>
            <a:off x="6749900" y="-1821300"/>
            <a:ext cx="4175400" cy="4175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
          <p:cNvSpPr txBox="1"/>
          <p:nvPr>
            <p:ph type="title"/>
          </p:nvPr>
        </p:nvSpPr>
        <p:spPr>
          <a:xfrm>
            <a:off x="207500" y="0"/>
            <a:ext cx="8770200" cy="70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Word Cloud Presentation of top Buzzwords</a:t>
            </a:r>
            <a:endParaRPr u="sng"/>
          </a:p>
        </p:txBody>
      </p:sp>
      <p:pic>
        <p:nvPicPr>
          <p:cNvPr id="144" name="Google Shape;144;p7"/>
          <p:cNvPicPr preferRelativeResize="0"/>
          <p:nvPr/>
        </p:nvPicPr>
        <p:blipFill>
          <a:blip r:embed="rId3">
            <a:alphaModFix/>
          </a:blip>
          <a:stretch>
            <a:fillRect/>
          </a:stretch>
        </p:blipFill>
        <p:spPr>
          <a:xfrm>
            <a:off x="207500" y="826800"/>
            <a:ext cx="8770200" cy="4316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subTitle"/>
          </p:nvPr>
        </p:nvSpPr>
        <p:spPr>
          <a:xfrm>
            <a:off x="207500" y="826769"/>
            <a:ext cx="8770200" cy="7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t>Model Used: Tensorflow </a:t>
            </a:r>
            <a:r>
              <a:rPr lang="en-US" sz="2400"/>
              <a:t>incorporated</a:t>
            </a:r>
            <a:r>
              <a:rPr lang="en-US" sz="2400"/>
              <a:t> with Keras Fucntional API</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Classification done due to </a:t>
            </a:r>
            <a:r>
              <a:rPr lang="en-US" sz="2400"/>
              <a:t>imbalanced dataset</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Training size 80%, test size 20%</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Accuracy With the training dataset : 97% </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Validation accuracy with the dataset: 100%</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Conclusion: The data was not overfit </a:t>
            </a:r>
            <a:endParaRPr sz="2400"/>
          </a:p>
        </p:txBody>
      </p:sp>
      <p:sp>
        <p:nvSpPr>
          <p:cNvPr id="150" name="Google Shape;150;p8"/>
          <p:cNvSpPr txBox="1"/>
          <p:nvPr>
            <p:ph type="title"/>
          </p:nvPr>
        </p:nvSpPr>
        <p:spPr>
          <a:xfrm>
            <a:off x="207500" y="283700"/>
            <a:ext cx="40395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Modelling</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994da5250b_1_5"/>
          <p:cNvSpPr txBox="1"/>
          <p:nvPr>
            <p:ph type="title"/>
          </p:nvPr>
        </p:nvSpPr>
        <p:spPr>
          <a:xfrm>
            <a:off x="207500" y="97500"/>
            <a:ext cx="8456400" cy="80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Conclusions and Recommendations</a:t>
            </a:r>
            <a:endParaRPr/>
          </a:p>
        </p:txBody>
      </p:sp>
      <p:sp>
        <p:nvSpPr>
          <p:cNvPr id="156" name="Google Shape;156;g1994da5250b_1_5"/>
          <p:cNvSpPr txBox="1"/>
          <p:nvPr/>
        </p:nvSpPr>
        <p:spPr>
          <a:xfrm>
            <a:off x="0" y="899400"/>
            <a:ext cx="8664000" cy="4716600"/>
          </a:xfrm>
          <a:prstGeom prst="rect">
            <a:avLst/>
          </a:prstGeom>
          <a:noFill/>
          <a:ln>
            <a:noFill/>
          </a:ln>
        </p:spPr>
        <p:txBody>
          <a:bodyPr anchorCtr="0" anchor="t" bIns="91425" lIns="91425" spcFirstLastPara="1" rIns="91425" wrap="square" tIns="91425">
            <a:spAutoFit/>
          </a:bodyPr>
          <a:lstStyle/>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Twitter is a powerful platform to tell how the world feels about climate. </a:t>
            </a:r>
            <a:endParaRPr sz="2500">
              <a:solidFill>
                <a:schemeClr val="lt1"/>
              </a:solidFill>
              <a:latin typeface="Abel"/>
              <a:ea typeface="Abel"/>
              <a:cs typeface="Abel"/>
              <a:sym typeface="Abel"/>
            </a:endParaRPr>
          </a:p>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Looking at the BeforeTheFlood hashtag, it is clear that More people are into man-made Climate change leading to </a:t>
            </a:r>
            <a:r>
              <a:rPr lang="en-US" sz="2500">
                <a:solidFill>
                  <a:schemeClr val="lt1"/>
                </a:solidFill>
                <a:latin typeface="Abel"/>
                <a:ea typeface="Abel"/>
                <a:cs typeface="Abel"/>
                <a:sym typeface="Abel"/>
              </a:rPr>
              <a:t>scientists, activists, and word leaders to discuss the dangers of climate and and possible solutions</a:t>
            </a:r>
            <a:endParaRPr sz="2500">
              <a:solidFill>
                <a:schemeClr val="lt1"/>
              </a:solidFill>
              <a:latin typeface="Abel"/>
              <a:ea typeface="Abel"/>
              <a:cs typeface="Abel"/>
              <a:sym typeface="Abel"/>
            </a:endParaRPr>
          </a:p>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Those against man-made climate change are as a result of believes. </a:t>
            </a:r>
            <a:endParaRPr sz="2500">
              <a:solidFill>
                <a:schemeClr val="lt1"/>
              </a:solidFill>
              <a:latin typeface="Abel"/>
              <a:ea typeface="Abel"/>
              <a:cs typeface="Abel"/>
              <a:sym typeface="Abel"/>
            </a:endParaRPr>
          </a:p>
          <a:p>
            <a:pPr indent="0" lvl="0" marL="457200" rtl="0" algn="l">
              <a:lnSpc>
                <a:spcPct val="135714"/>
              </a:lnSpc>
              <a:spcBef>
                <a:spcPts val="0"/>
              </a:spcBef>
              <a:spcAft>
                <a:spcPts val="0"/>
              </a:spcAft>
              <a:buNone/>
            </a:pPr>
            <a:r>
              <a:t/>
            </a:r>
            <a:endParaRPr sz="2300">
              <a:solidFill>
                <a:schemeClr val="lt1"/>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dc:creator>
</cp:coreProperties>
</file>