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bel"/>
      <p:regular r:id="rId15"/>
    </p:embeddedFont>
    <p:embeddedFont>
      <p:font typeface="Share Tech"/>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9AA0A6"/>
          </p15:clr>
        </p15:guide>
        <p15:guide id="2" pos="2880">
          <p15:clr>
            <a:srgbClr val="A4A3A4"/>
          </p15:clr>
        </p15:guide>
      </p15:sldGuideLst>
    </p:ext>
    <p:ext uri="http://customooxmlschemas.google.com/">
      <go:slidesCustomData xmlns:go="http://customooxmlschemas.google.com/" r:id="rId17" roundtripDataSignature="AMtx7mhE/Q/ITGdYKzbhjLPMwVC+O4hk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bel-regular.fntdata"/><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ShareTech-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94da525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94da525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94da5250b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994da5250b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txBox="1"/>
          <p:nvPr>
            <p:ph type="ctrTitle"/>
          </p:nvPr>
        </p:nvSpPr>
        <p:spPr>
          <a:xfrm>
            <a:off x="734350" y="420225"/>
            <a:ext cx="4416900" cy="17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2"/>
          <p:cNvSpPr txBox="1"/>
          <p:nvPr>
            <p:ph idx="1" type="subTitle"/>
          </p:nvPr>
        </p:nvSpPr>
        <p:spPr>
          <a:xfrm>
            <a:off x="1030675" y="2337913"/>
            <a:ext cx="3852300" cy="46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2"/>
          <p:cNvSpPr/>
          <p:nvPr/>
        </p:nvSpPr>
        <p:spPr>
          <a:xfrm>
            <a:off x="5981700" y="-13963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a:off x="-1466050" y="3657575"/>
            <a:ext cx="2909400" cy="2909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85" name="Shape 85"/>
        <p:cNvGrpSpPr/>
        <p:nvPr/>
      </p:nvGrpSpPr>
      <p:grpSpPr>
        <a:xfrm>
          <a:off x="0" y="0"/>
          <a:ext cx="0" cy="0"/>
          <a:chOff x="0" y="0"/>
          <a:chExt cx="0" cy="0"/>
        </a:xfrm>
      </p:grpSpPr>
      <p:sp>
        <p:nvSpPr>
          <p:cNvPr id="86" name="Google Shape;86;p21"/>
          <p:cNvSpPr/>
          <p:nvPr/>
        </p:nvSpPr>
        <p:spPr>
          <a:xfrm>
            <a:off x="5445675" y="16561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p:nvPr/>
        </p:nvSpPr>
        <p:spPr>
          <a:xfrm>
            <a:off x="-2345775" y="-23633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21"/>
          <p:cNvGrpSpPr/>
          <p:nvPr/>
        </p:nvGrpSpPr>
        <p:grpSpPr>
          <a:xfrm flipH="1" rot="10800000">
            <a:off x="-28950" y="4604104"/>
            <a:ext cx="6791775" cy="567596"/>
            <a:chOff x="279125" y="-193646"/>
            <a:chExt cx="6791775" cy="567596"/>
          </a:xfrm>
        </p:grpSpPr>
        <p:cxnSp>
          <p:nvCxnSpPr>
            <p:cNvPr id="89" name="Google Shape;89;p21"/>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0" name="Google Shape;90;p21"/>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1" name="Google Shape;91;p21"/>
          <p:cNvGrpSpPr/>
          <p:nvPr/>
        </p:nvGrpSpPr>
        <p:grpSpPr>
          <a:xfrm flipH="1">
            <a:off x="2361825" y="-14671"/>
            <a:ext cx="6791775" cy="567596"/>
            <a:chOff x="279125" y="-193646"/>
            <a:chExt cx="6791775" cy="567596"/>
          </a:xfrm>
        </p:grpSpPr>
        <p:cxnSp>
          <p:nvCxnSpPr>
            <p:cNvPr id="92" name="Google Shape;92;p21"/>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3" name="Google Shape;93;p21"/>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4" name="Google Shape;94;p21"/>
          <p:cNvGrpSpPr/>
          <p:nvPr/>
        </p:nvGrpSpPr>
        <p:grpSpPr>
          <a:xfrm rot="5400000">
            <a:off x="8131265" y="1121612"/>
            <a:ext cx="987245" cy="256500"/>
            <a:chOff x="713275" y="4065425"/>
            <a:chExt cx="987245" cy="256500"/>
          </a:xfrm>
        </p:grpSpPr>
        <p:sp>
          <p:nvSpPr>
            <p:cNvPr id="95" name="Google Shape;95;p2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21"/>
          <p:cNvGrpSpPr/>
          <p:nvPr/>
        </p:nvGrpSpPr>
        <p:grpSpPr>
          <a:xfrm rot="5400000">
            <a:off x="25490" y="3765388"/>
            <a:ext cx="987245" cy="256500"/>
            <a:chOff x="713275" y="4065425"/>
            <a:chExt cx="987245" cy="256500"/>
          </a:xfrm>
        </p:grpSpPr>
        <p:sp>
          <p:nvSpPr>
            <p:cNvPr id="99" name="Google Shape;99;p2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
    <p:spTree>
      <p:nvGrpSpPr>
        <p:cNvPr id="13" name="Shape 13"/>
        <p:cNvGrpSpPr/>
        <p:nvPr/>
      </p:nvGrpSpPr>
      <p:grpSpPr>
        <a:xfrm>
          <a:off x="0" y="0"/>
          <a:ext cx="0" cy="0"/>
          <a:chOff x="0" y="0"/>
          <a:chExt cx="0" cy="0"/>
        </a:xfrm>
      </p:grpSpPr>
      <p:sp>
        <p:nvSpPr>
          <p:cNvPr id="14" name="Google Shape;14;p13"/>
          <p:cNvSpPr/>
          <p:nvPr/>
        </p:nvSpPr>
        <p:spPr>
          <a:xfrm>
            <a:off x="6812650" y="-1965225"/>
            <a:ext cx="4165200" cy="41652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txBox="1"/>
          <p:nvPr>
            <p:ph idx="1" type="subTitle"/>
          </p:nvPr>
        </p:nvSpPr>
        <p:spPr>
          <a:xfrm>
            <a:off x="720300" y="18851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16" name="Google Shape;16;p13"/>
          <p:cNvSpPr txBox="1"/>
          <p:nvPr>
            <p:ph type="title"/>
          </p:nvPr>
        </p:nvSpPr>
        <p:spPr>
          <a:xfrm>
            <a:off x="81527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7" name="Google Shape;17;p13"/>
          <p:cNvSpPr txBox="1"/>
          <p:nvPr>
            <p:ph idx="2" type="subTitle"/>
          </p:nvPr>
        </p:nvSpPr>
        <p:spPr>
          <a:xfrm>
            <a:off x="720300" y="2193500"/>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18" name="Google Shape;18;p13"/>
          <p:cNvSpPr txBox="1"/>
          <p:nvPr>
            <p:ph idx="3" type="title"/>
          </p:nvPr>
        </p:nvSpPr>
        <p:spPr>
          <a:xfrm>
            <a:off x="335062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9" name="Google Shape;19;p13"/>
          <p:cNvSpPr txBox="1"/>
          <p:nvPr>
            <p:ph idx="4" type="title"/>
          </p:nvPr>
        </p:nvSpPr>
        <p:spPr>
          <a:xfrm>
            <a:off x="5885697"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0" name="Google Shape;20;p13"/>
          <p:cNvSpPr txBox="1"/>
          <p:nvPr>
            <p:ph idx="5" type="title"/>
          </p:nvPr>
        </p:nvSpPr>
        <p:spPr>
          <a:xfrm>
            <a:off x="814575" y="3027797"/>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1" name="Google Shape;21;p13"/>
          <p:cNvSpPr txBox="1"/>
          <p:nvPr>
            <p:ph idx="6" type="subTitle"/>
          </p:nvPr>
        </p:nvSpPr>
        <p:spPr>
          <a:xfrm>
            <a:off x="3255370" y="18851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2" name="Google Shape;22;p13"/>
          <p:cNvSpPr txBox="1"/>
          <p:nvPr>
            <p:ph idx="7" type="subTitle"/>
          </p:nvPr>
        </p:nvSpPr>
        <p:spPr>
          <a:xfrm>
            <a:off x="3257550" y="2193500"/>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3" name="Google Shape;23;p13"/>
          <p:cNvSpPr txBox="1"/>
          <p:nvPr>
            <p:ph idx="8" type="subTitle"/>
          </p:nvPr>
        </p:nvSpPr>
        <p:spPr>
          <a:xfrm>
            <a:off x="5790440" y="18757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4" name="Google Shape;24;p13"/>
          <p:cNvSpPr txBox="1"/>
          <p:nvPr>
            <p:ph idx="9" type="subTitle"/>
          </p:nvPr>
        </p:nvSpPr>
        <p:spPr>
          <a:xfrm>
            <a:off x="5792551" y="2199975"/>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5" name="Google Shape;25;p13"/>
          <p:cNvSpPr txBox="1"/>
          <p:nvPr>
            <p:ph idx="13" type="subTitle"/>
          </p:nvPr>
        </p:nvSpPr>
        <p:spPr>
          <a:xfrm>
            <a:off x="721421" y="3664251"/>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6" name="Google Shape;26;p13"/>
          <p:cNvSpPr txBox="1"/>
          <p:nvPr>
            <p:ph idx="14" type="subTitle"/>
          </p:nvPr>
        </p:nvSpPr>
        <p:spPr>
          <a:xfrm>
            <a:off x="721422" y="3967466"/>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7" name="Google Shape;27;p13"/>
          <p:cNvSpPr txBox="1"/>
          <p:nvPr>
            <p:ph idx="15" type="title"/>
          </p:nvPr>
        </p:nvSpPr>
        <p:spPr>
          <a:xfrm>
            <a:off x="720300" y="452325"/>
            <a:ext cx="7176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3"/>
          <p:cNvSpPr txBox="1"/>
          <p:nvPr>
            <p:ph idx="16" type="title"/>
          </p:nvPr>
        </p:nvSpPr>
        <p:spPr>
          <a:xfrm>
            <a:off x="3350624"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9" name="Google Shape;29;p13"/>
          <p:cNvSpPr txBox="1"/>
          <p:nvPr>
            <p:ph idx="17" type="title"/>
          </p:nvPr>
        </p:nvSpPr>
        <p:spPr>
          <a:xfrm>
            <a:off x="5885697"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30" name="Google Shape;30;p13"/>
          <p:cNvSpPr txBox="1"/>
          <p:nvPr>
            <p:ph idx="18" type="subTitle"/>
          </p:nvPr>
        </p:nvSpPr>
        <p:spPr>
          <a:xfrm>
            <a:off x="3255370" y="3673675"/>
            <a:ext cx="23877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1" name="Google Shape;31;p13"/>
          <p:cNvSpPr txBox="1"/>
          <p:nvPr>
            <p:ph idx="19" type="subTitle"/>
          </p:nvPr>
        </p:nvSpPr>
        <p:spPr>
          <a:xfrm>
            <a:off x="3256575" y="3960987"/>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32" name="Google Shape;32;p13"/>
          <p:cNvSpPr txBox="1"/>
          <p:nvPr>
            <p:ph idx="20" type="subTitle"/>
          </p:nvPr>
        </p:nvSpPr>
        <p:spPr>
          <a:xfrm>
            <a:off x="5790440" y="36652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3" name="Google Shape;33;p13"/>
          <p:cNvSpPr txBox="1"/>
          <p:nvPr>
            <p:ph idx="21" type="subTitle"/>
          </p:nvPr>
        </p:nvSpPr>
        <p:spPr>
          <a:xfrm>
            <a:off x="5792551" y="3967463"/>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grpSp>
        <p:nvGrpSpPr>
          <p:cNvPr id="34" name="Google Shape;34;p13"/>
          <p:cNvGrpSpPr/>
          <p:nvPr/>
        </p:nvGrpSpPr>
        <p:grpSpPr>
          <a:xfrm flipH="1" rot="10800000">
            <a:off x="-15825" y="153045"/>
            <a:ext cx="2913450" cy="579362"/>
            <a:chOff x="267350" y="-205412"/>
            <a:chExt cx="2913450" cy="579362"/>
          </a:xfrm>
        </p:grpSpPr>
        <p:cxnSp>
          <p:nvCxnSpPr>
            <p:cNvPr id="35" name="Google Shape;35;p13"/>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6" name="Google Shape;36;p13"/>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37" name="Google Shape;37;p13"/>
          <p:cNvGrpSpPr/>
          <p:nvPr/>
        </p:nvGrpSpPr>
        <p:grpSpPr>
          <a:xfrm flipH="1">
            <a:off x="6246375" y="4411094"/>
            <a:ext cx="2913450" cy="579362"/>
            <a:chOff x="267350" y="-205412"/>
            <a:chExt cx="2913450" cy="579362"/>
          </a:xfrm>
        </p:grpSpPr>
        <p:cxnSp>
          <p:nvCxnSpPr>
            <p:cNvPr id="38" name="Google Shape;38;p13"/>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9" name="Google Shape;39;p13"/>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14"/>
          <p:cNvSpPr/>
          <p:nvPr/>
        </p:nvSpPr>
        <p:spPr>
          <a:xfrm>
            <a:off x="-986975" y="-1377662"/>
            <a:ext cx="2964900" cy="29649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14"/>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3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grpSp>
        <p:nvGrpSpPr>
          <p:cNvPr id="44" name="Google Shape;44;p14"/>
          <p:cNvGrpSpPr/>
          <p:nvPr/>
        </p:nvGrpSpPr>
        <p:grpSpPr>
          <a:xfrm>
            <a:off x="-72925" y="-72687"/>
            <a:ext cx="2689025" cy="354925"/>
            <a:chOff x="491775" y="19025"/>
            <a:chExt cx="2689025" cy="354925"/>
          </a:xfrm>
        </p:grpSpPr>
        <p:cxnSp>
          <p:nvCxnSpPr>
            <p:cNvPr id="45" name="Google Shape;45;p14"/>
            <p:cNvCxnSpPr/>
            <p:nvPr/>
          </p:nvCxnSpPr>
          <p:spPr>
            <a:xfrm>
              <a:off x="491775" y="19025"/>
              <a:ext cx="351300" cy="351300"/>
            </a:xfrm>
            <a:prstGeom prst="straightConnector1">
              <a:avLst/>
            </a:prstGeom>
            <a:noFill/>
            <a:ln cap="flat" cmpd="sng" w="9525">
              <a:solidFill>
                <a:schemeClr val="accent2"/>
              </a:solidFill>
              <a:prstDash val="solid"/>
              <a:round/>
              <a:headEnd len="sm" w="sm" type="none"/>
              <a:tailEnd len="sm" w="sm" type="none"/>
            </a:ln>
          </p:spPr>
        </p:cxnSp>
        <p:cxnSp>
          <p:nvCxnSpPr>
            <p:cNvPr id="46" name="Google Shape;46;p1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47" name="Google Shape;47;p14"/>
          <p:cNvGrpSpPr/>
          <p:nvPr/>
        </p:nvGrpSpPr>
        <p:grpSpPr>
          <a:xfrm rot="10800000">
            <a:off x="6527900" y="4861263"/>
            <a:ext cx="2689025" cy="354925"/>
            <a:chOff x="491775" y="19025"/>
            <a:chExt cx="2689025" cy="354925"/>
          </a:xfrm>
        </p:grpSpPr>
        <p:cxnSp>
          <p:nvCxnSpPr>
            <p:cNvPr id="48" name="Google Shape;48;p14"/>
            <p:cNvCxnSpPr/>
            <p:nvPr/>
          </p:nvCxnSpPr>
          <p:spPr>
            <a:xfrm>
              <a:off x="491775" y="19025"/>
              <a:ext cx="351300" cy="351300"/>
            </a:xfrm>
            <a:prstGeom prst="straightConnector1">
              <a:avLst/>
            </a:prstGeom>
            <a:noFill/>
            <a:ln cap="flat" cmpd="sng" w="9525">
              <a:solidFill>
                <a:schemeClr val="accent2"/>
              </a:solidFill>
              <a:prstDash val="solid"/>
              <a:round/>
              <a:headEnd len="sm" w="sm" type="none"/>
              <a:tailEnd len="sm" w="sm" type="none"/>
            </a:ln>
          </p:spPr>
        </p:cxnSp>
        <p:cxnSp>
          <p:nvCxnSpPr>
            <p:cNvPr id="49" name="Google Shape;49;p1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15"/>
          <p:cNvSpPr/>
          <p:nvPr/>
        </p:nvSpPr>
        <p:spPr>
          <a:xfrm>
            <a:off x="-1847350" y="2963200"/>
            <a:ext cx="4191000" cy="41910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267200" y="-2144650"/>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7248525" y="3463225"/>
            <a:ext cx="3438600" cy="34386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5"/>
          <p:cNvSpPr txBox="1"/>
          <p:nvPr>
            <p:ph type="title"/>
          </p:nvPr>
        </p:nvSpPr>
        <p:spPr>
          <a:xfrm>
            <a:off x="3968625" y="15699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5"/>
          <p:cNvSpPr txBox="1"/>
          <p:nvPr>
            <p:ph idx="1" type="subTitle"/>
          </p:nvPr>
        </p:nvSpPr>
        <p:spPr>
          <a:xfrm>
            <a:off x="3966525" y="2403900"/>
            <a:ext cx="4041600" cy="116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56" name="Shape 56"/>
        <p:cNvGrpSpPr/>
        <p:nvPr/>
      </p:nvGrpSpPr>
      <p:grpSpPr>
        <a:xfrm>
          <a:off x="0" y="0"/>
          <a:ext cx="0" cy="0"/>
          <a:chOff x="0" y="0"/>
          <a:chExt cx="0" cy="0"/>
        </a:xfrm>
      </p:grpSpPr>
      <p:sp>
        <p:nvSpPr>
          <p:cNvPr id="57" name="Google Shape;57;p16"/>
          <p:cNvSpPr/>
          <p:nvPr/>
        </p:nvSpPr>
        <p:spPr>
          <a:xfrm>
            <a:off x="4033988" y="-364492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6"/>
          <p:cNvSpPr txBox="1"/>
          <p:nvPr>
            <p:ph idx="1" type="subTitle"/>
          </p:nvPr>
        </p:nvSpPr>
        <p:spPr>
          <a:xfrm>
            <a:off x="716061"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59" name="Google Shape;59;p16"/>
          <p:cNvSpPr txBox="1"/>
          <p:nvPr>
            <p:ph idx="2" type="subTitle"/>
          </p:nvPr>
        </p:nvSpPr>
        <p:spPr>
          <a:xfrm>
            <a:off x="716075"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0" name="Google Shape;60;p16"/>
          <p:cNvSpPr txBox="1"/>
          <p:nvPr>
            <p:ph idx="3" type="subTitle"/>
          </p:nvPr>
        </p:nvSpPr>
        <p:spPr>
          <a:xfrm>
            <a:off x="343949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1" name="Google Shape;61;p16"/>
          <p:cNvSpPr txBox="1"/>
          <p:nvPr>
            <p:ph idx="4" type="subTitle"/>
          </p:nvPr>
        </p:nvSpPr>
        <p:spPr>
          <a:xfrm>
            <a:off x="3439507"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2" name="Google Shape;62;p16"/>
          <p:cNvSpPr txBox="1"/>
          <p:nvPr>
            <p:ph idx="5" type="subTitle"/>
          </p:nvPr>
        </p:nvSpPr>
        <p:spPr>
          <a:xfrm>
            <a:off x="616294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3" name="Google Shape;63;p16"/>
          <p:cNvSpPr txBox="1"/>
          <p:nvPr>
            <p:ph idx="6" type="subTitle"/>
          </p:nvPr>
        </p:nvSpPr>
        <p:spPr>
          <a:xfrm>
            <a:off x="6162951"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4" name="Google Shape;64;p16"/>
          <p:cNvSpPr txBox="1"/>
          <p:nvPr>
            <p:ph type="title"/>
          </p:nvPr>
        </p:nvSpPr>
        <p:spPr>
          <a:xfrm>
            <a:off x="14597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5" name="Google Shape;65;p16"/>
          <p:cNvSpPr txBox="1"/>
          <p:nvPr>
            <p:ph idx="7" type="title"/>
          </p:nvPr>
        </p:nvSpPr>
        <p:spPr>
          <a:xfrm>
            <a:off x="418320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6" name="Google Shape;66;p16"/>
          <p:cNvSpPr txBox="1"/>
          <p:nvPr>
            <p:ph idx="8" type="title"/>
          </p:nvPr>
        </p:nvSpPr>
        <p:spPr>
          <a:xfrm>
            <a:off x="69066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7" name="Google Shape;67;p16"/>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8" name="Google Shape;68;p16"/>
          <p:cNvGrpSpPr/>
          <p:nvPr/>
        </p:nvGrpSpPr>
        <p:grpSpPr>
          <a:xfrm flipH="1" rot="10800000">
            <a:off x="-9525" y="287795"/>
            <a:ext cx="2913450" cy="579362"/>
            <a:chOff x="267350" y="-205412"/>
            <a:chExt cx="2913450" cy="579362"/>
          </a:xfrm>
        </p:grpSpPr>
        <p:cxnSp>
          <p:nvCxnSpPr>
            <p:cNvPr id="69" name="Google Shape;69;p16"/>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0" name="Google Shape;70;p16"/>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71" name="Google Shape;71;p16"/>
          <p:cNvGrpSpPr/>
          <p:nvPr/>
        </p:nvGrpSpPr>
        <p:grpSpPr>
          <a:xfrm flipH="1">
            <a:off x="6246375" y="4314419"/>
            <a:ext cx="2913450" cy="579362"/>
            <a:chOff x="267350" y="-205412"/>
            <a:chExt cx="2913450" cy="579362"/>
          </a:xfrm>
        </p:grpSpPr>
        <p:cxnSp>
          <p:nvCxnSpPr>
            <p:cNvPr id="72" name="Google Shape;72;p16"/>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3" name="Google Shape;73;p16"/>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4">
    <p:spTree>
      <p:nvGrpSpPr>
        <p:cNvPr id="74" name="Shape 74"/>
        <p:cNvGrpSpPr/>
        <p:nvPr/>
      </p:nvGrpSpPr>
      <p:grpSpPr>
        <a:xfrm>
          <a:off x="0" y="0"/>
          <a:ext cx="0" cy="0"/>
          <a:chOff x="0" y="0"/>
          <a:chExt cx="0" cy="0"/>
        </a:xfrm>
      </p:grpSpPr>
      <p:sp>
        <p:nvSpPr>
          <p:cNvPr id="75" name="Google Shape;75;p17"/>
          <p:cNvSpPr/>
          <p:nvPr/>
        </p:nvSpPr>
        <p:spPr>
          <a:xfrm>
            <a:off x="-1035875" y="3858700"/>
            <a:ext cx="2207400" cy="22074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a:off x="3863825" y="356400"/>
            <a:ext cx="4175400" cy="4175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txBox="1"/>
          <p:nvPr>
            <p:ph type="title"/>
          </p:nvPr>
        </p:nvSpPr>
        <p:spPr>
          <a:xfrm>
            <a:off x="715500" y="23541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17"/>
          <p:cNvSpPr txBox="1"/>
          <p:nvPr>
            <p:ph idx="1" type="subTitle"/>
          </p:nvPr>
        </p:nvSpPr>
        <p:spPr>
          <a:xfrm>
            <a:off x="713400" y="3188100"/>
            <a:ext cx="4041600" cy="14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79" name="Google Shape;79;p17"/>
          <p:cNvSpPr/>
          <p:nvPr/>
        </p:nvSpPr>
        <p:spPr>
          <a:xfrm>
            <a:off x="8488569" y="3741700"/>
            <a:ext cx="445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2" name="Shape 8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83" name="Shape 83"/>
        <p:cNvGrpSpPr/>
        <p:nvPr/>
      </p:nvGrpSpPr>
      <p:grpSpPr>
        <a:xfrm>
          <a:off x="0" y="0"/>
          <a:ext cx="0" cy="0"/>
          <a:chOff x="0" y="0"/>
          <a:chExt cx="0" cy="0"/>
        </a:xfrm>
      </p:grpSpPr>
      <p:sp>
        <p:nvSpPr>
          <p:cNvPr id="84" name="Google Shape;84;p20"/>
          <p:cNvSpPr/>
          <p:nvPr/>
        </p:nvSpPr>
        <p:spPr>
          <a:xfrm>
            <a:off x="1712850" y="-3641150"/>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dk2"/>
            </a:gs>
          </a:gsLst>
          <a:lin ang="2698631" scaled="0"/>
        </a:gra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9pPr>
          </a:lstStyle>
          <a:p/>
        </p:txBody>
      </p:sp>
      <p:sp>
        <p:nvSpPr>
          <p:cNvPr id="7" name="Google Shape;7;p1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1"/>
              </a:buClr>
              <a:buSzPts val="1800"/>
              <a:buFont typeface="Abel"/>
              <a:buChar char="●"/>
              <a:defRPr b="0" i="0" sz="1800" u="none" cap="none" strike="noStrike">
                <a:solidFill>
                  <a:schemeClr val="lt1"/>
                </a:solidFill>
                <a:latin typeface="Abel"/>
                <a:ea typeface="Abel"/>
                <a:cs typeface="Abel"/>
                <a:sym typeface="Abel"/>
              </a:defRPr>
            </a:lvl1pPr>
            <a:lvl2pPr indent="-317500" lvl="1" marL="914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2pPr>
            <a:lvl3pPr indent="-317500" lvl="2" marL="1371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3pPr>
            <a:lvl4pPr indent="-317500" lvl="3" marL="1828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4pPr>
            <a:lvl5pPr indent="-317500" lvl="4" marL="22860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5pPr>
            <a:lvl6pPr indent="-317500" lvl="5" marL="27432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6pPr>
            <a:lvl7pPr indent="-317500" lvl="6" marL="3200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7pPr>
            <a:lvl8pPr indent="-317500" lvl="7" marL="3657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8pPr>
            <a:lvl9pPr indent="-317500" lvl="8" marL="4114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edqian/twitter-climate-change-sentiment-dataset" TargetMode="External"/><Relationship Id="rId4" Type="http://schemas.openxmlformats.org/officeDocument/2006/relationships/hyperlink" Target="https://colab.research.google.com/drive/10B2L8ddVvyE9tmTwa94K7kHF215eS1Kz?authuser=2#scrollTo=i2fSiDTAC79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
          <p:cNvSpPr txBox="1"/>
          <p:nvPr/>
        </p:nvSpPr>
        <p:spPr>
          <a:xfrm>
            <a:off x="427094" y="418146"/>
            <a:ext cx="7864705" cy="819527"/>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5200"/>
              <a:buFont typeface="Share Tech"/>
              <a:buNone/>
            </a:pPr>
            <a:r>
              <a:rPr b="1" i="0" lang="en-US" sz="3200" u="none" cap="none" strike="noStrike">
                <a:solidFill>
                  <a:srgbClr val="260E76"/>
                </a:solidFill>
                <a:latin typeface="Share Tech"/>
                <a:ea typeface="Share Tech"/>
                <a:cs typeface="Share Tech"/>
                <a:sym typeface="Share Tech"/>
              </a:rPr>
              <a:t>TWITTER CLIMATE CHANGE SENTIMENT ANALYSIS</a:t>
            </a:r>
            <a:endParaRPr b="1" i="0" sz="3200" u="none" cap="none" strike="noStrike">
              <a:solidFill>
                <a:srgbClr val="260E76"/>
              </a:solidFill>
              <a:latin typeface="Share Tech"/>
              <a:ea typeface="Share Tech"/>
              <a:cs typeface="Share Tech"/>
              <a:sym typeface="Share Tech"/>
            </a:endParaRPr>
          </a:p>
        </p:txBody>
      </p:sp>
      <p:sp>
        <p:nvSpPr>
          <p:cNvPr id="107" name="Google Shape;107;p1"/>
          <p:cNvSpPr txBox="1"/>
          <p:nvPr/>
        </p:nvSpPr>
        <p:spPr>
          <a:xfrm>
            <a:off x="6848815" y="3872883"/>
            <a:ext cx="2295300" cy="1206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5200"/>
              <a:buFont typeface="Share Tech"/>
              <a:buNone/>
            </a:pPr>
            <a:r>
              <a:rPr b="1" lang="en-US" sz="1800">
                <a:solidFill>
                  <a:schemeClr val="dk1"/>
                </a:solidFill>
                <a:latin typeface="Share Tech"/>
                <a:ea typeface="Share Tech"/>
                <a:cs typeface="Share Tech"/>
                <a:sym typeface="Share Tech"/>
              </a:rPr>
              <a:t>Team Members</a:t>
            </a:r>
            <a:r>
              <a:rPr b="1" i="0" lang="en-US" sz="1800" u="none" cap="none" strike="noStrike">
                <a:solidFill>
                  <a:schemeClr val="dk1"/>
                </a:solidFill>
                <a:latin typeface="Share Tech"/>
                <a:ea typeface="Share Tech"/>
                <a:cs typeface="Share Tech"/>
                <a:sym typeface="Share Tech"/>
              </a:rPr>
              <a:t>:</a:t>
            </a:r>
            <a:endParaRPr sz="1800"/>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1. Eric Cheruiyot</a:t>
            </a:r>
            <a:endParaRPr b="1" i="0" sz="1800" u="none" cap="none" strike="noStrike">
              <a:solidFill>
                <a:schemeClr val="dk1"/>
              </a:solidFill>
              <a:latin typeface="Share Tech"/>
              <a:ea typeface="Share Tech"/>
              <a:cs typeface="Share Tech"/>
              <a:sym typeface="Share Tech"/>
            </a:endParaRPr>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2. </a:t>
            </a:r>
            <a:r>
              <a:rPr b="1" lang="en-US" sz="1800">
                <a:solidFill>
                  <a:schemeClr val="dk1"/>
                </a:solidFill>
                <a:latin typeface="Share Tech"/>
                <a:ea typeface="Share Tech"/>
                <a:cs typeface="Share Tech"/>
                <a:sym typeface="Share Tech"/>
              </a:rPr>
              <a:t>Geoffrey</a:t>
            </a:r>
            <a:r>
              <a:rPr b="1" i="0" lang="en-US" sz="1800" u="none" cap="none" strike="noStrike">
                <a:solidFill>
                  <a:schemeClr val="dk1"/>
                </a:solidFill>
                <a:latin typeface="Share Tech"/>
                <a:ea typeface="Share Tech"/>
                <a:cs typeface="Share Tech"/>
                <a:sym typeface="Share Tech"/>
              </a:rPr>
              <a:t> </a:t>
            </a:r>
            <a:r>
              <a:rPr b="1" i="0" lang="en-US" sz="1800" u="none" cap="none" strike="noStrike">
                <a:solidFill>
                  <a:schemeClr val="dk1"/>
                </a:solidFill>
                <a:latin typeface="Share Tech"/>
                <a:ea typeface="Share Tech"/>
                <a:cs typeface="Share Tech"/>
                <a:sym typeface="Share Tech"/>
              </a:rPr>
              <a:t>Ongeri</a:t>
            </a:r>
            <a:endParaRPr b="1" i="0" sz="1800" u="none" cap="none" strike="noStrike">
              <a:solidFill>
                <a:schemeClr val="dk1"/>
              </a:solidFill>
              <a:latin typeface="Share Tech"/>
              <a:ea typeface="Share Tech"/>
              <a:cs typeface="Share Tech"/>
              <a:sym typeface="Share Tech"/>
            </a:endParaRPr>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3. Antonia Mulinge</a:t>
            </a:r>
            <a:endParaRPr b="1" i="0" sz="1800" u="none" cap="none" strike="noStrike">
              <a:solidFill>
                <a:schemeClr val="dk1"/>
              </a:solidFill>
              <a:latin typeface="Share Tech"/>
              <a:ea typeface="Share Tech"/>
              <a:cs typeface="Share Tech"/>
              <a:sym typeface="Share Tec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994da5250b_0_22"/>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Contents</a:t>
            </a:r>
            <a:endParaRPr/>
          </a:p>
        </p:txBody>
      </p:sp>
      <p:sp>
        <p:nvSpPr>
          <p:cNvPr id="113" name="Google Shape;113;g1994da5250b_0_22"/>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lt1"/>
              </a:buClr>
              <a:buSzPts val="3000"/>
              <a:buAutoNum type="arabicPeriod"/>
            </a:pPr>
            <a:r>
              <a:rPr lang="en-US" sz="3000"/>
              <a:t>Introduction</a:t>
            </a:r>
            <a:endParaRPr sz="3000"/>
          </a:p>
          <a:p>
            <a:pPr indent="-419100" lvl="0" marL="457200" rtl="0" algn="l">
              <a:spcBef>
                <a:spcPts val="0"/>
              </a:spcBef>
              <a:spcAft>
                <a:spcPts val="0"/>
              </a:spcAft>
              <a:buClr>
                <a:schemeClr val="lt1"/>
              </a:buClr>
              <a:buSzPts val="3000"/>
              <a:buAutoNum type="arabicPeriod"/>
            </a:pPr>
            <a:r>
              <a:rPr lang="en-US" sz="3000"/>
              <a:t>Data </a:t>
            </a:r>
            <a:r>
              <a:rPr lang="en-US" sz="3000"/>
              <a:t>Understanding</a:t>
            </a:r>
            <a:endParaRPr sz="3000"/>
          </a:p>
          <a:p>
            <a:pPr indent="-419100" lvl="0" marL="457200" rtl="0" algn="l">
              <a:spcBef>
                <a:spcPts val="0"/>
              </a:spcBef>
              <a:spcAft>
                <a:spcPts val="0"/>
              </a:spcAft>
              <a:buClr>
                <a:schemeClr val="lt1"/>
              </a:buClr>
              <a:buSzPts val="3000"/>
              <a:buAutoNum type="arabicPeriod"/>
            </a:pPr>
            <a:r>
              <a:rPr lang="en-US" sz="3000"/>
              <a:t>Deep dive on the Teet Sentiments</a:t>
            </a:r>
            <a:endParaRPr sz="3000"/>
          </a:p>
          <a:p>
            <a:pPr indent="-419100" lvl="0" marL="457200" rtl="0" algn="l">
              <a:spcBef>
                <a:spcPts val="0"/>
              </a:spcBef>
              <a:spcAft>
                <a:spcPts val="0"/>
              </a:spcAft>
              <a:buClr>
                <a:schemeClr val="lt1"/>
              </a:buClr>
              <a:buSzPts val="3000"/>
              <a:buAutoNum type="arabicPeriod"/>
            </a:pPr>
            <a:r>
              <a:rPr lang="en-US" sz="3000"/>
              <a:t>Modeling and Validation</a:t>
            </a:r>
            <a:endParaRPr sz="3000"/>
          </a:p>
          <a:p>
            <a:pPr indent="-419100" lvl="0" marL="457200" rtl="0" algn="l">
              <a:spcBef>
                <a:spcPts val="0"/>
              </a:spcBef>
              <a:spcAft>
                <a:spcPts val="0"/>
              </a:spcAft>
              <a:buClr>
                <a:schemeClr val="lt1"/>
              </a:buClr>
              <a:buSzPts val="3000"/>
              <a:buAutoNum type="arabicPeriod"/>
            </a:pPr>
            <a:r>
              <a:rPr lang="en-US" sz="3000"/>
              <a:t>Conclusion and Recommendations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idx="1" type="body"/>
          </p:nvPr>
        </p:nvSpPr>
        <p:spPr>
          <a:xfrm>
            <a:off x="177025" y="496675"/>
            <a:ext cx="8743800" cy="431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2100" u="sng"/>
              <a:t>Introduction</a:t>
            </a:r>
            <a:endParaRPr b="1" sz="2100" u="sng"/>
          </a:p>
          <a:p>
            <a:pPr indent="0" lvl="0" marL="0" rtl="0" algn="l">
              <a:lnSpc>
                <a:spcPct val="100000"/>
              </a:lnSpc>
              <a:spcBef>
                <a:spcPts val="0"/>
              </a:spcBef>
              <a:spcAft>
                <a:spcPts val="0"/>
              </a:spcAft>
              <a:buSzPts val="1200"/>
              <a:buNone/>
            </a:pPr>
            <a:r>
              <a:rPr lang="en-US" sz="2100"/>
              <a:t>A changing climate is one of the most world global </a:t>
            </a:r>
            <a:r>
              <a:rPr lang="en-US" sz="2100"/>
              <a:t>challenges</a:t>
            </a:r>
            <a:r>
              <a:rPr lang="en-US" sz="2100"/>
              <a:t>. This has led to world’s most influential leaders and organizations spearheading the discussion on how to </a:t>
            </a:r>
            <a:r>
              <a:rPr lang="en-US" sz="2100"/>
              <a:t>overcome</a:t>
            </a:r>
            <a:r>
              <a:rPr lang="en-US" sz="2100"/>
              <a:t> the </a:t>
            </a:r>
            <a:r>
              <a:rPr lang="en-US" sz="2100"/>
              <a:t>challenge</a:t>
            </a:r>
            <a:r>
              <a:rPr lang="en-US" sz="2100"/>
              <a:t>. In addition twitter is a </a:t>
            </a:r>
            <a:r>
              <a:rPr lang="en-US" sz="2100"/>
              <a:t>platform</a:t>
            </a:r>
            <a:r>
              <a:rPr lang="en-US" sz="2100"/>
              <a:t> which has led people either support climate change or not. </a:t>
            </a:r>
            <a:endParaRPr sz="2100"/>
          </a:p>
          <a:p>
            <a:pPr indent="0" lvl="0" marL="0" rtl="0" algn="l">
              <a:lnSpc>
                <a:spcPct val="100000"/>
              </a:lnSpc>
              <a:spcBef>
                <a:spcPts val="0"/>
              </a:spcBef>
              <a:spcAft>
                <a:spcPts val="0"/>
              </a:spcAft>
              <a:buSzPts val="1200"/>
              <a:buNone/>
            </a:pPr>
            <a:r>
              <a:t/>
            </a:r>
            <a:endParaRPr sz="2100"/>
          </a:p>
          <a:p>
            <a:pPr indent="0" lvl="0" marL="0" rtl="0" algn="l">
              <a:lnSpc>
                <a:spcPct val="100000"/>
              </a:lnSpc>
              <a:spcBef>
                <a:spcPts val="0"/>
              </a:spcBef>
              <a:spcAft>
                <a:spcPts val="0"/>
              </a:spcAft>
              <a:buSzPts val="1200"/>
              <a:buNone/>
            </a:pPr>
            <a:r>
              <a:rPr b="1" lang="en-US" sz="2100" u="sng"/>
              <a:t>Problem Statement</a:t>
            </a:r>
            <a:endParaRPr b="1" sz="2100" u="sng"/>
          </a:p>
          <a:p>
            <a:pPr indent="0" lvl="0" marL="0" rtl="0" algn="l">
              <a:lnSpc>
                <a:spcPct val="100000"/>
              </a:lnSpc>
              <a:spcBef>
                <a:spcPts val="0"/>
              </a:spcBef>
              <a:spcAft>
                <a:spcPts val="0"/>
              </a:spcAft>
              <a:buSzPts val="1200"/>
              <a:buNone/>
            </a:pPr>
            <a:r>
              <a:rPr lang="en-US" sz="2100"/>
              <a:t>Twitter </a:t>
            </a:r>
            <a:r>
              <a:rPr lang="en-US" sz="2100"/>
              <a:t>being one of the most influential ways of passing information and analysing trends on various issues and in our case climate change, we chose to analyse tweets data to predict whether a tweet is pro-climate change, anti-climate change , from a news segment or just a neutral part with not take in climate change issues.</a:t>
            </a:r>
            <a:endParaRPr sz="2100"/>
          </a:p>
          <a:p>
            <a:pPr indent="0" lvl="0" marL="0" rtl="0" algn="l">
              <a:lnSpc>
                <a:spcPct val="100000"/>
              </a:lnSpc>
              <a:spcBef>
                <a:spcPts val="0"/>
              </a:spcBef>
              <a:spcAft>
                <a:spcPts val="0"/>
              </a:spcAft>
              <a:buSzPts val="1200"/>
              <a:buNone/>
            </a:pPr>
            <a:r>
              <a:t/>
            </a:r>
            <a:endParaRPr sz="2100"/>
          </a:p>
          <a:p>
            <a:pPr indent="0" lvl="0" marL="0" rtl="0" algn="l">
              <a:lnSpc>
                <a:spcPct val="100000"/>
              </a:lnSpc>
              <a:spcBef>
                <a:spcPts val="0"/>
              </a:spcBef>
              <a:spcAft>
                <a:spcPts val="0"/>
              </a:spcAft>
              <a:buSzPts val="1200"/>
              <a:buNone/>
            </a:pPr>
            <a:r>
              <a:rPr lang="en-US" sz="2100"/>
              <a:t>We used NN Model as our measure of success</a:t>
            </a:r>
            <a:endParaRPr sz="2100"/>
          </a:p>
          <a:p>
            <a:pPr indent="0" lvl="0" marL="0" rtl="0" algn="l">
              <a:lnSpc>
                <a:spcPct val="135714"/>
              </a:lnSpc>
              <a:spcBef>
                <a:spcPts val="0"/>
              </a:spcBef>
              <a:spcAft>
                <a:spcPts val="0"/>
              </a:spcAft>
              <a:buNone/>
            </a:pPr>
            <a:r>
              <a:t/>
            </a:r>
            <a:endParaRPr sz="18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279291" y="293493"/>
            <a:ext cx="7717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2400" u="sng"/>
              <a:t>Data Understanding</a:t>
            </a:r>
            <a:endParaRPr sz="2400"/>
          </a:p>
          <a:p>
            <a:pPr indent="0" lvl="0" marL="0" rtl="0" algn="l">
              <a:lnSpc>
                <a:spcPct val="100000"/>
              </a:lnSpc>
              <a:spcBef>
                <a:spcPts val="0"/>
              </a:spcBef>
              <a:spcAft>
                <a:spcPts val="0"/>
              </a:spcAft>
              <a:buSzPts val="1200"/>
              <a:buNone/>
            </a:pPr>
            <a:r>
              <a:rPr lang="en-US" sz="2400"/>
              <a:t>The dataset contains 43943 rows and 3 columns</a:t>
            </a:r>
            <a:endParaRPr sz="2400"/>
          </a:p>
          <a:p>
            <a:pPr indent="0" lvl="0" marL="0" rtl="0" algn="l">
              <a:lnSpc>
                <a:spcPct val="100000"/>
              </a:lnSpc>
              <a:spcBef>
                <a:spcPts val="0"/>
              </a:spcBef>
              <a:spcAft>
                <a:spcPts val="0"/>
              </a:spcAft>
              <a:buSzPts val="1200"/>
              <a:buNone/>
            </a:pPr>
            <a:r>
              <a:rPr lang="en-US" sz="2400"/>
              <a:t>The rows represent tweets and each tweet has 3 features representing columns </a:t>
            </a:r>
            <a:endParaRPr sz="2400"/>
          </a:p>
          <a:p>
            <a:pPr indent="-381000" lvl="0" marL="342900" rtl="0" algn="l">
              <a:lnSpc>
                <a:spcPct val="100000"/>
              </a:lnSpc>
              <a:spcBef>
                <a:spcPts val="0"/>
              </a:spcBef>
              <a:spcAft>
                <a:spcPts val="0"/>
              </a:spcAft>
              <a:buSzPts val="2400"/>
              <a:buFont typeface="Noto Sans Symbols"/>
              <a:buChar char="✔"/>
            </a:pPr>
            <a:r>
              <a:rPr lang="en-US" sz="2400"/>
              <a:t>Sentiment</a:t>
            </a:r>
            <a:endParaRPr sz="2400"/>
          </a:p>
          <a:p>
            <a:pPr indent="-381000" lvl="0" marL="342900" rtl="0" algn="l">
              <a:lnSpc>
                <a:spcPct val="100000"/>
              </a:lnSpc>
              <a:spcBef>
                <a:spcPts val="0"/>
              </a:spcBef>
              <a:spcAft>
                <a:spcPts val="0"/>
              </a:spcAft>
              <a:buSzPts val="2400"/>
              <a:buFont typeface="Noto Sans Symbols"/>
              <a:buChar char="✔"/>
            </a:pPr>
            <a:r>
              <a:rPr lang="en-US" sz="2400"/>
              <a:t>Message</a:t>
            </a:r>
            <a:endParaRPr sz="2400"/>
          </a:p>
          <a:p>
            <a:pPr indent="-381000" lvl="0" marL="342900" rtl="0" algn="l">
              <a:lnSpc>
                <a:spcPct val="100000"/>
              </a:lnSpc>
              <a:spcBef>
                <a:spcPts val="0"/>
              </a:spcBef>
              <a:spcAft>
                <a:spcPts val="0"/>
              </a:spcAft>
              <a:buSzPts val="2400"/>
              <a:buFont typeface="Noto Sans Symbols"/>
              <a:buChar char="✔"/>
            </a:pPr>
            <a:r>
              <a:rPr lang="en-US" sz="2400"/>
              <a:t>TweetId</a:t>
            </a:r>
            <a:endParaRPr sz="2400"/>
          </a:p>
          <a:p>
            <a:pPr indent="0" lvl="0" marL="0" rtl="0" algn="l">
              <a:lnSpc>
                <a:spcPct val="100000"/>
              </a:lnSpc>
              <a:spcBef>
                <a:spcPts val="0"/>
              </a:spcBef>
              <a:spcAft>
                <a:spcPts val="0"/>
              </a:spcAft>
              <a:buSzPts val="1200"/>
              <a:buNone/>
            </a:pPr>
            <a:r>
              <a:rPr lang="en-US" sz="2400"/>
              <a:t>Data Source: </a:t>
            </a:r>
            <a:r>
              <a:rPr lang="en-US" sz="2400" u="sng">
                <a:solidFill>
                  <a:schemeClr val="hlink"/>
                </a:solidFill>
                <a:hlinkClick r:id="rId3"/>
              </a:rPr>
              <a:t>Kaggle</a:t>
            </a:r>
            <a:endParaRPr sz="2400"/>
          </a:p>
          <a:p>
            <a:pPr indent="0" lvl="0" marL="0" rtl="0" algn="l">
              <a:lnSpc>
                <a:spcPct val="100000"/>
              </a:lnSpc>
              <a:spcBef>
                <a:spcPts val="0"/>
              </a:spcBef>
              <a:spcAft>
                <a:spcPts val="0"/>
              </a:spcAft>
              <a:buSzPts val="1200"/>
              <a:buNone/>
            </a:pPr>
            <a:r>
              <a:rPr lang="en-US" sz="2400"/>
              <a:t>Demo: </a:t>
            </a:r>
            <a:r>
              <a:rPr lang="en-US" sz="2400" u="sng">
                <a:solidFill>
                  <a:schemeClr val="hlink"/>
                </a:solidFill>
                <a:hlinkClick r:id="rId4"/>
              </a:rPr>
              <a:t>Colab Notebook</a:t>
            </a:r>
            <a:endParaRPr sz="2400"/>
          </a:p>
          <a:p>
            <a:pPr indent="0" lvl="0" marL="0" rtl="0" algn="l">
              <a:lnSpc>
                <a:spcPct val="100000"/>
              </a:lnSpc>
              <a:spcBef>
                <a:spcPts val="0"/>
              </a:spcBef>
              <a:spcAft>
                <a:spcPts val="0"/>
              </a:spcAft>
              <a:buSzPts val="1200"/>
              <a:buNone/>
            </a:pPr>
            <a:r>
              <a:t/>
            </a:r>
            <a:endParaRPr sz="2400"/>
          </a:p>
          <a:p>
            <a:pPr indent="0" lvl="0" marL="0" rtl="0" algn="l">
              <a:lnSpc>
                <a:spcPct val="100000"/>
              </a:lnSpc>
              <a:spcBef>
                <a:spcPts val="0"/>
              </a:spcBef>
              <a:spcAft>
                <a:spcPts val="0"/>
              </a:spcAft>
              <a:buSzPts val="1200"/>
              <a:buNone/>
            </a:pPr>
            <a:r>
              <a:rPr lang="en-US" sz="2400"/>
              <a:t>Our Target Column: 	Sentiment - I.e Tweets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nvSpPr>
        <p:spPr>
          <a:xfrm>
            <a:off x="152400" y="152400"/>
            <a:ext cx="8270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lt1"/>
                </a:solidFill>
                <a:latin typeface="Share Tech"/>
                <a:ea typeface="Share Tech"/>
                <a:cs typeface="Share Tech"/>
                <a:sym typeface="Share Tech"/>
              </a:rPr>
              <a:t>Visualizing the sentiment distribution</a:t>
            </a:r>
            <a:endParaRPr/>
          </a:p>
        </p:txBody>
      </p:sp>
      <p:sp>
        <p:nvSpPr>
          <p:cNvPr id="129" name="Google Shape;129;p5"/>
          <p:cNvSpPr txBox="1"/>
          <p:nvPr/>
        </p:nvSpPr>
        <p:spPr>
          <a:xfrm>
            <a:off x="6729100" y="1303675"/>
            <a:ext cx="2101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lt1"/>
                </a:solidFill>
              </a:rPr>
              <a:t>Most tweets were from Pro Sentiments With over 22000 tweets</a:t>
            </a:r>
            <a:endParaRPr sz="2600">
              <a:solidFill>
                <a:schemeClr val="lt1"/>
              </a:solidFill>
            </a:endParaRPr>
          </a:p>
        </p:txBody>
      </p:sp>
      <p:pic>
        <p:nvPicPr>
          <p:cNvPr id="130" name="Google Shape;130;p5"/>
          <p:cNvPicPr preferRelativeResize="0"/>
          <p:nvPr/>
        </p:nvPicPr>
        <p:blipFill rotWithShape="1">
          <a:blip r:embed="rId3">
            <a:alphaModFix/>
          </a:blip>
          <a:srcRect b="15191" l="37149" r="31480" t="27740"/>
          <a:stretch/>
        </p:blipFill>
        <p:spPr>
          <a:xfrm>
            <a:off x="80600" y="740425"/>
            <a:ext cx="6284700" cy="4403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idx="9" type="title"/>
          </p:nvPr>
        </p:nvSpPr>
        <p:spPr>
          <a:xfrm>
            <a:off x="191375" y="65424"/>
            <a:ext cx="7176000" cy="5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Most Hashtagged Wordings</a:t>
            </a:r>
            <a:endParaRPr/>
          </a:p>
        </p:txBody>
      </p:sp>
      <p:pic>
        <p:nvPicPr>
          <p:cNvPr id="136" name="Google Shape;136;p6"/>
          <p:cNvPicPr preferRelativeResize="0"/>
          <p:nvPr/>
        </p:nvPicPr>
        <p:blipFill>
          <a:blip r:embed="rId3">
            <a:alphaModFix/>
          </a:blip>
          <a:stretch>
            <a:fillRect/>
          </a:stretch>
        </p:blipFill>
        <p:spPr>
          <a:xfrm>
            <a:off x="64525" y="579625"/>
            <a:ext cx="8663575" cy="4411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 type="subTitle"/>
          </p:nvPr>
        </p:nvSpPr>
        <p:spPr>
          <a:xfrm>
            <a:off x="207500" y="826797"/>
            <a:ext cx="8770200" cy="43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800"/>
              <a:buNone/>
            </a:pPr>
            <a:r>
              <a:t/>
            </a:r>
            <a:endParaRPr sz="2400"/>
          </a:p>
        </p:txBody>
      </p:sp>
      <p:sp>
        <p:nvSpPr>
          <p:cNvPr id="142" name="Google Shape;142;p7"/>
          <p:cNvSpPr/>
          <p:nvPr/>
        </p:nvSpPr>
        <p:spPr>
          <a:xfrm>
            <a:off x="6749900" y="-1821300"/>
            <a:ext cx="4175400" cy="4175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
          <p:cNvSpPr txBox="1"/>
          <p:nvPr>
            <p:ph type="title"/>
          </p:nvPr>
        </p:nvSpPr>
        <p:spPr>
          <a:xfrm>
            <a:off x="207500" y="0"/>
            <a:ext cx="8770200" cy="70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Word Cloud Presentation of top Buzzwords</a:t>
            </a:r>
            <a:endParaRPr u="sng"/>
          </a:p>
        </p:txBody>
      </p:sp>
      <p:pic>
        <p:nvPicPr>
          <p:cNvPr id="144" name="Google Shape;144;p7"/>
          <p:cNvPicPr preferRelativeResize="0"/>
          <p:nvPr/>
        </p:nvPicPr>
        <p:blipFill>
          <a:blip r:embed="rId3">
            <a:alphaModFix/>
          </a:blip>
          <a:stretch>
            <a:fillRect/>
          </a:stretch>
        </p:blipFill>
        <p:spPr>
          <a:xfrm>
            <a:off x="207500" y="826800"/>
            <a:ext cx="8770200" cy="4316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subTitle"/>
          </p:nvPr>
        </p:nvSpPr>
        <p:spPr>
          <a:xfrm>
            <a:off x="207500" y="826769"/>
            <a:ext cx="8770200" cy="7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2400"/>
              <a:t>Model Used: Tensorflow </a:t>
            </a:r>
            <a:r>
              <a:rPr lang="en-US" sz="2400"/>
              <a:t>incorporated</a:t>
            </a:r>
            <a:r>
              <a:rPr lang="en-US" sz="2400"/>
              <a:t> with Keras Fucntional API</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Sample size used for training: 10,000</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Training size 80%</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Accuracy With the training dataset : 64% </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Validation accuracy with the dataset: 63%</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Conclusion: The data was not overfit </a:t>
            </a:r>
            <a:endParaRPr sz="2400"/>
          </a:p>
        </p:txBody>
      </p:sp>
      <p:sp>
        <p:nvSpPr>
          <p:cNvPr id="150" name="Google Shape;150;p8"/>
          <p:cNvSpPr txBox="1"/>
          <p:nvPr>
            <p:ph type="title"/>
          </p:nvPr>
        </p:nvSpPr>
        <p:spPr>
          <a:xfrm>
            <a:off x="207500" y="283700"/>
            <a:ext cx="40395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Modelling</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994da5250b_1_5"/>
          <p:cNvSpPr txBox="1"/>
          <p:nvPr>
            <p:ph type="title"/>
          </p:nvPr>
        </p:nvSpPr>
        <p:spPr>
          <a:xfrm>
            <a:off x="207500" y="97500"/>
            <a:ext cx="8456400" cy="80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Conclusions and Recommendations</a:t>
            </a:r>
            <a:endParaRPr/>
          </a:p>
        </p:txBody>
      </p:sp>
      <p:sp>
        <p:nvSpPr>
          <p:cNvPr id="156" name="Google Shape;156;g1994da5250b_1_5"/>
          <p:cNvSpPr txBox="1"/>
          <p:nvPr/>
        </p:nvSpPr>
        <p:spPr>
          <a:xfrm>
            <a:off x="0" y="899400"/>
            <a:ext cx="8664000" cy="34818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600"/>
              </a:spcBef>
              <a:spcAft>
                <a:spcPts val="0"/>
              </a:spcAft>
              <a:buClr>
                <a:schemeClr val="lt1"/>
              </a:buClr>
              <a:buSzPts val="2100"/>
              <a:buFont typeface="Abel"/>
              <a:buAutoNum type="arabicPeriod"/>
            </a:pPr>
            <a:r>
              <a:rPr lang="en-US" sz="2100">
                <a:solidFill>
                  <a:schemeClr val="lt1"/>
                </a:solidFill>
                <a:latin typeface="Abel"/>
                <a:ea typeface="Abel"/>
                <a:cs typeface="Abel"/>
                <a:sym typeface="Abel"/>
              </a:rPr>
              <a:t>Modelling/training this text data set is complicated and might be biased if the imbalanced data is not handled well.</a:t>
            </a:r>
            <a:endParaRPr sz="2100">
              <a:solidFill>
                <a:schemeClr val="lt1"/>
              </a:solidFill>
              <a:latin typeface="Abel"/>
              <a:ea typeface="Abel"/>
              <a:cs typeface="Abel"/>
              <a:sym typeface="Abel"/>
            </a:endParaRPr>
          </a:p>
          <a:p>
            <a:pPr indent="-361950" lvl="0" marL="457200" rtl="0" algn="l">
              <a:lnSpc>
                <a:spcPct val="115000"/>
              </a:lnSpc>
              <a:spcBef>
                <a:spcPts val="0"/>
              </a:spcBef>
              <a:spcAft>
                <a:spcPts val="0"/>
              </a:spcAft>
              <a:buClr>
                <a:schemeClr val="lt1"/>
              </a:buClr>
              <a:buSzPts val="2100"/>
              <a:buFont typeface="Abel"/>
              <a:buAutoNum type="arabicPeriod"/>
            </a:pPr>
            <a:r>
              <a:rPr lang="en-US" sz="2100">
                <a:solidFill>
                  <a:schemeClr val="lt1"/>
                </a:solidFill>
                <a:latin typeface="Abel"/>
                <a:ea typeface="Abel"/>
                <a:cs typeface="Abel"/>
                <a:sym typeface="Abel"/>
              </a:rPr>
              <a:t>Using Tensorflow- Keras Functional API modeling algorithm might not bring the best accuracy so it is always advised to use different models and choose the best.</a:t>
            </a:r>
            <a:endParaRPr sz="2100">
              <a:solidFill>
                <a:schemeClr val="lt1"/>
              </a:solidFill>
              <a:latin typeface="Abel"/>
              <a:ea typeface="Abel"/>
              <a:cs typeface="Abel"/>
              <a:sym typeface="Abel"/>
            </a:endParaRPr>
          </a:p>
          <a:p>
            <a:pPr indent="-361950" lvl="0" marL="457200" rtl="0" algn="l">
              <a:lnSpc>
                <a:spcPct val="115000"/>
              </a:lnSpc>
              <a:spcBef>
                <a:spcPts val="0"/>
              </a:spcBef>
              <a:spcAft>
                <a:spcPts val="0"/>
              </a:spcAft>
              <a:buClr>
                <a:schemeClr val="lt1"/>
              </a:buClr>
              <a:buSzPts val="2100"/>
              <a:buFont typeface="Abel"/>
              <a:buAutoNum type="arabicPeriod"/>
            </a:pPr>
            <a:r>
              <a:rPr lang="en-US" sz="2100">
                <a:solidFill>
                  <a:schemeClr val="lt1"/>
                </a:solidFill>
                <a:latin typeface="Abel"/>
                <a:ea typeface="Abel"/>
                <a:cs typeface="Abel"/>
                <a:sym typeface="Abel"/>
              </a:rPr>
              <a:t>V</a:t>
            </a:r>
            <a:r>
              <a:rPr lang="en-US" sz="2100">
                <a:solidFill>
                  <a:schemeClr val="lt1"/>
                </a:solidFill>
                <a:latin typeface="Abel"/>
                <a:ea typeface="Abel"/>
                <a:cs typeface="Abel"/>
                <a:sym typeface="Abel"/>
              </a:rPr>
              <a:t>alidating or training the model with other faster Tensorflow RNNs like GRU is recommended if memory is limited.</a:t>
            </a:r>
            <a:endParaRPr sz="2100">
              <a:solidFill>
                <a:schemeClr val="lt1"/>
              </a:solidFill>
              <a:latin typeface="Abel"/>
              <a:ea typeface="Abel"/>
              <a:cs typeface="Abel"/>
              <a:sym typeface="Abel"/>
            </a:endParaRPr>
          </a:p>
          <a:p>
            <a:pPr indent="-361950" lvl="0" marL="457200" rtl="0" algn="l">
              <a:lnSpc>
                <a:spcPct val="115000"/>
              </a:lnSpc>
              <a:spcBef>
                <a:spcPts val="0"/>
              </a:spcBef>
              <a:spcAft>
                <a:spcPts val="0"/>
              </a:spcAft>
              <a:buClr>
                <a:schemeClr val="lt1"/>
              </a:buClr>
              <a:buSzPts val="2100"/>
              <a:buFont typeface="Abel"/>
              <a:buAutoNum type="arabicPeriod"/>
            </a:pPr>
            <a:r>
              <a:rPr lang="en-US" sz="2100">
                <a:solidFill>
                  <a:schemeClr val="lt1"/>
                </a:solidFill>
                <a:latin typeface="Abel"/>
                <a:ea typeface="Abel"/>
                <a:cs typeface="Abel"/>
                <a:sym typeface="Abel"/>
              </a:rPr>
              <a:t>Adding more layers to the Model might have improved the model performance</a:t>
            </a:r>
            <a:endParaRPr sz="2100">
              <a:solidFill>
                <a:schemeClr val="lt1"/>
              </a:solidFill>
              <a:latin typeface="Abel"/>
              <a:ea typeface="Abel"/>
              <a:cs typeface="Abel"/>
              <a:sym typeface="Abel"/>
            </a:endParaRPr>
          </a:p>
          <a:p>
            <a:pPr indent="-361950" lvl="0" marL="457200" rtl="0" algn="l">
              <a:lnSpc>
                <a:spcPct val="115000"/>
              </a:lnSpc>
              <a:spcBef>
                <a:spcPts val="0"/>
              </a:spcBef>
              <a:spcAft>
                <a:spcPts val="0"/>
              </a:spcAft>
              <a:buClr>
                <a:schemeClr val="lt1"/>
              </a:buClr>
              <a:buSzPts val="2100"/>
              <a:buFont typeface="Abel"/>
              <a:buAutoNum type="arabicPeriod"/>
            </a:pPr>
            <a:r>
              <a:rPr lang="en-US" sz="2100">
                <a:solidFill>
                  <a:schemeClr val="lt1"/>
                </a:solidFill>
                <a:latin typeface="Abel"/>
                <a:ea typeface="Abel"/>
                <a:cs typeface="Abel"/>
                <a:sym typeface="Abel"/>
              </a:rPr>
              <a:t>Majority of tweets support climate change.</a:t>
            </a:r>
            <a:endParaRPr sz="2100">
              <a:solidFill>
                <a:schemeClr val="lt1"/>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dc:creator>
</cp:coreProperties>
</file>