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26"/>
  </p:notesMasterIdLst>
  <p:sldIdLst>
    <p:sldId id="256" r:id="rId2"/>
    <p:sldId id="287" r:id="rId3"/>
    <p:sldId id="285" r:id="rId4"/>
    <p:sldId id="257" r:id="rId5"/>
    <p:sldId id="258" r:id="rId6"/>
    <p:sldId id="259" r:id="rId7"/>
    <p:sldId id="260" r:id="rId8"/>
    <p:sldId id="263" r:id="rId9"/>
    <p:sldId id="264" r:id="rId10"/>
    <p:sldId id="266" r:id="rId11"/>
    <p:sldId id="268" r:id="rId12"/>
    <p:sldId id="269" r:id="rId13"/>
    <p:sldId id="286" r:id="rId14"/>
    <p:sldId id="270" r:id="rId15"/>
    <p:sldId id="273" r:id="rId16"/>
    <p:sldId id="271" r:id="rId17"/>
    <p:sldId id="274" r:id="rId18"/>
    <p:sldId id="288" r:id="rId19"/>
    <p:sldId id="289" r:id="rId20"/>
    <p:sldId id="291" r:id="rId21"/>
    <p:sldId id="290" r:id="rId22"/>
    <p:sldId id="292" r:id="rId23"/>
    <p:sldId id="293" r:id="rId24"/>
    <p:sldId id="29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2" autoAdjust="0"/>
    <p:restoredTop sz="86839" autoAdjust="0"/>
  </p:normalViewPr>
  <p:slideViewPr>
    <p:cSldViewPr snapToGrid="0">
      <p:cViewPr>
        <p:scale>
          <a:sx n="75" d="100"/>
          <a:sy n="75" d="100"/>
        </p:scale>
        <p:origin x="117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BB8F14-626E-4E37-896A-3B9FBF84DE3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4BD0172-788B-45DB-BB03-F9B111D5B4AA}">
      <dgm:prSet/>
      <dgm:spPr/>
      <dgm:t>
        <a:bodyPr/>
        <a:lstStyle/>
        <a:p>
          <a:r>
            <a:rPr lang="en-US"/>
            <a:t>For the tasks proposed in the assignment, the dataset analyzed was composed of 6 different files representing the observations of the PM2.5 concentration values of Decembers from 2016 to 2020, and February of 2021.</a:t>
          </a:r>
        </a:p>
      </dgm:t>
    </dgm:pt>
    <dgm:pt modelId="{9FF568AC-A0DA-489C-B169-410F4225BB8C}" type="parTrans" cxnId="{7A0673BA-21A3-4A6D-BE6C-4AC697D813C2}">
      <dgm:prSet/>
      <dgm:spPr/>
      <dgm:t>
        <a:bodyPr/>
        <a:lstStyle/>
        <a:p>
          <a:endParaRPr lang="en-US"/>
        </a:p>
      </dgm:t>
    </dgm:pt>
    <dgm:pt modelId="{ED495D04-DB1F-4DBA-B7E6-035D65BB44C2}" type="sibTrans" cxnId="{7A0673BA-21A3-4A6D-BE6C-4AC697D813C2}">
      <dgm:prSet/>
      <dgm:spPr/>
      <dgm:t>
        <a:bodyPr/>
        <a:lstStyle/>
        <a:p>
          <a:endParaRPr lang="en-US"/>
        </a:p>
      </dgm:t>
    </dgm:pt>
    <dgm:pt modelId="{ACB81C70-2F2C-4543-ADD0-374EEE3D7C57}">
      <dgm:prSet/>
      <dgm:spPr/>
      <dgm:t>
        <a:bodyPr/>
        <a:lstStyle/>
        <a:p>
          <a:r>
            <a:rPr lang="en-US"/>
            <a:t>The original dataset variables and their categories were described in the following table.</a:t>
          </a:r>
        </a:p>
      </dgm:t>
    </dgm:pt>
    <dgm:pt modelId="{49ABA72D-41FB-448D-814D-56E0C009A70A}" type="parTrans" cxnId="{CACA816F-8C8A-447E-93E3-6FADC8F6746F}">
      <dgm:prSet/>
      <dgm:spPr/>
      <dgm:t>
        <a:bodyPr/>
        <a:lstStyle/>
        <a:p>
          <a:endParaRPr lang="en-US"/>
        </a:p>
      </dgm:t>
    </dgm:pt>
    <dgm:pt modelId="{AB409604-E02D-42F6-900E-43B1D8DF33CD}" type="sibTrans" cxnId="{CACA816F-8C8A-447E-93E3-6FADC8F6746F}">
      <dgm:prSet/>
      <dgm:spPr/>
      <dgm:t>
        <a:bodyPr/>
        <a:lstStyle/>
        <a:p>
          <a:endParaRPr lang="en-US"/>
        </a:p>
      </dgm:t>
    </dgm:pt>
    <dgm:pt modelId="{CB3D9305-BBF8-4DDF-A8DF-88CD2A7131A2}" type="pres">
      <dgm:prSet presAssocID="{3EBB8F14-626E-4E37-896A-3B9FBF84DE37}" presName="root" presStyleCnt="0">
        <dgm:presLayoutVars>
          <dgm:dir/>
          <dgm:resizeHandles val="exact"/>
        </dgm:presLayoutVars>
      </dgm:prSet>
      <dgm:spPr/>
    </dgm:pt>
    <dgm:pt modelId="{1CE2157E-622A-404B-810A-9BC5A01868F6}" type="pres">
      <dgm:prSet presAssocID="{34BD0172-788B-45DB-BB03-F9B111D5B4AA}" presName="compNode" presStyleCnt="0"/>
      <dgm:spPr/>
    </dgm:pt>
    <dgm:pt modelId="{3DFB5B16-4ABE-4B87-ABDA-A0CB27FE408E}" type="pres">
      <dgm:prSet presAssocID="{34BD0172-788B-45DB-BB03-F9B111D5B4AA}" presName="bgRect" presStyleLbl="bgShp" presStyleIdx="0" presStyleCnt="2"/>
      <dgm:spPr/>
    </dgm:pt>
    <dgm:pt modelId="{548DF073-87CC-4034-9B0A-9EDDEA4117C2}" type="pres">
      <dgm:prSet presAssocID="{34BD0172-788B-45DB-BB03-F9B111D5B4A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41389F8-4644-4518-8826-A5D92A02D53C}" type="pres">
      <dgm:prSet presAssocID="{34BD0172-788B-45DB-BB03-F9B111D5B4AA}" presName="spaceRect" presStyleCnt="0"/>
      <dgm:spPr/>
    </dgm:pt>
    <dgm:pt modelId="{B6045EDB-4B76-4BF3-8809-8078D650763A}" type="pres">
      <dgm:prSet presAssocID="{34BD0172-788B-45DB-BB03-F9B111D5B4AA}" presName="parTx" presStyleLbl="revTx" presStyleIdx="0" presStyleCnt="2">
        <dgm:presLayoutVars>
          <dgm:chMax val="0"/>
          <dgm:chPref val="0"/>
        </dgm:presLayoutVars>
      </dgm:prSet>
      <dgm:spPr/>
    </dgm:pt>
    <dgm:pt modelId="{94E400E5-FF7B-439D-A51C-2DB9A11142AE}" type="pres">
      <dgm:prSet presAssocID="{ED495D04-DB1F-4DBA-B7E6-035D65BB44C2}" presName="sibTrans" presStyleCnt="0"/>
      <dgm:spPr/>
    </dgm:pt>
    <dgm:pt modelId="{34A7DCAE-111C-4DA7-A122-578528F5C122}" type="pres">
      <dgm:prSet presAssocID="{ACB81C70-2F2C-4543-ADD0-374EEE3D7C57}" presName="compNode" presStyleCnt="0"/>
      <dgm:spPr/>
    </dgm:pt>
    <dgm:pt modelId="{FA8DB540-1F40-4CB1-B025-CB2F54684633}" type="pres">
      <dgm:prSet presAssocID="{ACB81C70-2F2C-4543-ADD0-374EEE3D7C57}" presName="bgRect" presStyleLbl="bgShp" presStyleIdx="1" presStyleCnt="2"/>
      <dgm:spPr/>
    </dgm:pt>
    <dgm:pt modelId="{C0E39889-61B8-4FD1-9AFC-E2EA63640C72}" type="pres">
      <dgm:prSet presAssocID="{ACB81C70-2F2C-4543-ADD0-374EEE3D7C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21C6FE23-02E9-446F-96B7-382495AABE33}" type="pres">
      <dgm:prSet presAssocID="{ACB81C70-2F2C-4543-ADD0-374EEE3D7C57}" presName="spaceRect" presStyleCnt="0"/>
      <dgm:spPr/>
    </dgm:pt>
    <dgm:pt modelId="{E71C7D48-A461-4132-B29D-B62B455C46C8}" type="pres">
      <dgm:prSet presAssocID="{ACB81C70-2F2C-4543-ADD0-374EEE3D7C57}" presName="parTx" presStyleLbl="revTx" presStyleIdx="1" presStyleCnt="2">
        <dgm:presLayoutVars>
          <dgm:chMax val="0"/>
          <dgm:chPref val="0"/>
        </dgm:presLayoutVars>
      </dgm:prSet>
      <dgm:spPr/>
    </dgm:pt>
  </dgm:ptLst>
  <dgm:cxnLst>
    <dgm:cxn modelId="{248A7005-4D11-44A2-8096-A802DF6EDEF6}" type="presOf" srcId="{3EBB8F14-626E-4E37-896A-3B9FBF84DE37}" destId="{CB3D9305-BBF8-4DDF-A8DF-88CD2A7131A2}" srcOrd="0" destOrd="0" presId="urn:microsoft.com/office/officeart/2018/2/layout/IconVerticalSolidList"/>
    <dgm:cxn modelId="{CACA816F-8C8A-447E-93E3-6FADC8F6746F}" srcId="{3EBB8F14-626E-4E37-896A-3B9FBF84DE37}" destId="{ACB81C70-2F2C-4543-ADD0-374EEE3D7C57}" srcOrd="1" destOrd="0" parTransId="{49ABA72D-41FB-448D-814D-56E0C009A70A}" sibTransId="{AB409604-E02D-42F6-900E-43B1D8DF33CD}"/>
    <dgm:cxn modelId="{BAA41152-76C6-4C59-A544-068C2DF09633}" type="presOf" srcId="{34BD0172-788B-45DB-BB03-F9B111D5B4AA}" destId="{B6045EDB-4B76-4BF3-8809-8078D650763A}" srcOrd="0" destOrd="0" presId="urn:microsoft.com/office/officeart/2018/2/layout/IconVerticalSolidList"/>
    <dgm:cxn modelId="{3CA3A37F-7006-424E-9A25-DF0B8CC5C495}" type="presOf" srcId="{ACB81C70-2F2C-4543-ADD0-374EEE3D7C57}" destId="{E71C7D48-A461-4132-B29D-B62B455C46C8}" srcOrd="0" destOrd="0" presId="urn:microsoft.com/office/officeart/2018/2/layout/IconVerticalSolidList"/>
    <dgm:cxn modelId="{7A0673BA-21A3-4A6D-BE6C-4AC697D813C2}" srcId="{3EBB8F14-626E-4E37-896A-3B9FBF84DE37}" destId="{34BD0172-788B-45DB-BB03-F9B111D5B4AA}" srcOrd="0" destOrd="0" parTransId="{9FF568AC-A0DA-489C-B169-410F4225BB8C}" sibTransId="{ED495D04-DB1F-4DBA-B7E6-035D65BB44C2}"/>
    <dgm:cxn modelId="{28BFD78A-ECF3-44E2-B7AF-F1BEA814B4B7}" type="presParOf" srcId="{CB3D9305-BBF8-4DDF-A8DF-88CD2A7131A2}" destId="{1CE2157E-622A-404B-810A-9BC5A01868F6}" srcOrd="0" destOrd="0" presId="urn:microsoft.com/office/officeart/2018/2/layout/IconVerticalSolidList"/>
    <dgm:cxn modelId="{9BB93D76-F218-4E70-A002-BCEC09DEE197}" type="presParOf" srcId="{1CE2157E-622A-404B-810A-9BC5A01868F6}" destId="{3DFB5B16-4ABE-4B87-ABDA-A0CB27FE408E}" srcOrd="0" destOrd="0" presId="urn:microsoft.com/office/officeart/2018/2/layout/IconVerticalSolidList"/>
    <dgm:cxn modelId="{01588B9F-6B3C-4062-922D-95AA3FCFB959}" type="presParOf" srcId="{1CE2157E-622A-404B-810A-9BC5A01868F6}" destId="{548DF073-87CC-4034-9B0A-9EDDEA4117C2}" srcOrd="1" destOrd="0" presId="urn:microsoft.com/office/officeart/2018/2/layout/IconVerticalSolidList"/>
    <dgm:cxn modelId="{48D25032-5345-4FC8-98C2-35C61C4387AF}" type="presParOf" srcId="{1CE2157E-622A-404B-810A-9BC5A01868F6}" destId="{841389F8-4644-4518-8826-A5D92A02D53C}" srcOrd="2" destOrd="0" presId="urn:microsoft.com/office/officeart/2018/2/layout/IconVerticalSolidList"/>
    <dgm:cxn modelId="{27145588-B132-4545-9457-C4465D1CF550}" type="presParOf" srcId="{1CE2157E-622A-404B-810A-9BC5A01868F6}" destId="{B6045EDB-4B76-4BF3-8809-8078D650763A}" srcOrd="3" destOrd="0" presId="urn:microsoft.com/office/officeart/2018/2/layout/IconVerticalSolidList"/>
    <dgm:cxn modelId="{8EB6CF5F-6AFB-49DF-9B17-7509EB485E13}" type="presParOf" srcId="{CB3D9305-BBF8-4DDF-A8DF-88CD2A7131A2}" destId="{94E400E5-FF7B-439D-A51C-2DB9A11142AE}" srcOrd="1" destOrd="0" presId="urn:microsoft.com/office/officeart/2018/2/layout/IconVerticalSolidList"/>
    <dgm:cxn modelId="{6ACF7232-ED42-400C-9B9B-F479C48F3075}" type="presParOf" srcId="{CB3D9305-BBF8-4DDF-A8DF-88CD2A7131A2}" destId="{34A7DCAE-111C-4DA7-A122-578528F5C122}" srcOrd="2" destOrd="0" presId="urn:microsoft.com/office/officeart/2018/2/layout/IconVerticalSolidList"/>
    <dgm:cxn modelId="{678CC9CE-DD2E-4A88-BD85-BDAD877085D6}" type="presParOf" srcId="{34A7DCAE-111C-4DA7-A122-578528F5C122}" destId="{FA8DB540-1F40-4CB1-B025-CB2F54684633}" srcOrd="0" destOrd="0" presId="urn:microsoft.com/office/officeart/2018/2/layout/IconVerticalSolidList"/>
    <dgm:cxn modelId="{68D29639-E1C5-4B70-B77F-A07F0984AC1C}" type="presParOf" srcId="{34A7DCAE-111C-4DA7-A122-578528F5C122}" destId="{C0E39889-61B8-4FD1-9AFC-E2EA63640C72}" srcOrd="1" destOrd="0" presId="urn:microsoft.com/office/officeart/2018/2/layout/IconVerticalSolidList"/>
    <dgm:cxn modelId="{40A19ECF-5C70-479F-8EF7-66722C6382A5}" type="presParOf" srcId="{34A7DCAE-111C-4DA7-A122-578528F5C122}" destId="{21C6FE23-02E9-446F-96B7-382495AABE33}" srcOrd="2" destOrd="0" presId="urn:microsoft.com/office/officeart/2018/2/layout/IconVerticalSolidList"/>
    <dgm:cxn modelId="{CFF758FF-450E-4530-980D-DFC8AFAF948B}" type="presParOf" srcId="{34A7DCAE-111C-4DA7-A122-578528F5C122}" destId="{E71C7D48-A461-4132-B29D-B62B455C46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D7613E-BAB5-45AD-BABE-CECD601E013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32AC7FA0-D7AE-4392-81A6-355DA4C18064}">
      <dgm:prSet custT="1"/>
      <dgm:spPr/>
      <dgm:t>
        <a:bodyPr/>
        <a:lstStyle/>
        <a:p>
          <a:pPr rtl="0"/>
          <a:endParaRPr lang="en-US" sz="3200" dirty="0"/>
        </a:p>
      </dgm:t>
    </dgm:pt>
    <dgm:pt modelId="{6DC5F36A-5A3C-41B0-8F4A-1E813AECF6CE}" type="parTrans" cxnId="{B88363DE-8B07-410B-9260-DEBB5769EBFF}">
      <dgm:prSet/>
      <dgm:spPr/>
      <dgm:t>
        <a:bodyPr/>
        <a:lstStyle/>
        <a:p>
          <a:endParaRPr lang="en-US"/>
        </a:p>
      </dgm:t>
    </dgm:pt>
    <dgm:pt modelId="{931A3049-FC83-4E08-9A8C-90C436FF25C4}" type="sibTrans" cxnId="{B88363DE-8B07-410B-9260-DEBB5769EBFF}">
      <dgm:prSet/>
      <dgm:spPr/>
      <dgm:t>
        <a:bodyPr/>
        <a:lstStyle/>
        <a:p>
          <a:endParaRPr lang="en-US"/>
        </a:p>
      </dgm:t>
    </dgm:pt>
    <dgm:pt modelId="{61A29BB6-09B3-4BC0-9D93-40ADDF169A86}">
      <dgm:prSet custT="1"/>
      <dgm:spPr/>
      <dgm:t>
        <a:bodyPr/>
        <a:lstStyle/>
        <a:p>
          <a:pPr rtl="0"/>
          <a:r>
            <a:rPr lang="en-CA" sz="3200" kern="1200" dirty="0">
              <a:solidFill>
                <a:srgbClr val="000000">
                  <a:hueOff val="0"/>
                  <a:satOff val="0"/>
                  <a:lumOff val="0"/>
                  <a:alphaOff val="0"/>
                </a:srgbClr>
              </a:solidFill>
              <a:latin typeface="Calibri" panose="020F0502020204030204"/>
              <a:ea typeface="+mn-ea"/>
              <a:cs typeface="+mn-cs"/>
            </a:rPr>
            <a:t>Defined the AQI (Category) and calculated </a:t>
          </a:r>
          <a:r>
            <a:rPr lang="en-CA" sz="3200" kern="1200" dirty="0" err="1">
              <a:solidFill>
                <a:srgbClr val="000000">
                  <a:hueOff val="0"/>
                  <a:satOff val="0"/>
                  <a:lumOff val="0"/>
                  <a:alphaOff val="0"/>
                </a:srgbClr>
              </a:solidFill>
              <a:latin typeface="Calibri" panose="020F0502020204030204"/>
              <a:ea typeface="+mn-ea"/>
              <a:cs typeface="+mn-cs"/>
            </a:rPr>
            <a:t>NowCast</a:t>
          </a:r>
          <a:r>
            <a:rPr lang="en-CA" sz="3200" kern="1200" dirty="0">
              <a:solidFill>
                <a:srgbClr val="000000">
                  <a:hueOff val="0"/>
                  <a:satOff val="0"/>
                  <a:lumOff val="0"/>
                  <a:alphaOff val="0"/>
                </a:srgbClr>
              </a:solidFill>
              <a:latin typeface="Calibri" panose="020F0502020204030204"/>
              <a:ea typeface="+mn-ea"/>
              <a:cs typeface="+mn-cs"/>
            </a:rPr>
            <a:t> during the 2016 data screening process (data loss)</a:t>
          </a:r>
          <a:endParaRPr lang="en-US" sz="3200" kern="1200" dirty="0">
            <a:solidFill>
              <a:srgbClr val="000000">
                <a:hueOff val="0"/>
                <a:satOff val="0"/>
                <a:lumOff val="0"/>
                <a:alphaOff val="0"/>
              </a:srgbClr>
            </a:solidFill>
            <a:latin typeface="Calibri" panose="020F0502020204030204"/>
            <a:ea typeface="+mn-ea"/>
            <a:cs typeface="+mn-cs"/>
          </a:endParaRPr>
        </a:p>
      </dgm:t>
    </dgm:pt>
    <dgm:pt modelId="{379DCB59-B257-473B-9E63-C3A3C2B47C7F}" type="parTrans" cxnId="{DDB1B29E-DCD4-4FE6-9BAB-FFFE187EE86E}">
      <dgm:prSet/>
      <dgm:spPr/>
      <dgm:t>
        <a:bodyPr/>
        <a:lstStyle/>
        <a:p>
          <a:endParaRPr lang="en-US"/>
        </a:p>
      </dgm:t>
    </dgm:pt>
    <dgm:pt modelId="{32BA7D08-BBB7-496E-A4BC-371FD189266F}" type="sibTrans" cxnId="{DDB1B29E-DCD4-4FE6-9BAB-FFFE187EE86E}">
      <dgm:prSet/>
      <dgm:spPr/>
      <dgm:t>
        <a:bodyPr/>
        <a:lstStyle/>
        <a:p>
          <a:endParaRPr lang="en-US"/>
        </a:p>
      </dgm:t>
    </dgm:pt>
    <dgm:pt modelId="{2AEE9F39-F3F7-4D1F-A27A-1408FE3ACCD4}">
      <dgm:prSet custT="1"/>
      <dgm:spPr/>
      <dgm:t>
        <a:bodyPr/>
        <a:lstStyle/>
        <a:p>
          <a:r>
            <a:rPr lang="en-CA" sz="3200" kern="1200" dirty="0">
              <a:solidFill>
                <a:srgbClr val="000000">
                  <a:hueOff val="0"/>
                  <a:satOff val="0"/>
                  <a:lumOff val="0"/>
                  <a:alphaOff val="0"/>
                </a:srgbClr>
              </a:solidFill>
              <a:latin typeface="Calibri" panose="020F0502020204030204"/>
              <a:ea typeface="+mn-ea"/>
              <a:cs typeface="+mn-cs"/>
            </a:rPr>
            <a:t>Outliers in </a:t>
          </a:r>
          <a:r>
            <a:rPr lang="en-CA" sz="3200" kern="1200" dirty="0" err="1">
              <a:solidFill>
                <a:srgbClr val="000000">
                  <a:hueOff val="0"/>
                  <a:satOff val="0"/>
                  <a:lumOff val="0"/>
                  <a:alphaOff val="0"/>
                </a:srgbClr>
              </a:solidFill>
              <a:latin typeface="Calibri" panose="020F0502020204030204"/>
              <a:ea typeface="+mn-ea"/>
              <a:cs typeface="+mn-cs"/>
            </a:rPr>
            <a:t>NowCast</a:t>
          </a:r>
          <a:r>
            <a:rPr lang="en-CA" sz="3200" kern="1200" dirty="0">
              <a:solidFill>
                <a:srgbClr val="000000">
                  <a:hueOff val="0"/>
                  <a:satOff val="0"/>
                  <a:lumOff val="0"/>
                  <a:alphaOff val="0"/>
                </a:srgbClr>
              </a:solidFill>
              <a:latin typeface="Calibri" panose="020F0502020204030204"/>
              <a:ea typeface="+mn-ea"/>
              <a:cs typeface="+mn-cs"/>
            </a:rPr>
            <a:t>, </a:t>
          </a:r>
          <a:r>
            <a:rPr lang="en-CA" sz="3200" kern="1200" dirty="0" err="1">
              <a:solidFill>
                <a:srgbClr val="000000">
                  <a:hueOff val="0"/>
                  <a:satOff val="0"/>
                  <a:lumOff val="0"/>
                  <a:alphaOff val="0"/>
                </a:srgbClr>
              </a:solidFill>
              <a:latin typeface="Calibri" panose="020F0502020204030204"/>
              <a:ea typeface="+mn-ea"/>
              <a:cs typeface="+mn-cs"/>
            </a:rPr>
            <a:t>RawConc</a:t>
          </a:r>
          <a:r>
            <a:rPr lang="en-CA" sz="3200" kern="1200" dirty="0">
              <a:solidFill>
                <a:srgbClr val="000000">
                  <a:hueOff val="0"/>
                  <a:satOff val="0"/>
                  <a:lumOff val="0"/>
                  <a:alphaOff val="0"/>
                </a:srgbClr>
              </a:solidFill>
              <a:latin typeface="Calibri" panose="020F0502020204030204"/>
              <a:ea typeface="+mn-ea"/>
              <a:cs typeface="+mn-cs"/>
            </a:rPr>
            <a:t>, and AQI were defined as missing and then replaced by their respective medians</a:t>
          </a:r>
          <a:endParaRPr lang="en-US" sz="3200" kern="1200" dirty="0">
            <a:solidFill>
              <a:srgbClr val="000000">
                <a:hueOff val="0"/>
                <a:satOff val="0"/>
                <a:lumOff val="0"/>
                <a:alphaOff val="0"/>
              </a:srgbClr>
            </a:solidFill>
            <a:latin typeface="Calibri" panose="020F0502020204030204"/>
            <a:ea typeface="+mn-ea"/>
            <a:cs typeface="+mn-cs"/>
          </a:endParaRPr>
        </a:p>
      </dgm:t>
    </dgm:pt>
    <dgm:pt modelId="{296401D2-25C6-40F3-80A3-0A92D6BAB4B4}" type="parTrans" cxnId="{55212551-25EB-4D1B-A596-4E82DF22AC93}">
      <dgm:prSet/>
      <dgm:spPr/>
      <dgm:t>
        <a:bodyPr/>
        <a:lstStyle/>
        <a:p>
          <a:endParaRPr lang="en-US"/>
        </a:p>
      </dgm:t>
    </dgm:pt>
    <dgm:pt modelId="{5AA0954D-28C6-4546-8A54-ABCC92031CF7}" type="sibTrans" cxnId="{55212551-25EB-4D1B-A596-4E82DF22AC93}">
      <dgm:prSet/>
      <dgm:spPr/>
      <dgm:t>
        <a:bodyPr/>
        <a:lstStyle/>
        <a:p>
          <a:endParaRPr lang="en-US"/>
        </a:p>
      </dgm:t>
    </dgm:pt>
    <dgm:pt modelId="{D8427FFD-7D58-443C-94F5-6D2475DD02BB}" type="pres">
      <dgm:prSet presAssocID="{58D7613E-BAB5-45AD-BABE-CECD601E0138}" presName="vert0" presStyleCnt="0">
        <dgm:presLayoutVars>
          <dgm:dir/>
          <dgm:animOne val="branch"/>
          <dgm:animLvl val="lvl"/>
        </dgm:presLayoutVars>
      </dgm:prSet>
      <dgm:spPr/>
    </dgm:pt>
    <dgm:pt modelId="{60913392-342F-4901-8DA8-5DAC1213FFDF}" type="pres">
      <dgm:prSet presAssocID="{32AC7FA0-D7AE-4392-81A6-355DA4C18064}" presName="thickLine" presStyleLbl="alignNode1" presStyleIdx="0" presStyleCnt="3"/>
      <dgm:spPr/>
    </dgm:pt>
    <dgm:pt modelId="{AF4B9111-C3BF-4D7A-9233-6FC4AB492036}" type="pres">
      <dgm:prSet presAssocID="{32AC7FA0-D7AE-4392-81A6-355DA4C18064}" presName="horz1" presStyleCnt="0"/>
      <dgm:spPr/>
    </dgm:pt>
    <dgm:pt modelId="{8DFE6C2E-016D-4CDB-A349-BAED3DD1F36D}" type="pres">
      <dgm:prSet presAssocID="{32AC7FA0-D7AE-4392-81A6-355DA4C18064}" presName="tx1" presStyleLbl="revTx" presStyleIdx="0" presStyleCnt="3"/>
      <dgm:spPr/>
    </dgm:pt>
    <dgm:pt modelId="{62AE61DA-978C-4AF6-84C7-085581F86571}" type="pres">
      <dgm:prSet presAssocID="{32AC7FA0-D7AE-4392-81A6-355DA4C18064}" presName="vert1" presStyleCnt="0"/>
      <dgm:spPr/>
    </dgm:pt>
    <dgm:pt modelId="{FA71AAFE-1BA9-4B2F-B56F-CBF63D944308}" type="pres">
      <dgm:prSet presAssocID="{61A29BB6-09B3-4BC0-9D93-40ADDF169A86}" presName="thickLine" presStyleLbl="alignNode1" presStyleIdx="1" presStyleCnt="3"/>
      <dgm:spPr/>
    </dgm:pt>
    <dgm:pt modelId="{0C3D729F-CC8B-4540-84FD-2040950374D2}" type="pres">
      <dgm:prSet presAssocID="{61A29BB6-09B3-4BC0-9D93-40ADDF169A86}" presName="horz1" presStyleCnt="0"/>
      <dgm:spPr/>
    </dgm:pt>
    <dgm:pt modelId="{33790F40-D552-45D8-999B-BD492CD9EF8F}" type="pres">
      <dgm:prSet presAssocID="{61A29BB6-09B3-4BC0-9D93-40ADDF169A86}" presName="tx1" presStyleLbl="revTx" presStyleIdx="1" presStyleCnt="3"/>
      <dgm:spPr/>
    </dgm:pt>
    <dgm:pt modelId="{1BDC073D-FB9A-4080-8DF3-6AB4EBC9A1A1}" type="pres">
      <dgm:prSet presAssocID="{61A29BB6-09B3-4BC0-9D93-40ADDF169A86}" presName="vert1" presStyleCnt="0"/>
      <dgm:spPr/>
    </dgm:pt>
    <dgm:pt modelId="{FD2896D9-6DC3-4CC8-BC00-332C040B3398}" type="pres">
      <dgm:prSet presAssocID="{2AEE9F39-F3F7-4D1F-A27A-1408FE3ACCD4}" presName="thickLine" presStyleLbl="alignNode1" presStyleIdx="2" presStyleCnt="3"/>
      <dgm:spPr/>
    </dgm:pt>
    <dgm:pt modelId="{9F0C44B1-35B3-4EE5-9B0F-D38D00145FAF}" type="pres">
      <dgm:prSet presAssocID="{2AEE9F39-F3F7-4D1F-A27A-1408FE3ACCD4}" presName="horz1" presStyleCnt="0"/>
      <dgm:spPr/>
    </dgm:pt>
    <dgm:pt modelId="{21AE346C-A596-4603-BDBB-6428BEFC4327}" type="pres">
      <dgm:prSet presAssocID="{2AEE9F39-F3F7-4D1F-A27A-1408FE3ACCD4}" presName="tx1" presStyleLbl="revTx" presStyleIdx="2" presStyleCnt="3"/>
      <dgm:spPr/>
    </dgm:pt>
    <dgm:pt modelId="{C7E7D67D-516B-4510-BAB0-005864130470}" type="pres">
      <dgm:prSet presAssocID="{2AEE9F39-F3F7-4D1F-A27A-1408FE3ACCD4}" presName="vert1" presStyleCnt="0"/>
      <dgm:spPr/>
    </dgm:pt>
  </dgm:ptLst>
  <dgm:cxnLst>
    <dgm:cxn modelId="{55212551-25EB-4D1B-A596-4E82DF22AC93}" srcId="{58D7613E-BAB5-45AD-BABE-CECD601E0138}" destId="{2AEE9F39-F3F7-4D1F-A27A-1408FE3ACCD4}" srcOrd="2" destOrd="0" parTransId="{296401D2-25C6-40F3-80A3-0A92D6BAB4B4}" sibTransId="{5AA0954D-28C6-4546-8A54-ABCC92031CF7}"/>
    <dgm:cxn modelId="{DDB1B29E-DCD4-4FE6-9BAB-FFFE187EE86E}" srcId="{58D7613E-BAB5-45AD-BABE-CECD601E0138}" destId="{61A29BB6-09B3-4BC0-9D93-40ADDF169A86}" srcOrd="1" destOrd="0" parTransId="{379DCB59-B257-473B-9E63-C3A3C2B47C7F}" sibTransId="{32BA7D08-BBB7-496E-A4BC-371FD189266F}"/>
    <dgm:cxn modelId="{F60F9CB0-77F2-4B4B-9B77-552B0E382FE8}" type="presOf" srcId="{32AC7FA0-D7AE-4392-81A6-355DA4C18064}" destId="{8DFE6C2E-016D-4CDB-A349-BAED3DD1F36D}" srcOrd="0" destOrd="0" presId="urn:microsoft.com/office/officeart/2008/layout/LinedList"/>
    <dgm:cxn modelId="{A6DB36DA-3E3C-4A0C-8BA0-5D7431807360}" type="presOf" srcId="{58D7613E-BAB5-45AD-BABE-CECD601E0138}" destId="{D8427FFD-7D58-443C-94F5-6D2475DD02BB}" srcOrd="0" destOrd="0" presId="urn:microsoft.com/office/officeart/2008/layout/LinedList"/>
    <dgm:cxn modelId="{FD292FDE-5419-4367-BB45-C4F8490B0A50}" type="presOf" srcId="{2AEE9F39-F3F7-4D1F-A27A-1408FE3ACCD4}" destId="{21AE346C-A596-4603-BDBB-6428BEFC4327}" srcOrd="0" destOrd="0" presId="urn:microsoft.com/office/officeart/2008/layout/LinedList"/>
    <dgm:cxn modelId="{B88363DE-8B07-410B-9260-DEBB5769EBFF}" srcId="{58D7613E-BAB5-45AD-BABE-CECD601E0138}" destId="{32AC7FA0-D7AE-4392-81A6-355DA4C18064}" srcOrd="0" destOrd="0" parTransId="{6DC5F36A-5A3C-41B0-8F4A-1E813AECF6CE}" sibTransId="{931A3049-FC83-4E08-9A8C-90C436FF25C4}"/>
    <dgm:cxn modelId="{A82AACFD-A730-4680-A3CC-C7CA1EBE84F6}" type="presOf" srcId="{61A29BB6-09B3-4BC0-9D93-40ADDF169A86}" destId="{33790F40-D552-45D8-999B-BD492CD9EF8F}" srcOrd="0" destOrd="0" presId="urn:microsoft.com/office/officeart/2008/layout/LinedList"/>
    <dgm:cxn modelId="{35BF03DE-3047-466A-9576-EF3E49C46F6E}" type="presParOf" srcId="{D8427FFD-7D58-443C-94F5-6D2475DD02BB}" destId="{60913392-342F-4901-8DA8-5DAC1213FFDF}" srcOrd="0" destOrd="0" presId="urn:microsoft.com/office/officeart/2008/layout/LinedList"/>
    <dgm:cxn modelId="{FDA23034-0A42-4ECF-B96B-A8109044FC42}" type="presParOf" srcId="{D8427FFD-7D58-443C-94F5-6D2475DD02BB}" destId="{AF4B9111-C3BF-4D7A-9233-6FC4AB492036}" srcOrd="1" destOrd="0" presId="urn:microsoft.com/office/officeart/2008/layout/LinedList"/>
    <dgm:cxn modelId="{97FF7FE8-8ACA-4BBA-AF1D-0F3FF58DFE08}" type="presParOf" srcId="{AF4B9111-C3BF-4D7A-9233-6FC4AB492036}" destId="{8DFE6C2E-016D-4CDB-A349-BAED3DD1F36D}" srcOrd="0" destOrd="0" presId="urn:microsoft.com/office/officeart/2008/layout/LinedList"/>
    <dgm:cxn modelId="{711D773E-C8E4-4610-AF22-8E0ABAC2FF15}" type="presParOf" srcId="{AF4B9111-C3BF-4D7A-9233-6FC4AB492036}" destId="{62AE61DA-978C-4AF6-84C7-085581F86571}" srcOrd="1" destOrd="0" presId="urn:microsoft.com/office/officeart/2008/layout/LinedList"/>
    <dgm:cxn modelId="{A2345A50-E218-4CF3-AE80-05B56F9383B9}" type="presParOf" srcId="{D8427FFD-7D58-443C-94F5-6D2475DD02BB}" destId="{FA71AAFE-1BA9-4B2F-B56F-CBF63D944308}" srcOrd="2" destOrd="0" presId="urn:microsoft.com/office/officeart/2008/layout/LinedList"/>
    <dgm:cxn modelId="{31E1A64C-B743-455C-A366-727240AAA303}" type="presParOf" srcId="{D8427FFD-7D58-443C-94F5-6D2475DD02BB}" destId="{0C3D729F-CC8B-4540-84FD-2040950374D2}" srcOrd="3" destOrd="0" presId="urn:microsoft.com/office/officeart/2008/layout/LinedList"/>
    <dgm:cxn modelId="{210F3444-81DC-41B3-B953-66715C48C7F4}" type="presParOf" srcId="{0C3D729F-CC8B-4540-84FD-2040950374D2}" destId="{33790F40-D552-45D8-999B-BD492CD9EF8F}" srcOrd="0" destOrd="0" presId="urn:microsoft.com/office/officeart/2008/layout/LinedList"/>
    <dgm:cxn modelId="{5AC8373B-7600-4B60-A4E2-E164BA8795B6}" type="presParOf" srcId="{0C3D729F-CC8B-4540-84FD-2040950374D2}" destId="{1BDC073D-FB9A-4080-8DF3-6AB4EBC9A1A1}" srcOrd="1" destOrd="0" presId="urn:microsoft.com/office/officeart/2008/layout/LinedList"/>
    <dgm:cxn modelId="{26F1EC8A-86AB-44C8-8DFC-508739DED608}" type="presParOf" srcId="{D8427FFD-7D58-443C-94F5-6D2475DD02BB}" destId="{FD2896D9-6DC3-4CC8-BC00-332C040B3398}" srcOrd="4" destOrd="0" presId="urn:microsoft.com/office/officeart/2008/layout/LinedList"/>
    <dgm:cxn modelId="{0E84C8AC-DF44-42A5-B0D4-F4A767CB4D9B}" type="presParOf" srcId="{D8427FFD-7D58-443C-94F5-6D2475DD02BB}" destId="{9F0C44B1-35B3-4EE5-9B0F-D38D00145FAF}" srcOrd="5" destOrd="0" presId="urn:microsoft.com/office/officeart/2008/layout/LinedList"/>
    <dgm:cxn modelId="{694B4AA2-DE0A-460D-8EE9-F35AD10F51C3}" type="presParOf" srcId="{9F0C44B1-35B3-4EE5-9B0F-D38D00145FAF}" destId="{21AE346C-A596-4603-BDBB-6428BEFC4327}" srcOrd="0" destOrd="0" presId="urn:microsoft.com/office/officeart/2008/layout/LinedList"/>
    <dgm:cxn modelId="{965CD295-2B82-4E7E-9232-EA75560A1AD2}" type="presParOf" srcId="{9F0C44B1-35B3-4EE5-9B0F-D38D00145FAF}" destId="{C7E7D67D-516B-4510-BAB0-0058641304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B5B16-4ABE-4B87-ABDA-A0CB27FE408E}">
      <dsp:nvSpPr>
        <dsp:cNvPr id="0" name=""/>
        <dsp:cNvSpPr/>
      </dsp:nvSpPr>
      <dsp:spPr>
        <a:xfrm>
          <a:off x="0" y="918110"/>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DF073-87CC-4034-9B0A-9EDDEA4117C2}">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045EDB-4B76-4BF3-8809-8078D650763A}">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844550">
            <a:lnSpc>
              <a:spcPct val="90000"/>
            </a:lnSpc>
            <a:spcBef>
              <a:spcPct val="0"/>
            </a:spcBef>
            <a:spcAft>
              <a:spcPct val="35000"/>
            </a:spcAft>
            <a:buNone/>
          </a:pPr>
          <a:r>
            <a:rPr lang="en-US" sz="1900" kern="1200"/>
            <a:t>For the tasks proposed in the assignment, the dataset analyzed was composed of 6 different files representing the observations of the PM2.5 concentration values of Decembers from 2016 to 2020, and February of 2021.</a:t>
          </a:r>
        </a:p>
      </dsp:txBody>
      <dsp:txXfrm>
        <a:off x="1957694" y="918110"/>
        <a:ext cx="4839980" cy="1694973"/>
      </dsp:txXfrm>
    </dsp:sp>
    <dsp:sp modelId="{FA8DB540-1F40-4CB1-B025-CB2F54684633}">
      <dsp:nvSpPr>
        <dsp:cNvPr id="0" name=""/>
        <dsp:cNvSpPr/>
      </dsp:nvSpPr>
      <dsp:spPr>
        <a:xfrm>
          <a:off x="0" y="3036827"/>
          <a:ext cx="6797675" cy="1694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39889-61B8-4FD1-9AFC-E2EA63640C72}">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1C7D48-A461-4132-B29D-B62B455C46C8}">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844550">
            <a:lnSpc>
              <a:spcPct val="90000"/>
            </a:lnSpc>
            <a:spcBef>
              <a:spcPct val="0"/>
            </a:spcBef>
            <a:spcAft>
              <a:spcPct val="35000"/>
            </a:spcAft>
            <a:buNone/>
          </a:pPr>
          <a:r>
            <a:rPr lang="en-US" sz="1900" kern="1200"/>
            <a:t>The original dataset variables and their categories were described in the following table.</a:t>
          </a:r>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13392-342F-4901-8DA8-5DAC1213FFDF}">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FE6C2E-016D-4CDB-A349-BAED3DD1F36D}">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endParaRPr lang="en-US" sz="3200" kern="1200" dirty="0"/>
        </a:p>
      </dsp:txBody>
      <dsp:txXfrm>
        <a:off x="0" y="2758"/>
        <a:ext cx="6797675" cy="1881464"/>
      </dsp:txXfrm>
    </dsp:sp>
    <dsp:sp modelId="{FA71AAFE-1BA9-4B2F-B56F-CBF63D944308}">
      <dsp:nvSpPr>
        <dsp:cNvPr id="0" name=""/>
        <dsp:cNvSpPr/>
      </dsp:nvSpPr>
      <dsp:spPr>
        <a:xfrm>
          <a:off x="0" y="1884223"/>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790F40-D552-45D8-999B-BD492CD9EF8F}">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CA" sz="3200" kern="1200" dirty="0">
              <a:solidFill>
                <a:srgbClr val="000000">
                  <a:hueOff val="0"/>
                  <a:satOff val="0"/>
                  <a:lumOff val="0"/>
                  <a:alphaOff val="0"/>
                </a:srgbClr>
              </a:solidFill>
              <a:latin typeface="Calibri" panose="020F0502020204030204"/>
              <a:ea typeface="+mn-ea"/>
              <a:cs typeface="+mn-cs"/>
            </a:rPr>
            <a:t>Defined the AQI (Category) and calculated </a:t>
          </a:r>
          <a:r>
            <a:rPr lang="en-CA" sz="3200" kern="1200" dirty="0" err="1">
              <a:solidFill>
                <a:srgbClr val="000000">
                  <a:hueOff val="0"/>
                  <a:satOff val="0"/>
                  <a:lumOff val="0"/>
                  <a:alphaOff val="0"/>
                </a:srgbClr>
              </a:solidFill>
              <a:latin typeface="Calibri" panose="020F0502020204030204"/>
              <a:ea typeface="+mn-ea"/>
              <a:cs typeface="+mn-cs"/>
            </a:rPr>
            <a:t>NowCast</a:t>
          </a:r>
          <a:r>
            <a:rPr lang="en-CA" sz="3200" kern="1200" dirty="0">
              <a:solidFill>
                <a:srgbClr val="000000">
                  <a:hueOff val="0"/>
                  <a:satOff val="0"/>
                  <a:lumOff val="0"/>
                  <a:alphaOff val="0"/>
                </a:srgbClr>
              </a:solidFill>
              <a:latin typeface="Calibri" panose="020F0502020204030204"/>
              <a:ea typeface="+mn-ea"/>
              <a:cs typeface="+mn-cs"/>
            </a:rPr>
            <a:t> during the 2016 data screening process (data loss)</a:t>
          </a:r>
          <a:endParaRPr lang="en-US" sz="3200" kern="1200" dirty="0">
            <a:solidFill>
              <a:srgbClr val="000000">
                <a:hueOff val="0"/>
                <a:satOff val="0"/>
                <a:lumOff val="0"/>
                <a:alphaOff val="0"/>
              </a:srgbClr>
            </a:solidFill>
            <a:latin typeface="Calibri" panose="020F0502020204030204"/>
            <a:ea typeface="+mn-ea"/>
            <a:cs typeface="+mn-cs"/>
          </a:endParaRPr>
        </a:p>
      </dsp:txBody>
      <dsp:txXfrm>
        <a:off x="0" y="1884223"/>
        <a:ext cx="6797675" cy="1881464"/>
      </dsp:txXfrm>
    </dsp:sp>
    <dsp:sp modelId="{FD2896D9-6DC3-4CC8-BC00-332C040B3398}">
      <dsp:nvSpPr>
        <dsp:cNvPr id="0" name=""/>
        <dsp:cNvSpPr/>
      </dsp:nvSpPr>
      <dsp:spPr>
        <a:xfrm>
          <a:off x="0" y="3765688"/>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AE346C-A596-4603-BDBB-6428BEFC4327}">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solidFill>
                <a:srgbClr val="000000">
                  <a:hueOff val="0"/>
                  <a:satOff val="0"/>
                  <a:lumOff val="0"/>
                  <a:alphaOff val="0"/>
                </a:srgbClr>
              </a:solidFill>
              <a:latin typeface="Calibri" panose="020F0502020204030204"/>
              <a:ea typeface="+mn-ea"/>
              <a:cs typeface="+mn-cs"/>
            </a:rPr>
            <a:t>Outliers in </a:t>
          </a:r>
          <a:r>
            <a:rPr lang="en-CA" sz="3200" kern="1200" dirty="0" err="1">
              <a:solidFill>
                <a:srgbClr val="000000">
                  <a:hueOff val="0"/>
                  <a:satOff val="0"/>
                  <a:lumOff val="0"/>
                  <a:alphaOff val="0"/>
                </a:srgbClr>
              </a:solidFill>
              <a:latin typeface="Calibri" panose="020F0502020204030204"/>
              <a:ea typeface="+mn-ea"/>
              <a:cs typeface="+mn-cs"/>
            </a:rPr>
            <a:t>NowCast</a:t>
          </a:r>
          <a:r>
            <a:rPr lang="en-CA" sz="3200" kern="1200" dirty="0">
              <a:solidFill>
                <a:srgbClr val="000000">
                  <a:hueOff val="0"/>
                  <a:satOff val="0"/>
                  <a:lumOff val="0"/>
                  <a:alphaOff val="0"/>
                </a:srgbClr>
              </a:solidFill>
              <a:latin typeface="Calibri" panose="020F0502020204030204"/>
              <a:ea typeface="+mn-ea"/>
              <a:cs typeface="+mn-cs"/>
            </a:rPr>
            <a:t>, </a:t>
          </a:r>
          <a:r>
            <a:rPr lang="en-CA" sz="3200" kern="1200" dirty="0" err="1">
              <a:solidFill>
                <a:srgbClr val="000000">
                  <a:hueOff val="0"/>
                  <a:satOff val="0"/>
                  <a:lumOff val="0"/>
                  <a:alphaOff val="0"/>
                </a:srgbClr>
              </a:solidFill>
              <a:latin typeface="Calibri" panose="020F0502020204030204"/>
              <a:ea typeface="+mn-ea"/>
              <a:cs typeface="+mn-cs"/>
            </a:rPr>
            <a:t>RawConc</a:t>
          </a:r>
          <a:r>
            <a:rPr lang="en-CA" sz="3200" kern="1200" dirty="0">
              <a:solidFill>
                <a:srgbClr val="000000">
                  <a:hueOff val="0"/>
                  <a:satOff val="0"/>
                  <a:lumOff val="0"/>
                  <a:alphaOff val="0"/>
                </a:srgbClr>
              </a:solidFill>
              <a:latin typeface="Calibri" panose="020F0502020204030204"/>
              <a:ea typeface="+mn-ea"/>
              <a:cs typeface="+mn-cs"/>
            </a:rPr>
            <a:t>, and AQI were defined as missing and then replaced by their respective medians</a:t>
          </a:r>
          <a:endParaRPr lang="en-US" sz="3200" kern="1200" dirty="0">
            <a:solidFill>
              <a:srgbClr val="000000">
                <a:hueOff val="0"/>
                <a:satOff val="0"/>
                <a:lumOff val="0"/>
                <a:alphaOff val="0"/>
              </a:srgbClr>
            </a:solidFill>
            <a:latin typeface="Calibri" panose="020F0502020204030204"/>
            <a:ea typeface="+mn-ea"/>
            <a:cs typeface="+mn-cs"/>
          </a:endParaRPr>
        </a:p>
      </dsp:txBody>
      <dsp:txXfrm>
        <a:off x="0" y="3765688"/>
        <a:ext cx="6797675" cy="18814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2D78E-4F25-4F44-B0B6-94D21471AC60}" type="datetimeFigureOut">
              <a:rPr lang="en-CA" smtClean="0"/>
              <a:t>2021-04-01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EF429-F50B-4B54-AD98-E025D6CF5AB5}" type="slidenum">
              <a:rPr lang="en-CA" smtClean="0"/>
              <a:t>‹#›</a:t>
            </a:fld>
            <a:endParaRPr lang="en-CA"/>
          </a:p>
        </p:txBody>
      </p:sp>
    </p:spTree>
    <p:extLst>
      <p:ext uri="{BB962C8B-B14F-4D97-AF65-F5344CB8AC3E}">
        <p14:creationId xmlns:p14="http://schemas.microsoft.com/office/powerpoint/2010/main" val="1120823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01EEF429-F50B-4B54-AD98-E025D6CF5AB5}" type="slidenum">
              <a:rPr lang="en-CA" smtClean="0"/>
              <a:t>1</a:t>
            </a:fld>
            <a:endParaRPr lang="en-CA"/>
          </a:p>
        </p:txBody>
      </p:sp>
    </p:spTree>
    <p:extLst>
      <p:ext uri="{BB962C8B-B14F-4D97-AF65-F5344CB8AC3E}">
        <p14:creationId xmlns:p14="http://schemas.microsoft.com/office/powerpoint/2010/main" val="98024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048"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1200">
                <a:solidFill>
                  <a:schemeClr val="tx1">
                    <a:lumMod val="75000"/>
                    <a:lumOff val="25000"/>
                  </a:schemeClr>
                </a:solidFill>
                <a:cs typeface="Times New Roman" panose="02020603050405020304" pitchFamily="18" charset="0"/>
              </a:rPr>
              <a:t>Contrarily, in the city of Ho Chi Minh, it seems that those means are statistically different from each other.  (</a:t>
            </a:r>
            <a:r>
              <a:rPr lang="en-CA" sz="1200" i="1">
                <a:solidFill>
                  <a:schemeClr val="tx1">
                    <a:lumMod val="75000"/>
                    <a:lumOff val="25000"/>
                  </a:schemeClr>
                </a:solidFill>
                <a:cs typeface="Times New Roman" panose="02020603050405020304" pitchFamily="18" charset="0"/>
              </a:rPr>
              <a:t>lockdown of 15 days vs London’s and Beijing’s lockdown about 3 months</a:t>
            </a:r>
            <a:r>
              <a:rPr lang="en-CA" sz="1200">
                <a:solidFill>
                  <a:schemeClr val="tx1">
                    <a:lumMod val="75000"/>
                    <a:lumOff val="25000"/>
                  </a:schemeClr>
                </a:solidFill>
                <a:cs typeface="Times New Roman" panose="02020603050405020304" pitchFamily="18" charset="0"/>
              </a:rPr>
              <a:t>)</a:t>
            </a:r>
            <a:r>
              <a:rPr lang="en-CA" sz="1200" b="1">
                <a:solidFill>
                  <a:schemeClr val="tx1">
                    <a:lumMod val="75000"/>
                    <a:lumOff val="25000"/>
                  </a:schemeClr>
                </a:solidFill>
                <a:cs typeface="Times New Roman" panose="02020603050405020304" pitchFamily="18" charset="0"/>
              </a:rPr>
              <a:t>, </a:t>
            </a:r>
            <a:r>
              <a:rPr lang="en-CA" sz="1200">
                <a:solidFill>
                  <a:schemeClr val="tx1">
                    <a:lumMod val="75000"/>
                    <a:lumOff val="25000"/>
                  </a:schemeClr>
                </a:solidFill>
                <a:cs typeface="Times New Roman" panose="02020603050405020304" pitchFamily="18" charset="0"/>
              </a:rPr>
              <a:t>changes in pollution could not be specifically related to lockdown periods.</a:t>
            </a:r>
          </a:p>
          <a:p>
            <a:pPr marL="384048"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1200">
                <a:solidFill>
                  <a:schemeClr val="tx1">
                    <a:lumMod val="75000"/>
                    <a:lumOff val="25000"/>
                  </a:schemeClr>
                </a:solidFill>
                <a:cs typeface="Times New Roman" panose="02020603050405020304" pitchFamily="18" charset="0"/>
              </a:rPr>
              <a:t>Further analysis will be conducted regarding the specific periods of lockdown in other cities</a:t>
            </a:r>
          </a:p>
        </p:txBody>
      </p:sp>
      <p:sp>
        <p:nvSpPr>
          <p:cNvPr id="4" name="Slide Number Placeholder 3"/>
          <p:cNvSpPr>
            <a:spLocks noGrp="1"/>
          </p:cNvSpPr>
          <p:nvPr>
            <p:ph type="sldNum" sz="quarter" idx="5"/>
          </p:nvPr>
        </p:nvSpPr>
        <p:spPr/>
        <p:txBody>
          <a:bodyPr/>
          <a:lstStyle/>
          <a:p>
            <a:fld id="{01EEF429-F50B-4B54-AD98-E025D6CF5AB5}" type="slidenum">
              <a:rPr lang="en-CA" smtClean="0"/>
              <a:t>17</a:t>
            </a:fld>
            <a:endParaRPr lang="en-CA"/>
          </a:p>
        </p:txBody>
      </p:sp>
    </p:spTree>
    <p:extLst>
      <p:ext uri="{BB962C8B-B14F-4D97-AF65-F5344CB8AC3E}">
        <p14:creationId xmlns:p14="http://schemas.microsoft.com/office/powerpoint/2010/main" val="10307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cs typeface="Times New Roman" panose="02020603050405020304" pitchFamily="18" charset="0"/>
              </a:rPr>
              <a:t>After the results obtained for Ho Chi Minh city, we decided to analyze information on three cities </a:t>
            </a:r>
            <a:r>
              <a:rPr lang="en-US" dirty="0">
                <a:solidFill>
                  <a:schemeClr val="tx1">
                    <a:lumMod val="75000"/>
                    <a:lumOff val="25000"/>
                  </a:schemeClr>
                </a:solidFill>
                <a:cs typeface="Times New Roman" panose="02020603050405020304" pitchFamily="18" charset="0"/>
              </a:rPr>
              <a:t>with a more extensive and restrictive lockdown periods, to try and find out whether human activity restrictions had an impact on pollution levels and air quality.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cs typeface="Times New Roman" panose="02020603050405020304" pitchFamily="18" charset="0"/>
              </a:rPr>
              <a:t>Three metropolis were chosen for this analysis. They were London, Beijing and Paris.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cs typeface="Times New Roman" panose="02020603050405020304" pitchFamily="18" charset="0"/>
              </a:rPr>
              <a:t>This is London on the Easter Weekend in 2019, versus London on the Easter Weekend in 2020.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cs typeface="Times New Roman" panose="02020603050405020304" pitchFamily="18" charset="0"/>
              </a:rPr>
              <a:t>Paris was the second city with the highest reduction in traffic during lockdown.</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1EEF429-F50B-4B54-AD98-E025D6CF5AB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5531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CA" noProof="0" dirty="0"/>
              <a:t>All the external data obtained for the three cities analysis went through the same data screening and cleaning process. For the analysis, only the exact lockdown period were analysed, compared to the same days in the year before.</a:t>
            </a:r>
          </a:p>
          <a:p>
            <a:r>
              <a:rPr lang="en-CA" noProof="0" dirty="0"/>
              <a:t>This is a visualization of the results obtained for Paris, for PM 2.5 daily AQI values, based on the 24 hours average of hourly readings.</a:t>
            </a:r>
          </a:p>
          <a:p>
            <a:r>
              <a:rPr lang="en-CA" noProof="0" dirty="0"/>
              <a:t>The reference and lockdown periods are the ones between the reference lines in the scatter plot in the left. In the right there is a boxplot for both periods. As you can see, the mean value for PM2.5 AQI went from 53.88 in 2019 to 46.25 in 2020.</a:t>
            </a:r>
          </a:p>
        </p:txBody>
      </p:sp>
      <p:sp>
        <p:nvSpPr>
          <p:cNvPr id="4" name="Espaço Reservado para Número de Slid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1EEF429-F50B-4B54-AD98-E025D6CF5AB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2169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CA" noProof="0" dirty="0"/>
              <a:t>On another important note, the other pollutants that are also considered for reporting the air quality were also analysed via the same method.</a:t>
            </a:r>
          </a:p>
          <a:p>
            <a:r>
              <a:rPr lang="en-CA" noProof="0" dirty="0"/>
              <a:t>A significant result was found in the Nitrogen Dioxide AQI levels, when comparing the reference and lockdown period.</a:t>
            </a:r>
          </a:p>
          <a:p>
            <a:r>
              <a:rPr lang="en-CA" noProof="0" dirty="0"/>
              <a:t>This is the result for the city of London, where the Mean value went down from 31.78 in 2019 to 17.84 in 2020.</a:t>
            </a:r>
          </a:p>
          <a:p>
            <a:r>
              <a:rPr lang="en-CA" noProof="0" dirty="0"/>
              <a:t>In this case, their average values have been also proved statistically different through a t-test, where both periods pass the normality test.</a:t>
            </a:r>
          </a:p>
        </p:txBody>
      </p:sp>
      <p:sp>
        <p:nvSpPr>
          <p:cNvPr id="4" name="Espaço Reservado para Número de Slid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1EEF429-F50B-4B54-AD98-E025D6CF5AB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9574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CA" noProof="0" dirty="0"/>
              <a:t>This is a summary result of our external data analysis, with a boxplot showing the decrease in both PM 2.5 and NO2 AQI values, when comparing the much more extensive lockdown from the three metropolis, with their respective reference periods in the year before.</a:t>
            </a:r>
          </a:p>
        </p:txBody>
      </p:sp>
      <p:sp>
        <p:nvSpPr>
          <p:cNvPr id="4" name="Espaço Reservado para Número de Slid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1EEF429-F50B-4B54-AD98-E025D6CF5AB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1024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conserving energy</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turn off unnecessary lights and turn down the air conditioning</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set thermostats to the proper temperature depending on the season</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use high-efficient appliances</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drive less and take public transportation or bike</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keep your car tuned and your tires properly inflated</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avoid aerosol products</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 not use wood stoves or fireplaces</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especially don’t burn leaves, garbage which could provoke a wildfire.</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t-BR" dirty="0"/>
          </a:p>
        </p:txBody>
      </p:sp>
      <p:sp>
        <p:nvSpPr>
          <p:cNvPr id="4" name="Slide Number Placeholder 3"/>
          <p:cNvSpPr>
            <a:spLocks noGrp="1"/>
          </p:cNvSpPr>
          <p:nvPr>
            <p:ph type="sldNum" sz="quarter" idx="5"/>
          </p:nvPr>
        </p:nvSpPr>
        <p:spPr/>
        <p:txBody>
          <a:bodyPr/>
          <a:lstStyle/>
          <a:p>
            <a:fld id="{01EEF429-F50B-4B54-AD98-E025D6CF5AB5}" type="slidenum">
              <a:rPr lang="en-CA" smtClean="0"/>
              <a:t>22</a:t>
            </a:fld>
            <a:endParaRPr lang="en-CA"/>
          </a:p>
        </p:txBody>
      </p:sp>
    </p:spTree>
    <p:extLst>
      <p:ext uri="{BB962C8B-B14F-4D97-AF65-F5344CB8AC3E}">
        <p14:creationId xmlns:p14="http://schemas.microsoft.com/office/powerpoint/2010/main" val="239737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Just a quick recap of the presentation, after cleaning the data, we firstly checked if there was any seasonality of the data comparing the decembers and with the correlation of the data, than we ran Chi square test to analyze the categorical variables in order to verify the dependency or relation of them, and we couldn’t conclude anything, than we compared both mean values by using the T-tests of ho chi min observations, but still couldn’t have valid statistical results to conclude the impacts on AQI. And  finally we compared the analysis with external data and we were able to see that, in countries with a longer Lockdown period, the AQI changed.</a:t>
            </a:r>
          </a:p>
        </p:txBody>
      </p:sp>
      <p:sp>
        <p:nvSpPr>
          <p:cNvPr id="4" name="Slide Number Placeholder 3"/>
          <p:cNvSpPr>
            <a:spLocks noGrp="1"/>
          </p:cNvSpPr>
          <p:nvPr>
            <p:ph type="sldNum" sz="quarter" idx="5"/>
          </p:nvPr>
        </p:nvSpPr>
        <p:spPr/>
        <p:txBody>
          <a:bodyPr/>
          <a:lstStyle/>
          <a:p>
            <a:fld id="{01EEF429-F50B-4B54-AD98-E025D6CF5AB5}" type="slidenum">
              <a:rPr lang="en-CA" smtClean="0"/>
              <a:t>23</a:t>
            </a:fld>
            <a:endParaRPr lang="en-CA"/>
          </a:p>
        </p:txBody>
      </p:sp>
    </p:spTree>
    <p:extLst>
      <p:ext uri="{BB962C8B-B14F-4D97-AF65-F5344CB8AC3E}">
        <p14:creationId xmlns:p14="http://schemas.microsoft.com/office/powerpoint/2010/main" val="126771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1EEF429-F50B-4B54-AD98-E025D6CF5AB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7081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cs typeface="Calibri" panose="020F0502020204030204"/>
            </a:endParaRPr>
          </a:p>
        </p:txBody>
      </p:sp>
      <p:sp>
        <p:nvSpPr>
          <p:cNvPr id="4" name="Slide Number Placeholder 3"/>
          <p:cNvSpPr>
            <a:spLocks noGrp="1"/>
          </p:cNvSpPr>
          <p:nvPr>
            <p:ph type="sldNum" sz="quarter" idx="5"/>
          </p:nvPr>
        </p:nvSpPr>
        <p:spPr/>
        <p:txBody>
          <a:bodyPr/>
          <a:lstStyle/>
          <a:p>
            <a:fld id="{01EEF429-F50B-4B54-AD98-E025D6CF5AB5}" type="slidenum">
              <a:rPr lang="en-CA" smtClean="0"/>
              <a:t>3</a:t>
            </a:fld>
            <a:endParaRPr lang="en-CA"/>
          </a:p>
        </p:txBody>
      </p:sp>
    </p:spTree>
    <p:extLst>
      <p:ext uri="{BB962C8B-B14F-4D97-AF65-F5344CB8AC3E}">
        <p14:creationId xmlns:p14="http://schemas.microsoft.com/office/powerpoint/2010/main" val="173789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lnSpc>
                <a:spcPct val="150000"/>
              </a:lnSpc>
              <a:spcAft>
                <a:spcPts val="800"/>
              </a:spcAft>
              <a:buFont typeface="Arial" panose="020B0604020202020204" pitchFamily="34" charset="0"/>
              <a:buChar char="•"/>
            </a:pPr>
            <a:r>
              <a:rPr lang="en-CA" sz="2000">
                <a:effectLst/>
                <a:ea typeface="Calibri" panose="020F0502020204030204" pitchFamily="34" charset="0"/>
                <a:cs typeface="Times New Roman" panose="02020603050405020304" pitchFamily="18" charset="0"/>
              </a:rPr>
              <a:t>Master Dataset contains a total of 14 variables, with 8 numerical variables and 6 categorical ones.</a:t>
            </a:r>
          </a:p>
          <a:p>
            <a:pPr lvl="1" algn="just">
              <a:lnSpc>
                <a:spcPct val="150000"/>
              </a:lnSpc>
              <a:spcAft>
                <a:spcPts val="800"/>
              </a:spcAft>
              <a:buFont typeface="Arial" panose="020B0604020202020204" pitchFamily="34" charset="0"/>
              <a:buChar char="•"/>
            </a:pPr>
            <a:r>
              <a:rPr lang="en-CA" sz="2000">
                <a:effectLst/>
                <a:ea typeface="Calibri" panose="020F0502020204030204" pitchFamily="34" charset="0"/>
                <a:cs typeface="Times New Roman" panose="02020603050405020304" pitchFamily="18" charset="0"/>
              </a:rPr>
              <a:t>For the numerical variables, we have 5 related to date and hour information about each observation and 3 variables corresponding to the pollution metrics themselves, being AQI, </a:t>
            </a:r>
            <a:r>
              <a:rPr lang="en-CA" sz="2000" err="1">
                <a:effectLst/>
                <a:ea typeface="Calibri" panose="020F0502020204030204" pitchFamily="34" charset="0"/>
                <a:cs typeface="Times New Roman" panose="02020603050405020304" pitchFamily="18" charset="0"/>
              </a:rPr>
              <a:t>RawConc</a:t>
            </a:r>
            <a:r>
              <a:rPr lang="en-CA" sz="2000">
                <a:effectLst/>
                <a:ea typeface="Calibri" panose="020F0502020204030204" pitchFamily="34" charset="0"/>
                <a:cs typeface="Times New Roman" panose="02020603050405020304" pitchFamily="18" charset="0"/>
              </a:rPr>
              <a:t>, and </a:t>
            </a:r>
            <a:r>
              <a:rPr lang="en-CA" sz="2000" err="1">
                <a:effectLst/>
                <a:ea typeface="Calibri" panose="020F0502020204030204" pitchFamily="34" charset="0"/>
                <a:cs typeface="Times New Roman" panose="02020603050405020304" pitchFamily="18" charset="0"/>
              </a:rPr>
              <a:t>NowCastConc</a:t>
            </a:r>
            <a:r>
              <a:rPr lang="en-CA" sz="2000">
                <a:effectLst/>
                <a:ea typeface="Calibri" panose="020F0502020204030204" pitchFamily="34" charset="0"/>
                <a:cs typeface="Times New Roman" panose="02020603050405020304" pitchFamily="18" charset="0"/>
              </a:rPr>
              <a:t>.</a:t>
            </a:r>
          </a:p>
          <a:p>
            <a:pPr lvl="1" algn="just">
              <a:lnSpc>
                <a:spcPct val="150000"/>
              </a:lnSpc>
              <a:spcAft>
                <a:spcPts val="800"/>
              </a:spcAft>
              <a:buFont typeface="Arial" panose="020B0604020202020204" pitchFamily="34" charset="0"/>
              <a:buChar char="•"/>
            </a:pPr>
            <a:r>
              <a:rPr lang="en-CA" sz="2000">
                <a:effectLst/>
                <a:ea typeface="Calibri" panose="020F0502020204030204" pitchFamily="34" charset="0"/>
                <a:cs typeface="Times New Roman" panose="02020603050405020304" pitchFamily="18" charset="0"/>
              </a:rPr>
              <a:t>Methods for calculating their respective values were described in the previous section.</a:t>
            </a:r>
          </a:p>
          <a:p>
            <a:pPr marL="0" indent="0">
              <a:buNone/>
            </a:pPr>
            <a:endParaRPr lang="en-CA"/>
          </a:p>
          <a:p>
            <a:pPr lvl="1" algn="just">
              <a:lnSpc>
                <a:spcPct val="150000"/>
              </a:lnSpc>
              <a:spcAft>
                <a:spcPts val="800"/>
              </a:spcAft>
              <a:buFont typeface="Arial" panose="020B0604020202020204" pitchFamily="34" charset="0"/>
              <a:buChar char="•"/>
            </a:pPr>
            <a:r>
              <a:rPr lang="en-CA" sz="2000">
                <a:effectLst/>
                <a:ea typeface="Calibri" panose="020F0502020204030204" pitchFamily="34" charset="0"/>
                <a:cs typeface="Times New Roman" panose="02020603050405020304" pitchFamily="18" charset="0"/>
              </a:rPr>
              <a:t>Master Dataset contains a total of 14 variables, with 8 numerical variables and 6 categorical ones.</a:t>
            </a:r>
          </a:p>
          <a:p>
            <a:pPr lvl="1" algn="just">
              <a:lnSpc>
                <a:spcPct val="150000"/>
              </a:lnSpc>
              <a:spcAft>
                <a:spcPts val="800"/>
              </a:spcAft>
              <a:buFont typeface="Arial" panose="020B0604020202020204" pitchFamily="34" charset="0"/>
              <a:buChar char="•"/>
            </a:pPr>
            <a:r>
              <a:rPr lang="en-CA" sz="2000">
                <a:effectLst/>
                <a:ea typeface="Calibri" panose="020F0502020204030204" pitchFamily="34" charset="0"/>
                <a:cs typeface="Times New Roman" panose="02020603050405020304" pitchFamily="18" charset="0"/>
              </a:rPr>
              <a:t>For the numerical variables, we have 5 related to date and hour information about each observation and 3 variables corresponding to the pollution metrics themselves, being AQI, </a:t>
            </a:r>
            <a:r>
              <a:rPr lang="en-CA" sz="2000" err="1">
                <a:effectLst/>
                <a:ea typeface="Calibri" panose="020F0502020204030204" pitchFamily="34" charset="0"/>
                <a:cs typeface="Times New Roman" panose="02020603050405020304" pitchFamily="18" charset="0"/>
              </a:rPr>
              <a:t>RawConc</a:t>
            </a:r>
            <a:r>
              <a:rPr lang="en-CA" sz="2000">
                <a:effectLst/>
                <a:ea typeface="Calibri" panose="020F0502020204030204" pitchFamily="34" charset="0"/>
                <a:cs typeface="Times New Roman" panose="02020603050405020304" pitchFamily="18" charset="0"/>
              </a:rPr>
              <a:t>, and </a:t>
            </a:r>
            <a:r>
              <a:rPr lang="en-CA" sz="2000" err="1">
                <a:effectLst/>
                <a:ea typeface="Calibri" panose="020F0502020204030204" pitchFamily="34" charset="0"/>
                <a:cs typeface="Times New Roman" panose="02020603050405020304" pitchFamily="18" charset="0"/>
              </a:rPr>
              <a:t>NowCastConc</a:t>
            </a:r>
            <a:r>
              <a:rPr lang="en-CA" sz="2000">
                <a:effectLst/>
                <a:ea typeface="Calibri" panose="020F0502020204030204" pitchFamily="34" charset="0"/>
                <a:cs typeface="Times New Roman" panose="02020603050405020304" pitchFamily="18" charset="0"/>
              </a:rPr>
              <a:t>.</a:t>
            </a:r>
          </a:p>
          <a:p>
            <a:pPr lvl="1" algn="just">
              <a:lnSpc>
                <a:spcPct val="150000"/>
              </a:lnSpc>
              <a:spcAft>
                <a:spcPts val="800"/>
              </a:spcAft>
              <a:buFont typeface="Arial" panose="020B0604020202020204" pitchFamily="34" charset="0"/>
              <a:buChar char="•"/>
            </a:pPr>
            <a:r>
              <a:rPr lang="en-CA" sz="2000">
                <a:effectLst/>
                <a:ea typeface="Calibri" panose="020F0502020204030204" pitchFamily="34" charset="0"/>
                <a:cs typeface="Times New Roman" panose="02020603050405020304" pitchFamily="18" charset="0"/>
              </a:rPr>
              <a:t>Methods for calculating their respective values were described in the previous section.</a:t>
            </a:r>
          </a:p>
          <a:p>
            <a:pPr marL="0" indent="0">
              <a:buNone/>
            </a:pPr>
            <a:endParaRPr lang="en-CA"/>
          </a:p>
          <a:p>
            <a:endParaRPr lang="pt-BR"/>
          </a:p>
        </p:txBody>
      </p:sp>
      <p:sp>
        <p:nvSpPr>
          <p:cNvPr id="4" name="Slide Number Placeholder 3"/>
          <p:cNvSpPr>
            <a:spLocks noGrp="1"/>
          </p:cNvSpPr>
          <p:nvPr>
            <p:ph type="sldNum" sz="quarter" idx="5"/>
          </p:nvPr>
        </p:nvSpPr>
        <p:spPr/>
        <p:txBody>
          <a:bodyPr/>
          <a:lstStyle/>
          <a:p>
            <a:fld id="{01EEF429-F50B-4B54-AD98-E025D6CF5AB5}" type="slidenum">
              <a:rPr lang="en-CA" smtClean="0"/>
              <a:t>9</a:t>
            </a:fld>
            <a:endParaRPr lang="en-CA"/>
          </a:p>
        </p:txBody>
      </p:sp>
    </p:spTree>
    <p:extLst>
      <p:ext uri="{BB962C8B-B14F-4D97-AF65-F5344CB8AC3E}">
        <p14:creationId xmlns:p14="http://schemas.microsoft.com/office/powerpoint/2010/main" val="4240439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75000"/>
                    <a:lumOff val="25000"/>
                  </a:schemeClr>
                </a:solidFill>
              </a:rPr>
              <a:t>We were trying to verify if there was any seasonality of the data. TO verify if the months were alike each other among the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75000"/>
                    <a:lumOff val="25000"/>
                  </a:schemeClr>
                </a:solidFill>
              </a:rPr>
              <a:t>In other words, the average AQI for most of the years has no relationship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lumMod val="75000"/>
                  <a:lumOff val="25000"/>
                </a:schemeClr>
              </a:solidFill>
            </a:endParaRPr>
          </a:p>
          <a:p>
            <a:endParaRPr lang="pt-BR" dirty="0"/>
          </a:p>
          <a:p>
            <a:endParaRPr lang="pt-BR" dirty="0"/>
          </a:p>
        </p:txBody>
      </p:sp>
      <p:sp>
        <p:nvSpPr>
          <p:cNvPr id="4" name="Slide Number Placeholder 3"/>
          <p:cNvSpPr>
            <a:spLocks noGrp="1"/>
          </p:cNvSpPr>
          <p:nvPr>
            <p:ph type="sldNum" sz="quarter" idx="5"/>
          </p:nvPr>
        </p:nvSpPr>
        <p:spPr/>
        <p:txBody>
          <a:bodyPr/>
          <a:lstStyle/>
          <a:p>
            <a:fld id="{01EEF429-F50B-4B54-AD98-E025D6CF5AB5}" type="slidenum">
              <a:rPr lang="en-CA" smtClean="0"/>
              <a:t>11</a:t>
            </a:fld>
            <a:endParaRPr lang="en-CA"/>
          </a:p>
        </p:txBody>
      </p:sp>
    </p:spTree>
    <p:extLst>
      <p:ext uri="{BB962C8B-B14F-4D97-AF65-F5344CB8AC3E}">
        <p14:creationId xmlns:p14="http://schemas.microsoft.com/office/powerpoint/2010/main" val="2560444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tx1">
                    <a:lumMod val="75000"/>
                    <a:lumOff val="25000"/>
                  </a:schemeClr>
                </a:solidFill>
                <a:cs typeface="Times New Roman" panose="02020603050405020304" pitchFamily="18" charset="0"/>
              </a:rPr>
              <a:t>DEPENDENCY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solidFill>
                <a:schemeClr val="tx1">
                  <a:lumMod val="75000"/>
                  <a:lumOff val="25000"/>
                </a:schemeClr>
              </a:solidFill>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tx1">
                    <a:lumMod val="75000"/>
                    <a:lumOff val="25000"/>
                  </a:schemeClr>
                </a:solidFill>
                <a:cs typeface="Times New Roman" panose="02020603050405020304" pitchFamily="18" charset="0"/>
              </a:rPr>
              <a:t>It could be expected that the quality of air to be correlated among the years,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tx1">
                    <a:lumMod val="75000"/>
                    <a:lumOff val="25000"/>
                  </a:schemeClr>
                </a:solidFill>
                <a:cs typeface="Times New Roman" panose="02020603050405020304" pitchFamily="18" charset="0"/>
              </a:rPr>
              <a:t>however, the correlation and chi-square categorical analyses have shown data has no significant relationship.</a:t>
            </a:r>
          </a:p>
          <a:p>
            <a:endParaRPr lang="pt-BR" dirty="0"/>
          </a:p>
          <a:p>
            <a:endParaRPr lang="pt-BR" dirty="0"/>
          </a:p>
        </p:txBody>
      </p:sp>
      <p:sp>
        <p:nvSpPr>
          <p:cNvPr id="4" name="Slide Number Placeholder 3"/>
          <p:cNvSpPr>
            <a:spLocks noGrp="1"/>
          </p:cNvSpPr>
          <p:nvPr>
            <p:ph type="sldNum" sz="quarter" idx="5"/>
          </p:nvPr>
        </p:nvSpPr>
        <p:spPr/>
        <p:txBody>
          <a:bodyPr/>
          <a:lstStyle/>
          <a:p>
            <a:fld id="{01EEF429-F50B-4B54-AD98-E025D6CF5AB5}" type="slidenum">
              <a:rPr lang="en-CA" smtClean="0"/>
              <a:t>12</a:t>
            </a:fld>
            <a:endParaRPr lang="en-CA"/>
          </a:p>
        </p:txBody>
      </p:sp>
    </p:spTree>
    <p:extLst>
      <p:ext uri="{BB962C8B-B14F-4D97-AF65-F5344CB8AC3E}">
        <p14:creationId xmlns:p14="http://schemas.microsoft.com/office/powerpoint/2010/main" val="363785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The first 3 years had only 2 AQI categories – Moderate and unhealthy for certain group.</a:t>
            </a:r>
          </a:p>
          <a:p>
            <a:r>
              <a:rPr lang="pt-BR" dirty="0"/>
              <a:t>And in 2016 – there was a unhealthy AQI prints, that why the degree of fredom is 2.</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The test is not statisticaly significant</a:t>
            </a:r>
          </a:p>
          <a:p>
            <a:endParaRPr lang="pt-BR" dirty="0"/>
          </a:p>
          <a:p>
            <a:r>
              <a:rPr lang="pt-BR" dirty="0"/>
              <a:t>So we can conclude that the year which its categories are more alike between each other are 2016 and 2020.</a:t>
            </a:r>
          </a:p>
        </p:txBody>
      </p:sp>
      <p:sp>
        <p:nvSpPr>
          <p:cNvPr id="4" name="Slide Number Placeholder 3"/>
          <p:cNvSpPr>
            <a:spLocks noGrp="1"/>
          </p:cNvSpPr>
          <p:nvPr>
            <p:ph type="sldNum" sz="quarter" idx="5"/>
          </p:nvPr>
        </p:nvSpPr>
        <p:spPr/>
        <p:txBody>
          <a:bodyPr/>
          <a:lstStyle/>
          <a:p>
            <a:fld id="{01EEF429-F50B-4B54-AD98-E025D6CF5AB5}" type="slidenum">
              <a:rPr lang="en-CA" smtClean="0"/>
              <a:t>13</a:t>
            </a:fld>
            <a:endParaRPr lang="en-CA"/>
          </a:p>
        </p:txBody>
      </p:sp>
    </p:spTree>
    <p:extLst>
      <p:ext uri="{BB962C8B-B14F-4D97-AF65-F5344CB8AC3E}">
        <p14:creationId xmlns:p14="http://schemas.microsoft.com/office/powerpoint/2010/main" val="1138193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used t-student test to study the different between Dec 2019 and Dec 2020. We were investigating if there is (or not) a significant effect on the pollutant concentration during both years</a:t>
            </a:r>
          </a:p>
          <a:p>
            <a:r>
              <a:rPr lang="en-US"/>
              <a:t>•Test for normality couldn’t provide enough evidence to reject the null hypothesis, which means the variable is not normal. But we can run t-test anyways</a:t>
            </a:r>
            <a:endParaRPr lang="en-US">
              <a:cs typeface="Calibri"/>
            </a:endParaRPr>
          </a:p>
          <a:p>
            <a:r>
              <a:rPr lang="en-US"/>
              <a:t>•The conclusion is that means for those periods are different</a:t>
            </a:r>
            <a:endParaRPr lang="en-US">
              <a:cs typeface="Calibri"/>
            </a:endParaRPr>
          </a:p>
          <a:p>
            <a:r>
              <a:rPr lang="en-US"/>
              <a:t>•Although, there is no sufficient to state whether that result is due to the restrictive measures as the period were they were in place was the first half of April 2020</a:t>
            </a:r>
            <a:endParaRPr lang="en-US">
              <a:cs typeface="Calibri"/>
            </a:endParaRPr>
          </a:p>
        </p:txBody>
      </p:sp>
      <p:sp>
        <p:nvSpPr>
          <p:cNvPr id="4" name="Slide Number Placeholder 3"/>
          <p:cNvSpPr>
            <a:spLocks noGrp="1"/>
          </p:cNvSpPr>
          <p:nvPr>
            <p:ph type="sldNum" sz="quarter" idx="5"/>
          </p:nvPr>
        </p:nvSpPr>
        <p:spPr/>
        <p:txBody>
          <a:bodyPr/>
          <a:lstStyle/>
          <a:p>
            <a:fld id="{01EEF429-F50B-4B54-AD98-E025D6CF5AB5}" type="slidenum">
              <a:rPr lang="en-CA" smtClean="0"/>
              <a:t>14</a:t>
            </a:fld>
            <a:endParaRPr lang="en-CA"/>
          </a:p>
        </p:txBody>
      </p:sp>
    </p:spTree>
    <p:extLst>
      <p:ext uri="{BB962C8B-B14F-4D97-AF65-F5344CB8AC3E}">
        <p14:creationId xmlns:p14="http://schemas.microsoft.com/office/powerpoint/2010/main" val="58672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048"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1200">
                <a:solidFill>
                  <a:schemeClr val="tx1">
                    <a:lumMod val="75000"/>
                    <a:lumOff val="25000"/>
                  </a:schemeClr>
                </a:solidFill>
                <a:cs typeface="Times New Roman" panose="02020603050405020304" pitchFamily="18" charset="0"/>
              </a:rPr>
              <a:t>It can be proven that the difference of means for Raw Concentration of 2019 and 2020 are statistically different with high confidence since P-values are close to 0.</a:t>
            </a:r>
          </a:p>
          <a:p>
            <a:pPr marL="384048"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1200">
                <a:solidFill>
                  <a:schemeClr val="tx1">
                    <a:lumMod val="75000"/>
                    <a:lumOff val="25000"/>
                  </a:schemeClr>
                </a:solidFill>
                <a:cs typeface="Times New Roman" panose="02020603050405020304" pitchFamily="18" charset="0"/>
              </a:rPr>
              <a:t>Since AQI is a transformation of the </a:t>
            </a:r>
            <a:r>
              <a:rPr lang="en-CA" sz="1200" err="1">
                <a:solidFill>
                  <a:schemeClr val="tx1">
                    <a:lumMod val="75000"/>
                    <a:lumOff val="25000"/>
                  </a:schemeClr>
                </a:solidFill>
                <a:cs typeface="Times New Roman" panose="02020603050405020304" pitchFamily="18" charset="0"/>
              </a:rPr>
              <a:t>NowCast</a:t>
            </a:r>
            <a:r>
              <a:rPr lang="en-CA" sz="1200">
                <a:solidFill>
                  <a:schemeClr val="tx1">
                    <a:lumMod val="75000"/>
                    <a:lumOff val="25000"/>
                  </a:schemeClr>
                </a:solidFill>
                <a:cs typeface="Times New Roman" panose="02020603050405020304" pitchFamily="18" charset="0"/>
              </a:rPr>
              <a:t>, it is expected that the same t-test results holds</a:t>
            </a:r>
          </a:p>
        </p:txBody>
      </p:sp>
      <p:sp>
        <p:nvSpPr>
          <p:cNvPr id="4" name="Slide Number Placeholder 3"/>
          <p:cNvSpPr>
            <a:spLocks noGrp="1"/>
          </p:cNvSpPr>
          <p:nvPr>
            <p:ph type="sldNum" sz="quarter" idx="5"/>
          </p:nvPr>
        </p:nvSpPr>
        <p:spPr/>
        <p:txBody>
          <a:bodyPr/>
          <a:lstStyle/>
          <a:p>
            <a:fld id="{01EEF429-F50B-4B54-AD98-E025D6CF5AB5}" type="slidenum">
              <a:rPr lang="en-CA" smtClean="0"/>
              <a:t>15</a:t>
            </a:fld>
            <a:endParaRPr lang="en-CA"/>
          </a:p>
        </p:txBody>
      </p:sp>
    </p:spTree>
    <p:extLst>
      <p:ext uri="{BB962C8B-B14F-4D97-AF65-F5344CB8AC3E}">
        <p14:creationId xmlns:p14="http://schemas.microsoft.com/office/powerpoint/2010/main" val="1158539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indent="-171450" algn="just">
              <a:buClr>
                <a:schemeClr val="accent1"/>
              </a:buClr>
              <a:buFont typeface="Arial"/>
              <a:buChar char="•"/>
            </a:pPr>
            <a:r>
              <a:rPr lang="en-CA" dirty="0"/>
              <a:t>There was evidence that 2019 and 2020 values of AQI were different.  </a:t>
            </a:r>
            <a:endParaRPr lang="en-CA" dirty="0">
              <a:solidFill>
                <a:schemeClr val="tx1">
                  <a:lumMod val="75000"/>
                  <a:lumOff val="25000"/>
                </a:schemeClr>
              </a:solidFill>
              <a:cs typeface="Calibri"/>
            </a:endParaRPr>
          </a:p>
          <a:p>
            <a:pPr marL="628650" lvl="1" indent="-171450" algn="just">
              <a:buClr>
                <a:schemeClr val="accent1"/>
              </a:buClr>
              <a:buFont typeface="Arial"/>
              <a:buChar char="•"/>
            </a:pPr>
            <a:r>
              <a:rPr lang="en-CA" dirty="0"/>
              <a:t>Using the given data, it could not be proven if COVID-19 lockdown (Apr 1st to Apr 15th 2020) had a significant impact on Dec-2020 air quality index. </a:t>
            </a:r>
            <a:endParaRPr lang="en-CA" dirty="0">
              <a:cs typeface="Calibri"/>
            </a:endParaRPr>
          </a:p>
          <a:p>
            <a:pPr marL="628650" lvl="1" indent="-171450" algn="just">
              <a:buClr>
                <a:schemeClr val="accent1"/>
              </a:buClr>
              <a:buFont typeface="Arial"/>
              <a:buChar char="•"/>
            </a:pPr>
            <a:r>
              <a:rPr lang="en-CA" dirty="0"/>
              <a:t>External data was used to amplify the analysis and determine if pollution levels changed after the Covid-19 lockdowns during 2020. We analyzed same period for London and Beijing </a:t>
            </a:r>
            <a:endParaRPr lang="en-CA" dirty="0">
              <a:cs typeface="Calibri"/>
            </a:endParaRPr>
          </a:p>
          <a:p>
            <a:pPr marL="628650" lvl="1" indent="-171450" algn="just">
              <a:buClr>
                <a:schemeClr val="accent1"/>
              </a:buClr>
              <a:buFont typeface="Arial"/>
              <a:buChar char="•"/>
            </a:pPr>
            <a:r>
              <a:rPr lang="en-CA" dirty="0"/>
              <a:t>To compared Ho Chi Minh to other cities using Raw Concentrations instead of AQI </a:t>
            </a:r>
            <a:endParaRPr lang="en-CA" dirty="0">
              <a:cs typeface="Calibri"/>
            </a:endParaRPr>
          </a:p>
          <a:p>
            <a:pPr marL="628650" lvl="1" indent="-171450" algn="just">
              <a:buClr>
                <a:schemeClr val="accent1"/>
              </a:buClr>
              <a:buFont typeface="Arial"/>
              <a:buChar char="•"/>
            </a:pPr>
            <a:r>
              <a:rPr lang="en-CA" dirty="0"/>
              <a:t>The means of the same periods were tested to determine if there was a change of pollutants from one year to another (2019-2020)</a:t>
            </a:r>
            <a:endParaRPr lang="en-CA" dirty="0">
              <a:cs typeface="Calibri" panose="020F0502020204030204"/>
            </a:endParaRPr>
          </a:p>
        </p:txBody>
      </p:sp>
      <p:sp>
        <p:nvSpPr>
          <p:cNvPr id="4" name="Slide Number Placeholder 3"/>
          <p:cNvSpPr>
            <a:spLocks noGrp="1"/>
          </p:cNvSpPr>
          <p:nvPr>
            <p:ph type="sldNum" sz="quarter" idx="5"/>
          </p:nvPr>
        </p:nvSpPr>
        <p:spPr/>
        <p:txBody>
          <a:bodyPr/>
          <a:lstStyle/>
          <a:p>
            <a:fld id="{01EEF429-F50B-4B54-AD98-E025D6CF5AB5}" type="slidenum">
              <a:rPr lang="en-CA" smtClean="0"/>
              <a:t>16</a:t>
            </a:fld>
            <a:endParaRPr lang="en-CA"/>
          </a:p>
        </p:txBody>
      </p:sp>
    </p:spTree>
    <p:extLst>
      <p:ext uri="{BB962C8B-B14F-4D97-AF65-F5344CB8AC3E}">
        <p14:creationId xmlns:p14="http://schemas.microsoft.com/office/powerpoint/2010/main" val="2491392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2395C5C9-164C-46B3-A87E-7660D39D3106}" type="datetime2">
              <a:rPr lang="en-US" smtClean="0"/>
              <a:t>Thursday, April 1, 2021</a:t>
            </a:fld>
            <a:endParaRPr lang="en-US"/>
          </a:p>
        </p:txBody>
      </p:sp>
      <p:sp>
        <p:nvSpPr>
          <p:cNvPr id="5" name="Footer Placeholder 4"/>
          <p:cNvSpPr>
            <a:spLocks noGrp="1"/>
          </p:cNvSpPr>
          <p:nvPr>
            <p:ph type="ftr" sz="quarter" idx="11"/>
          </p:nvPr>
        </p:nvSpPr>
        <p:spPr/>
        <p:txBody>
          <a:bodyPr/>
          <a:lstStyle/>
          <a:p>
            <a:pPr algn="l"/>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36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75179A-1E2B-41AB-B400-4F1B4022FAEE}" type="datetime2">
              <a:rPr lang="en-US" smtClean="0"/>
              <a:t>Thursday, April 1,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1081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81D0F-6595-4F14-8EF3-954CD87C797B}" type="datetime2">
              <a:rPr lang="en-US" smtClean="0"/>
              <a:t>Thursday, April 1,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8196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DCFF8A-AAF8-4A12-8A91-9CA0EAF6CBB9}" type="datetime2">
              <a:rPr lang="en-US" smtClean="0"/>
              <a:t>Thursday, April 1, 2021</a:t>
            </a:fld>
            <a:endParaRPr lang="en-US"/>
          </a:p>
        </p:txBody>
      </p:sp>
      <p:sp>
        <p:nvSpPr>
          <p:cNvPr id="5" name="Footer Placeholder 4"/>
          <p:cNvSpPr>
            <a:spLocks noGrp="1"/>
          </p:cNvSpPr>
          <p:nvPr>
            <p:ph type="ftr" sz="quarter" idx="11"/>
          </p:nvPr>
        </p:nvSpPr>
        <p:spPr/>
        <p:txBody>
          <a:bodyPr/>
          <a:lstStyle/>
          <a:p>
            <a:pPr algn="l"/>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0717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Thursday, April 1, 2021</a:t>
            </a:fld>
            <a:endParaRPr lang="en-US"/>
          </a:p>
        </p:txBody>
      </p:sp>
      <p:sp>
        <p:nvSpPr>
          <p:cNvPr id="5" name="Footer Placeholder 4"/>
          <p:cNvSpPr>
            <a:spLocks noGrp="1"/>
          </p:cNvSpPr>
          <p:nvPr>
            <p:ph type="ftr" sz="quarter" idx="11"/>
          </p:nvPr>
        </p:nvSpPr>
        <p:spPr/>
        <p:txBody>
          <a:bodyPr/>
          <a:lstStyle/>
          <a:p>
            <a:pPr algn="l"/>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36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3D88D-8CEC-4ED9-A53B-5596187D9A16}" type="datetime2">
              <a:rPr lang="en-US" smtClean="0"/>
              <a:t>Thursday, April 1,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49329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CCD382-DFDA-4722-A27A-59C21AD112F2}" type="datetime2">
              <a:rPr lang="en-US" smtClean="0"/>
              <a:t>Thursday, April 1, 2021</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6384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F2A30D-1C09-413F-AAB1-38F366000715}" type="datetime2">
              <a:rPr lang="en-US" smtClean="0"/>
              <a:t>Thursday, April 1, 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0964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B82B9C-D65E-4F64-95C3-B10F3B00F0D9}" type="datetime2">
              <a:rPr lang="en-US" smtClean="0"/>
              <a:t>Thursday, April 1, 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7476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7F5FDCC-6AAC-4A08-B9E0-3793AB5E64C3}" type="datetime2">
              <a:rPr lang="en-US" smtClean="0"/>
              <a:t>Thursday, April 1, 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Sample Footer Text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21B6DD-29C1-4FEA-923F-71EA1347694C}" type="slidenum">
              <a:rPr lang="en-US" smtClean="0"/>
              <a:t>‹#›</a:t>
            </a:fld>
            <a:endParaRPr lang="en-US"/>
          </a:p>
        </p:txBody>
      </p:sp>
    </p:spTree>
    <p:extLst>
      <p:ext uri="{BB962C8B-B14F-4D97-AF65-F5344CB8AC3E}">
        <p14:creationId xmlns:p14="http://schemas.microsoft.com/office/powerpoint/2010/main" val="985404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Thursday, April 1,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61409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EA2CF1-0EB2-4673-802D-3371233E4A77}" type="datetime2">
              <a:rPr lang="en-US" smtClean="0"/>
              <a:t>Thursday, April 1, 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lgn="l"/>
            <a:r>
              <a:rPr lang="en-US"/>
              <a:t>Sample Footer Text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21B6DD-29C1-4FEA-923F-71EA1347694C}"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6754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0.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2.xml"/><Relationship Id="rId7" Type="http://schemas.openxmlformats.org/officeDocument/2006/relationships/image" Target="../media/image1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Image from canva.com">
            <a:extLst>
              <a:ext uri="{FF2B5EF4-FFF2-40B4-BE49-F238E27FC236}">
                <a16:creationId xmlns:a16="http://schemas.microsoft.com/office/drawing/2014/main" id="{62548B36-A422-4E23-BBF7-1BC4C4021927}"/>
              </a:ext>
              <a:ext uri="{C183D7F6-B498-43B3-948B-1728B52AA6E4}">
                <adec:decorative xmlns:adec="http://schemas.microsoft.com/office/drawing/2017/decorative" val="0"/>
              </a:ext>
            </a:extLst>
          </p:cNvPr>
          <p:cNvPicPr>
            <a:picLocks noChangeAspect="1"/>
          </p:cNvPicPr>
          <p:nvPr/>
        </p:nvPicPr>
        <p:blipFill rotWithShape="1">
          <a:blip r:embed="rId3"/>
          <a:srcRect l="15600" r="22417"/>
          <a:stretch/>
        </p:blipFill>
        <p:spPr>
          <a:xfrm>
            <a:off x="16" y="10"/>
            <a:ext cx="7556889" cy="6857990"/>
          </a:xfrm>
          <a:prstGeom prst="rect">
            <a:avLst/>
          </a:prstGeom>
        </p:spPr>
      </p:pic>
      <p:sp>
        <p:nvSpPr>
          <p:cNvPr id="10" name="Rectangle 12">
            <a:extLst>
              <a:ext uri="{FF2B5EF4-FFF2-40B4-BE49-F238E27FC236}">
                <a16:creationId xmlns:a16="http://schemas.microsoft.com/office/drawing/2014/main" id="{E9ED41B5-F9B0-4DE1-8C59-A980468A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BCD49A7-E86E-F948-8523-E0BF33DFEE49}"/>
              </a:ext>
            </a:extLst>
          </p:cNvPr>
          <p:cNvSpPr>
            <a:spLocks noGrp="1"/>
          </p:cNvSpPr>
          <p:nvPr>
            <p:ph type="ctrTitle"/>
          </p:nvPr>
        </p:nvSpPr>
        <p:spPr>
          <a:xfrm>
            <a:off x="8096885" y="640080"/>
            <a:ext cx="3659246" cy="2926080"/>
          </a:xfrm>
        </p:spPr>
        <p:txBody>
          <a:bodyPr>
            <a:normAutofit/>
          </a:bodyPr>
          <a:lstStyle/>
          <a:p>
            <a:r>
              <a:rPr lang="en-CA" sz="4400">
                <a:solidFill>
                  <a:srgbClr val="FFFFFF"/>
                </a:solidFill>
              </a:rPr>
              <a:t>DANA-4800-W01 Spring 2021 </a:t>
            </a:r>
            <a:br>
              <a:rPr lang="en-CA" sz="4400">
                <a:solidFill>
                  <a:srgbClr val="FFFFFF"/>
                </a:solidFill>
              </a:rPr>
            </a:br>
            <a:r>
              <a:rPr lang="en-CA" sz="4400">
                <a:solidFill>
                  <a:srgbClr val="FFFFFF"/>
                </a:solidFill>
              </a:rPr>
              <a:t>Team 1 Project </a:t>
            </a:r>
            <a:endParaRPr lang="en-US" sz="4400">
              <a:solidFill>
                <a:srgbClr val="FFFFFF"/>
              </a:solidFill>
            </a:endParaRPr>
          </a:p>
        </p:txBody>
      </p:sp>
      <p:sp>
        <p:nvSpPr>
          <p:cNvPr id="3" name="Subtitle 2">
            <a:extLst>
              <a:ext uri="{FF2B5EF4-FFF2-40B4-BE49-F238E27FC236}">
                <a16:creationId xmlns:a16="http://schemas.microsoft.com/office/drawing/2014/main" id="{DB32980D-443B-E24A-A1AF-804DF4210821}"/>
              </a:ext>
            </a:extLst>
          </p:cNvPr>
          <p:cNvSpPr>
            <a:spLocks noGrp="1"/>
          </p:cNvSpPr>
          <p:nvPr>
            <p:ph type="subTitle" idx="1"/>
          </p:nvPr>
        </p:nvSpPr>
        <p:spPr>
          <a:xfrm>
            <a:off x="8096885" y="3578085"/>
            <a:ext cx="3659246" cy="918501"/>
          </a:xfrm>
        </p:spPr>
        <p:txBody>
          <a:bodyPr>
            <a:normAutofit/>
          </a:bodyPr>
          <a:lstStyle/>
          <a:p>
            <a:r>
              <a:rPr lang="en-CA" sz="1500">
                <a:solidFill>
                  <a:srgbClr val="FFFFFF"/>
                </a:solidFill>
              </a:rPr>
              <a:t>Instructor:</a:t>
            </a:r>
          </a:p>
          <a:p>
            <a:r>
              <a:rPr lang="en-CA" sz="1500">
                <a:solidFill>
                  <a:srgbClr val="FFFFFF"/>
                </a:solidFill>
              </a:rPr>
              <a:t>Dr. </a:t>
            </a:r>
            <a:r>
              <a:rPr lang="en-CA" sz="1500" err="1">
                <a:solidFill>
                  <a:srgbClr val="FFFFFF"/>
                </a:solidFill>
              </a:rPr>
              <a:t>Thi</a:t>
            </a:r>
            <a:r>
              <a:rPr lang="en-CA" sz="1500">
                <a:solidFill>
                  <a:srgbClr val="FFFFFF"/>
                </a:solidFill>
              </a:rPr>
              <a:t>-Quynh Nguyen</a:t>
            </a:r>
          </a:p>
        </p:txBody>
      </p:sp>
      <p:sp>
        <p:nvSpPr>
          <p:cNvPr id="12" name="Rectangle 14">
            <a:extLst>
              <a:ext uri="{FF2B5EF4-FFF2-40B4-BE49-F238E27FC236}">
                <a16:creationId xmlns:a16="http://schemas.microsoft.com/office/drawing/2014/main" id="{C482A030-873A-4216-B6A6-C3348B9CA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extBox 13">
            <a:extLst>
              <a:ext uri="{FF2B5EF4-FFF2-40B4-BE49-F238E27FC236}">
                <a16:creationId xmlns:a16="http://schemas.microsoft.com/office/drawing/2014/main" id="{53B28F12-48AF-4F9A-B541-7C92ADEFF16E}"/>
              </a:ext>
            </a:extLst>
          </p:cNvPr>
          <p:cNvSpPr txBox="1"/>
          <p:nvPr/>
        </p:nvSpPr>
        <p:spPr>
          <a:xfrm>
            <a:off x="6094082" y="6480085"/>
            <a:ext cx="1491114" cy="261610"/>
          </a:xfrm>
          <a:prstGeom prst="rect">
            <a:avLst/>
          </a:prstGeom>
          <a:noFill/>
        </p:spPr>
        <p:txBody>
          <a:bodyPr wrap="none" rtlCol="0">
            <a:spAutoFit/>
          </a:bodyPr>
          <a:lstStyle/>
          <a:p>
            <a:r>
              <a:rPr lang="en-CA" sz="1050"/>
              <a:t>Image from canva.com</a:t>
            </a:r>
          </a:p>
        </p:txBody>
      </p:sp>
      <p:sp>
        <p:nvSpPr>
          <p:cNvPr id="19" name="TextBox 18">
            <a:extLst>
              <a:ext uri="{FF2B5EF4-FFF2-40B4-BE49-F238E27FC236}">
                <a16:creationId xmlns:a16="http://schemas.microsoft.com/office/drawing/2014/main" id="{DB2104AD-BD0D-4729-8ECD-24482EED4D2F}"/>
              </a:ext>
            </a:extLst>
          </p:cNvPr>
          <p:cNvSpPr txBox="1"/>
          <p:nvPr/>
        </p:nvSpPr>
        <p:spPr>
          <a:xfrm>
            <a:off x="8173633" y="4757425"/>
            <a:ext cx="2153795" cy="2100575"/>
          </a:xfrm>
          <a:prstGeom prst="rect">
            <a:avLst/>
          </a:prstGeom>
          <a:noFill/>
        </p:spPr>
        <p:txBody>
          <a:bodyPr wrap="none" rtlCol="0">
            <a:spAutoFit/>
          </a:bodyPr>
          <a:lstStyle/>
          <a:p>
            <a:pPr>
              <a:lnSpc>
                <a:spcPct val="150000"/>
              </a:lnSpc>
            </a:pPr>
            <a:r>
              <a:rPr lang="pt-BR" sz="1500" cap="all" spc="200">
                <a:solidFill>
                  <a:srgbClr val="FFFFFF"/>
                </a:solidFill>
                <a:latin typeface="+mj-lt"/>
              </a:rPr>
              <a:t>TEAM MEMBERS:</a:t>
            </a:r>
          </a:p>
          <a:p>
            <a:pPr>
              <a:lnSpc>
                <a:spcPct val="150000"/>
              </a:lnSpc>
            </a:pPr>
            <a:r>
              <a:rPr lang="pt-BR" sz="1500" cap="all" spc="200">
                <a:solidFill>
                  <a:srgbClr val="FFFFFF"/>
                </a:solidFill>
                <a:latin typeface="+mj-lt"/>
              </a:rPr>
              <a:t>Carlos Becerra</a:t>
            </a:r>
            <a:endParaRPr lang="en-CA" sz="1500" cap="all" spc="200">
              <a:solidFill>
                <a:srgbClr val="FFFFFF"/>
              </a:solidFill>
              <a:latin typeface="+mj-lt"/>
            </a:endParaRPr>
          </a:p>
          <a:p>
            <a:pPr>
              <a:lnSpc>
                <a:spcPct val="150000"/>
              </a:lnSpc>
            </a:pPr>
            <a:r>
              <a:rPr lang="pt-BR" sz="1500" cap="all" spc="200">
                <a:solidFill>
                  <a:srgbClr val="FFFFFF"/>
                </a:solidFill>
                <a:latin typeface="+mj-lt"/>
              </a:rPr>
              <a:t>Eric Silva</a:t>
            </a:r>
            <a:endParaRPr lang="en-CA" sz="1500" cap="all" spc="200">
              <a:solidFill>
                <a:srgbClr val="FFFFFF"/>
              </a:solidFill>
              <a:latin typeface="+mj-lt"/>
            </a:endParaRPr>
          </a:p>
          <a:p>
            <a:pPr>
              <a:lnSpc>
                <a:spcPct val="150000"/>
              </a:lnSpc>
            </a:pPr>
            <a:r>
              <a:rPr lang="pt-BR" sz="1500" cap="all" spc="200">
                <a:solidFill>
                  <a:srgbClr val="FFFFFF"/>
                </a:solidFill>
                <a:latin typeface="+mj-lt"/>
              </a:rPr>
              <a:t>Enrique Camacho</a:t>
            </a:r>
            <a:endParaRPr lang="en-CA" sz="1500" cap="all" spc="200">
              <a:solidFill>
                <a:srgbClr val="FFFFFF"/>
              </a:solidFill>
              <a:latin typeface="+mj-lt"/>
            </a:endParaRPr>
          </a:p>
          <a:p>
            <a:pPr>
              <a:lnSpc>
                <a:spcPct val="150000"/>
              </a:lnSpc>
            </a:pPr>
            <a:r>
              <a:rPr lang="pt-BR" sz="1500" cap="all" spc="200">
                <a:solidFill>
                  <a:srgbClr val="FFFFFF"/>
                </a:solidFill>
                <a:latin typeface="+mj-lt"/>
              </a:rPr>
              <a:t>Lucas Felix</a:t>
            </a:r>
            <a:endParaRPr lang="en-CA" sz="1500" cap="all" spc="200">
              <a:solidFill>
                <a:srgbClr val="FFFFFF"/>
              </a:solidFill>
              <a:latin typeface="+mj-lt"/>
            </a:endParaRPr>
          </a:p>
          <a:p>
            <a:endParaRPr lang="en-CA"/>
          </a:p>
        </p:txBody>
      </p:sp>
    </p:spTree>
    <p:extLst>
      <p:ext uri="{BB962C8B-B14F-4D97-AF65-F5344CB8AC3E}">
        <p14:creationId xmlns:p14="http://schemas.microsoft.com/office/powerpoint/2010/main" val="325030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23C94855-B42F-4FD6-B8C8-9142C6BB1994}"/>
              </a:ext>
            </a:extLst>
          </p:cNvPr>
          <p:cNvSpPr>
            <a:spLocks noGrp="1"/>
          </p:cNvSpPr>
          <p:nvPr>
            <p:ph type="title" idx="4294967295"/>
          </p:nvPr>
        </p:nvSpPr>
        <p:spPr>
          <a:xfrm>
            <a:off x="1097280" y="287338"/>
            <a:ext cx="10058400" cy="835025"/>
          </a:xfrm>
        </p:spPr>
        <p:txBody>
          <a:bodyPr vert="horz" lIns="91440" tIns="45720" rIns="91440" bIns="45720" rtlCol="0" anchor="b">
            <a:normAutofit/>
          </a:bodyPr>
          <a:lstStyle/>
          <a:p>
            <a:r>
              <a:rPr lang="en-CA" b="1" kern="0" dirty="0">
                <a:cs typeface="Times New Roman" panose="02020603050405020304" pitchFamily="18" charset="0"/>
              </a:rPr>
              <a:t>Descriptive Analysis</a:t>
            </a:r>
          </a:p>
        </p:txBody>
      </p:sp>
      <p:sp>
        <p:nvSpPr>
          <p:cNvPr id="5" name="TextBox 4">
            <a:extLst>
              <a:ext uri="{FF2B5EF4-FFF2-40B4-BE49-F238E27FC236}">
                <a16:creationId xmlns:a16="http://schemas.microsoft.com/office/drawing/2014/main" id="{A688E46E-4971-47C2-85A8-0B3B120F2B9D}"/>
              </a:ext>
            </a:extLst>
          </p:cNvPr>
          <p:cNvSpPr txBox="1"/>
          <p:nvPr/>
        </p:nvSpPr>
        <p:spPr>
          <a:xfrm>
            <a:off x="1097281" y="1567131"/>
            <a:ext cx="3429230" cy="400110"/>
          </a:xfrm>
          <a:prstGeom prst="rect">
            <a:avLst/>
          </a:prstGeom>
          <a:noFill/>
        </p:spPr>
        <p:txBody>
          <a:bodyPr wrap="square">
            <a:spAutoFit/>
          </a:bodyPr>
          <a:lstStyle/>
          <a:p>
            <a:pPr>
              <a:spcAft>
                <a:spcPts val="1000"/>
              </a:spcAft>
            </a:pPr>
            <a:r>
              <a:rPr lang="en-CA" sz="2000">
                <a:effectLst/>
                <a:ea typeface="Calibri" panose="020F0502020204030204" pitchFamily="34" charset="0"/>
                <a:cs typeface="Times New Roman" panose="02020603050405020304" pitchFamily="18" charset="0"/>
              </a:rPr>
              <a:t>Summary</a:t>
            </a:r>
            <a:r>
              <a:rPr lang="en-CA" sz="1800">
                <a:effectLst/>
                <a:ea typeface="Calibri" panose="020F0502020204030204" pitchFamily="34" charset="0"/>
                <a:cs typeface="Times New Roman" panose="02020603050405020304" pitchFamily="18" charset="0"/>
              </a:rPr>
              <a:t> Statistics, clean data</a:t>
            </a:r>
          </a:p>
        </p:txBody>
      </p:sp>
      <p:graphicFrame>
        <p:nvGraphicFramePr>
          <p:cNvPr id="2" name="Table 1">
            <a:extLst>
              <a:ext uri="{FF2B5EF4-FFF2-40B4-BE49-F238E27FC236}">
                <a16:creationId xmlns:a16="http://schemas.microsoft.com/office/drawing/2014/main" id="{FBEC9A8A-0C9A-4D67-B6E1-3B839373AC36}"/>
              </a:ext>
            </a:extLst>
          </p:cNvPr>
          <p:cNvGraphicFramePr>
            <a:graphicFrameLocks noGrp="1"/>
          </p:cNvGraphicFramePr>
          <p:nvPr>
            <p:extLst>
              <p:ext uri="{D42A27DB-BD31-4B8C-83A1-F6EECF244321}">
                <p14:modId xmlns:p14="http://schemas.microsoft.com/office/powerpoint/2010/main" val="2990433741"/>
              </p:ext>
            </p:extLst>
          </p:nvPr>
        </p:nvGraphicFramePr>
        <p:xfrm>
          <a:off x="534838" y="2262109"/>
          <a:ext cx="4750278" cy="3281801"/>
        </p:xfrm>
        <a:graphic>
          <a:graphicData uri="http://schemas.openxmlformats.org/drawingml/2006/table">
            <a:tbl>
              <a:tblPr>
                <a:tableStyleId>{5C22544A-7EE6-4342-B048-85BDC9FD1C3A}</a:tableStyleId>
              </a:tblPr>
              <a:tblGrid>
                <a:gridCol w="416103">
                  <a:extLst>
                    <a:ext uri="{9D8B030D-6E8A-4147-A177-3AD203B41FA5}">
                      <a16:colId xmlns:a16="http://schemas.microsoft.com/office/drawing/2014/main" val="3995766619"/>
                    </a:ext>
                  </a:extLst>
                </a:gridCol>
                <a:gridCol w="439372">
                  <a:extLst>
                    <a:ext uri="{9D8B030D-6E8A-4147-A177-3AD203B41FA5}">
                      <a16:colId xmlns:a16="http://schemas.microsoft.com/office/drawing/2014/main" val="2059858022"/>
                    </a:ext>
                  </a:extLst>
                </a:gridCol>
                <a:gridCol w="899274">
                  <a:extLst>
                    <a:ext uri="{9D8B030D-6E8A-4147-A177-3AD203B41FA5}">
                      <a16:colId xmlns:a16="http://schemas.microsoft.com/office/drawing/2014/main" val="92390713"/>
                    </a:ext>
                  </a:extLst>
                </a:gridCol>
                <a:gridCol w="294968">
                  <a:extLst>
                    <a:ext uri="{9D8B030D-6E8A-4147-A177-3AD203B41FA5}">
                      <a16:colId xmlns:a16="http://schemas.microsoft.com/office/drawing/2014/main" val="1647325412"/>
                    </a:ext>
                  </a:extLst>
                </a:gridCol>
                <a:gridCol w="742551">
                  <a:extLst>
                    <a:ext uri="{9D8B030D-6E8A-4147-A177-3AD203B41FA5}">
                      <a16:colId xmlns:a16="http://schemas.microsoft.com/office/drawing/2014/main" val="1838314128"/>
                    </a:ext>
                  </a:extLst>
                </a:gridCol>
                <a:gridCol w="767874">
                  <a:extLst>
                    <a:ext uri="{9D8B030D-6E8A-4147-A177-3AD203B41FA5}">
                      <a16:colId xmlns:a16="http://schemas.microsoft.com/office/drawing/2014/main" val="368290280"/>
                    </a:ext>
                  </a:extLst>
                </a:gridCol>
                <a:gridCol w="588567">
                  <a:extLst>
                    <a:ext uri="{9D8B030D-6E8A-4147-A177-3AD203B41FA5}">
                      <a16:colId xmlns:a16="http://schemas.microsoft.com/office/drawing/2014/main" val="3691879888"/>
                    </a:ext>
                  </a:extLst>
                </a:gridCol>
                <a:gridCol w="601569">
                  <a:extLst>
                    <a:ext uri="{9D8B030D-6E8A-4147-A177-3AD203B41FA5}">
                      <a16:colId xmlns:a16="http://schemas.microsoft.com/office/drawing/2014/main" val="2499192705"/>
                    </a:ext>
                  </a:extLst>
                </a:gridCol>
              </a:tblGrid>
              <a:tr h="354815">
                <a:tc>
                  <a:txBody>
                    <a:bodyPr/>
                    <a:lstStyle/>
                    <a:p>
                      <a:pPr algn="r">
                        <a:lnSpc>
                          <a:spcPct val="107000"/>
                        </a:lnSpc>
                        <a:spcBef>
                          <a:spcPts val="300"/>
                        </a:spcBef>
                        <a:spcAft>
                          <a:spcPts val="300"/>
                        </a:spcAft>
                      </a:pPr>
                      <a:r>
                        <a:rPr lang="en-US" sz="1100" b="1">
                          <a:solidFill>
                            <a:schemeClr val="bg1"/>
                          </a:solidFill>
                          <a:effectLst/>
                        </a:rPr>
                        <a:t>Year</a:t>
                      </a:r>
                      <a:endParaRPr lang="en-US" sz="10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solidFill>
                      <a:schemeClr val="accent1">
                        <a:lumMod val="75000"/>
                      </a:schemeClr>
                    </a:solidFill>
                  </a:tcPr>
                </a:tc>
                <a:tc>
                  <a:txBody>
                    <a:bodyPr/>
                    <a:lstStyle/>
                    <a:p>
                      <a:pPr algn="r">
                        <a:lnSpc>
                          <a:spcPct val="107000"/>
                        </a:lnSpc>
                        <a:spcBef>
                          <a:spcPts val="300"/>
                        </a:spcBef>
                        <a:spcAft>
                          <a:spcPts val="300"/>
                        </a:spcAft>
                      </a:pPr>
                      <a:r>
                        <a:rPr lang="en-US" sz="1100" b="1">
                          <a:solidFill>
                            <a:schemeClr val="bg1"/>
                          </a:solidFill>
                          <a:effectLst/>
                        </a:rPr>
                        <a:t>N </a:t>
                      </a:r>
                      <a:r>
                        <a:rPr lang="en-US" sz="1100" b="1" err="1">
                          <a:solidFill>
                            <a:schemeClr val="bg1"/>
                          </a:solidFill>
                          <a:effectLst/>
                        </a:rPr>
                        <a:t>Obs</a:t>
                      </a:r>
                      <a:endParaRPr lang="en-US" sz="10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solidFill>
                      <a:schemeClr val="accent1">
                        <a:lumMod val="75000"/>
                      </a:schemeClr>
                    </a:solidFill>
                  </a:tcPr>
                </a:tc>
                <a:tc>
                  <a:txBody>
                    <a:bodyPr/>
                    <a:lstStyle/>
                    <a:p>
                      <a:pPr>
                        <a:lnSpc>
                          <a:spcPct val="107000"/>
                        </a:lnSpc>
                        <a:spcBef>
                          <a:spcPts val="300"/>
                        </a:spcBef>
                        <a:spcAft>
                          <a:spcPts val="300"/>
                        </a:spcAft>
                      </a:pPr>
                      <a:r>
                        <a:rPr lang="en-US" sz="1100" b="1">
                          <a:solidFill>
                            <a:schemeClr val="bg1"/>
                          </a:solidFill>
                          <a:effectLst/>
                        </a:rPr>
                        <a:t>Variable</a:t>
                      </a:r>
                      <a:endParaRPr lang="en-US" sz="10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solidFill>
                      <a:schemeClr val="accent1">
                        <a:lumMod val="75000"/>
                      </a:schemeClr>
                    </a:solidFill>
                  </a:tcPr>
                </a:tc>
                <a:tc>
                  <a:txBody>
                    <a:bodyPr/>
                    <a:lstStyle/>
                    <a:p>
                      <a:pPr algn="r">
                        <a:lnSpc>
                          <a:spcPct val="107000"/>
                        </a:lnSpc>
                        <a:spcBef>
                          <a:spcPts val="300"/>
                        </a:spcBef>
                        <a:spcAft>
                          <a:spcPts val="300"/>
                        </a:spcAft>
                      </a:pPr>
                      <a:r>
                        <a:rPr lang="en-US" sz="1100" b="1">
                          <a:solidFill>
                            <a:schemeClr val="bg1"/>
                          </a:solidFill>
                          <a:effectLst/>
                        </a:rPr>
                        <a:t>N</a:t>
                      </a:r>
                      <a:endParaRPr lang="en-US" sz="10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solidFill>
                      <a:schemeClr val="accent1">
                        <a:lumMod val="75000"/>
                      </a:schemeClr>
                    </a:solidFill>
                  </a:tcPr>
                </a:tc>
                <a:tc>
                  <a:txBody>
                    <a:bodyPr/>
                    <a:lstStyle/>
                    <a:p>
                      <a:pPr algn="r">
                        <a:lnSpc>
                          <a:spcPct val="107000"/>
                        </a:lnSpc>
                        <a:spcBef>
                          <a:spcPts val="300"/>
                        </a:spcBef>
                        <a:spcAft>
                          <a:spcPts val="300"/>
                        </a:spcAft>
                      </a:pPr>
                      <a:r>
                        <a:rPr lang="en-US" sz="1100" b="1">
                          <a:solidFill>
                            <a:schemeClr val="bg1"/>
                          </a:solidFill>
                          <a:effectLst/>
                        </a:rPr>
                        <a:t>Minimum</a:t>
                      </a:r>
                      <a:endParaRPr lang="en-US" sz="10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solidFill>
                      <a:schemeClr val="accent1">
                        <a:lumMod val="75000"/>
                      </a:schemeClr>
                    </a:solidFill>
                  </a:tcPr>
                </a:tc>
                <a:tc>
                  <a:txBody>
                    <a:bodyPr/>
                    <a:lstStyle/>
                    <a:p>
                      <a:pPr algn="r">
                        <a:lnSpc>
                          <a:spcPct val="107000"/>
                        </a:lnSpc>
                        <a:spcBef>
                          <a:spcPts val="300"/>
                        </a:spcBef>
                        <a:spcAft>
                          <a:spcPts val="300"/>
                        </a:spcAft>
                      </a:pPr>
                      <a:r>
                        <a:rPr lang="en-US" sz="1100" b="1" dirty="0">
                          <a:solidFill>
                            <a:schemeClr val="bg1"/>
                          </a:solidFill>
                          <a:effectLst/>
                        </a:rPr>
                        <a:t>Maximum</a:t>
                      </a:r>
                      <a:endParaRPr lang="en-US"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solidFill>
                      <a:schemeClr val="accent1">
                        <a:lumMod val="75000"/>
                      </a:schemeClr>
                    </a:solidFill>
                  </a:tcPr>
                </a:tc>
                <a:tc>
                  <a:txBody>
                    <a:bodyPr/>
                    <a:lstStyle/>
                    <a:p>
                      <a:pPr marL="0" marR="0" algn="r">
                        <a:lnSpc>
                          <a:spcPct val="107000"/>
                        </a:lnSpc>
                        <a:spcBef>
                          <a:spcPts val="300"/>
                        </a:spcBef>
                        <a:spcAft>
                          <a:spcPts val="300"/>
                        </a:spcAft>
                      </a:pPr>
                      <a:r>
                        <a:rPr lang="en-US" sz="1100" b="1" kern="1200" dirty="0">
                          <a:solidFill>
                            <a:schemeClr val="bg1"/>
                          </a:solidFill>
                          <a:effectLst/>
                          <a:latin typeface="+mn-lt"/>
                          <a:ea typeface="+mn-ea"/>
                          <a:cs typeface="+mn-cs"/>
                        </a:rPr>
                        <a:t>Mean</a:t>
                      </a:r>
                      <a:endParaRPr lang="pt-BR" sz="1100" b="1" kern="1200" dirty="0">
                        <a:solidFill>
                          <a:schemeClr val="bg1"/>
                        </a:solidFill>
                        <a:effectLst/>
                        <a:latin typeface="+mn-lt"/>
                        <a:ea typeface="+mn-ea"/>
                        <a:cs typeface="+mn-cs"/>
                      </a:endParaRPr>
                    </a:p>
                  </a:txBody>
                  <a:tcPr marL="38100" marR="38100" marT="0" marB="0" anchor="b">
                    <a:solidFill>
                      <a:schemeClr val="accent1">
                        <a:lumMod val="75000"/>
                      </a:schemeClr>
                    </a:solidFill>
                  </a:tcPr>
                </a:tc>
                <a:tc>
                  <a:txBody>
                    <a:bodyPr/>
                    <a:lstStyle/>
                    <a:p>
                      <a:pPr algn="r">
                        <a:lnSpc>
                          <a:spcPct val="107000"/>
                        </a:lnSpc>
                        <a:spcBef>
                          <a:spcPts val="300"/>
                        </a:spcBef>
                        <a:spcAft>
                          <a:spcPts val="300"/>
                        </a:spcAft>
                      </a:pPr>
                      <a:r>
                        <a:rPr lang="en-US" sz="1100" b="1">
                          <a:solidFill>
                            <a:schemeClr val="bg1"/>
                          </a:solidFill>
                          <a:effectLst/>
                        </a:rPr>
                        <a:t>Std Dev</a:t>
                      </a:r>
                      <a:endParaRPr lang="en-US" sz="10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solidFill>
                      <a:schemeClr val="accent1">
                        <a:lumMod val="75000"/>
                      </a:schemeClr>
                    </a:solidFill>
                  </a:tcPr>
                </a:tc>
                <a:extLst>
                  <a:ext uri="{0D108BD9-81ED-4DB2-BD59-A6C34878D82A}">
                    <a16:rowId xmlns:a16="http://schemas.microsoft.com/office/drawing/2014/main" val="3198580795"/>
                  </a:ext>
                </a:extLst>
              </a:tr>
              <a:tr h="487831">
                <a:tc>
                  <a:txBody>
                    <a:bodyPr/>
                    <a:lstStyle/>
                    <a:p>
                      <a:pPr algn="r">
                        <a:lnSpc>
                          <a:spcPct val="107000"/>
                        </a:lnSpc>
                        <a:spcBef>
                          <a:spcPts val="300"/>
                        </a:spcBef>
                        <a:spcAft>
                          <a:spcPts val="300"/>
                        </a:spcAft>
                      </a:pPr>
                      <a:r>
                        <a:rPr lang="en-US" sz="1000">
                          <a:effectLst/>
                        </a:rPr>
                        <a:t>2016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720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nSpc>
                          <a:spcPct val="107000"/>
                        </a:lnSpc>
                        <a:spcBef>
                          <a:spcPts val="300"/>
                        </a:spcBef>
                        <a:spcAft>
                          <a:spcPts val="300"/>
                        </a:spcAft>
                      </a:pPr>
                      <a:r>
                        <a:rPr lang="en-US" sz="1000">
                          <a:effectLst/>
                        </a:rPr>
                        <a:t>AQI</a:t>
                      </a:r>
                      <a:br>
                        <a:rPr lang="en-US" sz="1000">
                          <a:effectLst/>
                        </a:rPr>
                      </a:br>
                      <a:r>
                        <a:rPr lang="en-US" sz="1000">
                          <a:effectLst/>
                        </a:rPr>
                        <a:t>RawConc</a:t>
                      </a:r>
                      <a:br>
                        <a:rPr lang="en-US" sz="1000">
                          <a:effectLst/>
                        </a:rPr>
                      </a:br>
                      <a:r>
                        <a:rPr lang="en-US" sz="1000">
                          <a:effectLst/>
                        </a:rPr>
                        <a:t>NowCastConc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720</a:t>
                      </a:r>
                      <a:br>
                        <a:rPr lang="en-US" sz="1000">
                          <a:effectLst/>
                        </a:rPr>
                      </a:br>
                      <a:r>
                        <a:rPr lang="en-US" sz="1000">
                          <a:effectLst/>
                        </a:rPr>
                        <a:t>720</a:t>
                      </a:r>
                      <a:br>
                        <a:rPr lang="en-US" sz="1000">
                          <a:effectLst/>
                        </a:rPr>
                      </a:br>
                      <a:r>
                        <a:rPr lang="en-US" sz="1000">
                          <a:effectLst/>
                        </a:rPr>
                        <a:t>720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dirty="0">
                          <a:effectLst/>
                        </a:rPr>
                        <a:t>69.0</a:t>
                      </a:r>
                      <a:br>
                        <a:rPr lang="en-US" sz="1000" dirty="0">
                          <a:effectLst/>
                        </a:rPr>
                      </a:br>
                      <a:r>
                        <a:rPr lang="en-US" sz="1000" dirty="0">
                          <a:effectLst/>
                        </a:rPr>
                        <a:t>9.0</a:t>
                      </a:r>
                      <a:br>
                        <a:rPr lang="en-US" sz="1000" dirty="0">
                          <a:effectLst/>
                        </a:rPr>
                      </a:br>
                      <a:r>
                        <a:rPr lang="en-US" sz="1000" dirty="0">
                          <a:effectLst/>
                        </a:rPr>
                        <a:t>10.0</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dirty="0">
                          <a:effectLst/>
                        </a:rPr>
                        <a:t>162.0</a:t>
                      </a:r>
                      <a:br>
                        <a:rPr lang="en-US" sz="1000" dirty="0">
                          <a:effectLst/>
                        </a:rPr>
                      </a:br>
                      <a:r>
                        <a:rPr lang="en-US" sz="1000" dirty="0">
                          <a:effectLst/>
                        </a:rPr>
                        <a:t>161.0</a:t>
                      </a:r>
                      <a:br>
                        <a:rPr lang="en-US" sz="1000" dirty="0">
                          <a:effectLst/>
                        </a:rPr>
                      </a:br>
                      <a:r>
                        <a:rPr lang="en-US" sz="1000" dirty="0">
                          <a:effectLst/>
                        </a:rPr>
                        <a:t>130.0</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solidFill>
                            <a:schemeClr val="tx1"/>
                          </a:solidFill>
                          <a:effectLst/>
                          <a:latin typeface="+mn-lt"/>
                          <a:ea typeface="Times New Roman" panose="02020603050405020304" pitchFamily="18" charset="0"/>
                          <a:cs typeface="Times New Roman" panose="02020603050405020304" pitchFamily="18" charset="0"/>
                        </a:rPr>
                        <a:t>114.3</a:t>
                      </a:r>
                      <a:br>
                        <a:rPr lang="en-US" sz="1000" dirty="0">
                          <a:solidFill>
                            <a:schemeClr val="tx1"/>
                          </a:solidFill>
                          <a:effectLst/>
                          <a:latin typeface="+mn-lt"/>
                          <a:ea typeface="Times New Roman" panose="02020603050405020304" pitchFamily="18" charset="0"/>
                          <a:cs typeface="Times New Roman" panose="02020603050405020304" pitchFamily="18" charset="0"/>
                        </a:rPr>
                      </a:br>
                      <a:r>
                        <a:rPr lang="en-US" sz="1000" dirty="0">
                          <a:solidFill>
                            <a:schemeClr val="tx1"/>
                          </a:solidFill>
                          <a:effectLst/>
                          <a:latin typeface="+mn-lt"/>
                          <a:ea typeface="Times New Roman" panose="02020603050405020304" pitchFamily="18" charset="0"/>
                          <a:cs typeface="Times New Roman" panose="02020603050405020304" pitchFamily="18" charset="0"/>
                        </a:rPr>
                        <a:t>41.3</a:t>
                      </a:r>
                      <a:br>
                        <a:rPr lang="en-US" sz="1000" dirty="0">
                          <a:solidFill>
                            <a:schemeClr val="tx1"/>
                          </a:solidFill>
                          <a:effectLst/>
                          <a:latin typeface="+mn-lt"/>
                          <a:ea typeface="Times New Roman" panose="02020603050405020304" pitchFamily="18" charset="0"/>
                          <a:cs typeface="Times New Roman" panose="02020603050405020304" pitchFamily="18" charset="0"/>
                        </a:rPr>
                      </a:br>
                      <a:r>
                        <a:rPr lang="en-US" sz="1000" dirty="0">
                          <a:solidFill>
                            <a:schemeClr val="tx1"/>
                          </a:solidFill>
                          <a:effectLst/>
                          <a:latin typeface="+mn-lt"/>
                          <a:ea typeface="Times New Roman" panose="02020603050405020304" pitchFamily="18" charset="0"/>
                          <a:cs typeface="Times New Roman" panose="02020603050405020304" pitchFamily="18" charset="0"/>
                        </a:rPr>
                        <a:t>41.7</a:t>
                      </a:r>
                      <a:endParaRPr lang="pt-BR" sz="1000" dirty="0">
                        <a:solidFill>
                          <a:schemeClr val="tx1"/>
                        </a:solidFill>
                        <a:effectLst/>
                        <a:latin typeface="+mn-lt"/>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23.6</a:t>
                      </a:r>
                      <a:br>
                        <a:rPr lang="en-US" sz="1000">
                          <a:effectLst/>
                        </a:rPr>
                      </a:br>
                      <a:r>
                        <a:rPr lang="en-US" sz="1000">
                          <a:effectLst/>
                        </a:rPr>
                        <a:t>20.4</a:t>
                      </a:r>
                      <a:br>
                        <a:rPr lang="en-US" sz="1000">
                          <a:effectLst/>
                        </a:rPr>
                      </a:br>
                      <a:r>
                        <a:rPr lang="en-US" sz="1000">
                          <a:effectLst/>
                        </a:rPr>
                        <a:t>18.1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155065959"/>
                  </a:ext>
                </a:extLst>
              </a:tr>
              <a:tr h="487831">
                <a:tc>
                  <a:txBody>
                    <a:bodyPr/>
                    <a:lstStyle/>
                    <a:p>
                      <a:pPr algn="r">
                        <a:lnSpc>
                          <a:spcPct val="107000"/>
                        </a:lnSpc>
                        <a:spcBef>
                          <a:spcPts val="300"/>
                        </a:spcBef>
                        <a:spcAft>
                          <a:spcPts val="300"/>
                        </a:spcAft>
                      </a:pPr>
                      <a:r>
                        <a:rPr lang="en-US" sz="1000">
                          <a:effectLst/>
                        </a:rPr>
                        <a:t>2017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743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nSpc>
                          <a:spcPct val="107000"/>
                        </a:lnSpc>
                        <a:spcBef>
                          <a:spcPts val="300"/>
                        </a:spcBef>
                        <a:spcAft>
                          <a:spcPts val="300"/>
                        </a:spcAft>
                      </a:pPr>
                      <a:r>
                        <a:rPr lang="en-US" sz="1000">
                          <a:effectLst/>
                        </a:rPr>
                        <a:t>AQI</a:t>
                      </a:r>
                      <a:br>
                        <a:rPr lang="en-US" sz="1000">
                          <a:effectLst/>
                        </a:rPr>
                      </a:br>
                      <a:r>
                        <a:rPr lang="en-US" sz="1000">
                          <a:effectLst/>
                        </a:rPr>
                        <a:t>RawConc</a:t>
                      </a:r>
                      <a:br>
                        <a:rPr lang="en-US" sz="1000">
                          <a:effectLst/>
                        </a:rPr>
                      </a:br>
                      <a:r>
                        <a:rPr lang="en-US" sz="1000">
                          <a:effectLst/>
                        </a:rPr>
                        <a:t>NowCastConc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743</a:t>
                      </a:r>
                      <a:br>
                        <a:rPr lang="en-US" sz="1000">
                          <a:effectLst/>
                        </a:rPr>
                      </a:br>
                      <a:r>
                        <a:rPr lang="en-US" sz="1000">
                          <a:effectLst/>
                        </a:rPr>
                        <a:t>743</a:t>
                      </a:r>
                      <a:br>
                        <a:rPr lang="en-US" sz="1000">
                          <a:effectLst/>
                        </a:rPr>
                      </a:br>
                      <a:r>
                        <a:rPr lang="en-US" sz="1000">
                          <a:effectLst/>
                        </a:rPr>
                        <a:t>743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52.0</a:t>
                      </a:r>
                      <a:br>
                        <a:rPr lang="en-US" sz="1000">
                          <a:effectLst/>
                        </a:rPr>
                      </a:br>
                      <a:r>
                        <a:rPr lang="en-US" sz="1000">
                          <a:effectLst/>
                        </a:rPr>
                        <a:t>5.0</a:t>
                      </a:r>
                      <a:br>
                        <a:rPr lang="en-US" sz="1000">
                          <a:effectLst/>
                        </a:rPr>
                      </a:br>
                      <a:r>
                        <a:rPr lang="en-US" sz="1000">
                          <a:effectLst/>
                        </a:rPr>
                        <a:t>12.8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172.0</a:t>
                      </a:r>
                      <a:br>
                        <a:rPr lang="en-US" sz="1000">
                          <a:effectLst/>
                        </a:rPr>
                      </a:br>
                      <a:r>
                        <a:rPr lang="en-US" sz="1000">
                          <a:effectLst/>
                        </a:rPr>
                        <a:t>107.0</a:t>
                      </a:r>
                      <a:br>
                        <a:rPr lang="en-US" sz="1000">
                          <a:effectLst/>
                        </a:rPr>
                      </a:br>
                      <a:r>
                        <a:rPr lang="en-US" sz="1000">
                          <a:effectLst/>
                        </a:rPr>
                        <a:t>95.6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solidFill>
                            <a:schemeClr val="tx1"/>
                          </a:solidFill>
                          <a:effectLst/>
                          <a:latin typeface="+mn-lt"/>
                          <a:ea typeface="Times New Roman" panose="02020603050405020304" pitchFamily="18" charset="0"/>
                          <a:cs typeface="Times New Roman" panose="02020603050405020304" pitchFamily="18" charset="0"/>
                        </a:rPr>
                        <a:t>104.8</a:t>
                      </a:r>
                      <a:br>
                        <a:rPr lang="en-US" sz="1000" dirty="0">
                          <a:solidFill>
                            <a:schemeClr val="tx1"/>
                          </a:solidFill>
                          <a:effectLst/>
                          <a:latin typeface="+mn-lt"/>
                          <a:ea typeface="Times New Roman" panose="02020603050405020304" pitchFamily="18" charset="0"/>
                          <a:cs typeface="Times New Roman" panose="02020603050405020304" pitchFamily="18" charset="0"/>
                        </a:rPr>
                      </a:br>
                      <a:r>
                        <a:rPr lang="en-US" sz="1000" dirty="0">
                          <a:solidFill>
                            <a:schemeClr val="tx1"/>
                          </a:solidFill>
                          <a:effectLst/>
                          <a:latin typeface="+mn-lt"/>
                          <a:ea typeface="Times New Roman" panose="02020603050405020304" pitchFamily="18" charset="0"/>
                          <a:cs typeface="Times New Roman" panose="02020603050405020304" pitchFamily="18" charset="0"/>
                        </a:rPr>
                        <a:t>37.5</a:t>
                      </a:r>
                      <a:br>
                        <a:rPr lang="en-US" sz="1000" dirty="0">
                          <a:solidFill>
                            <a:schemeClr val="tx1"/>
                          </a:solidFill>
                          <a:effectLst/>
                          <a:latin typeface="+mn-lt"/>
                          <a:ea typeface="Times New Roman" panose="02020603050405020304" pitchFamily="18" charset="0"/>
                          <a:cs typeface="Times New Roman" panose="02020603050405020304" pitchFamily="18" charset="0"/>
                        </a:rPr>
                      </a:br>
                      <a:r>
                        <a:rPr lang="en-US" sz="1000" dirty="0">
                          <a:solidFill>
                            <a:schemeClr val="tx1"/>
                          </a:solidFill>
                          <a:effectLst/>
                          <a:latin typeface="+mn-lt"/>
                          <a:ea typeface="Times New Roman" panose="02020603050405020304" pitchFamily="18" charset="0"/>
                          <a:cs typeface="Times New Roman" panose="02020603050405020304" pitchFamily="18" charset="0"/>
                        </a:rPr>
                        <a:t>37.6</a:t>
                      </a:r>
                      <a:endParaRPr lang="pt-BR" sz="1000" dirty="0">
                        <a:solidFill>
                          <a:schemeClr val="tx1"/>
                        </a:solidFill>
                        <a:effectLst/>
                        <a:latin typeface="+mn-lt"/>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dirty="0">
                          <a:effectLst/>
                        </a:rPr>
                        <a:t>27.1</a:t>
                      </a:r>
                      <a:br>
                        <a:rPr lang="en-US" sz="1000" dirty="0">
                          <a:effectLst/>
                        </a:rPr>
                      </a:br>
                      <a:r>
                        <a:rPr lang="en-US" sz="1000" dirty="0">
                          <a:effectLst/>
                        </a:rPr>
                        <a:t>16.0</a:t>
                      </a:r>
                      <a:br>
                        <a:rPr lang="en-US" sz="1000" dirty="0">
                          <a:effectLst/>
                        </a:rPr>
                      </a:br>
                      <a:r>
                        <a:rPr lang="en-US" sz="1000" dirty="0">
                          <a:effectLst/>
                        </a:rPr>
                        <a:t>13.9</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453351408"/>
                  </a:ext>
                </a:extLst>
              </a:tr>
              <a:tr h="487831">
                <a:tc>
                  <a:txBody>
                    <a:bodyPr/>
                    <a:lstStyle/>
                    <a:p>
                      <a:pPr algn="r">
                        <a:lnSpc>
                          <a:spcPct val="107000"/>
                        </a:lnSpc>
                        <a:spcBef>
                          <a:spcPts val="300"/>
                        </a:spcBef>
                        <a:spcAft>
                          <a:spcPts val="300"/>
                        </a:spcAft>
                      </a:pPr>
                      <a:r>
                        <a:rPr lang="en-US" sz="1000">
                          <a:effectLst/>
                        </a:rPr>
                        <a:t>2018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743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nSpc>
                          <a:spcPct val="107000"/>
                        </a:lnSpc>
                        <a:spcBef>
                          <a:spcPts val="300"/>
                        </a:spcBef>
                        <a:spcAft>
                          <a:spcPts val="300"/>
                        </a:spcAft>
                      </a:pPr>
                      <a:r>
                        <a:rPr lang="en-US" sz="1000">
                          <a:effectLst/>
                        </a:rPr>
                        <a:t>AQI</a:t>
                      </a:r>
                      <a:br>
                        <a:rPr lang="en-US" sz="1000">
                          <a:effectLst/>
                        </a:rPr>
                      </a:br>
                      <a:r>
                        <a:rPr lang="en-US" sz="1000">
                          <a:effectLst/>
                        </a:rPr>
                        <a:t>RawConc</a:t>
                      </a:r>
                      <a:br>
                        <a:rPr lang="en-US" sz="1000">
                          <a:effectLst/>
                        </a:rPr>
                      </a:br>
                      <a:r>
                        <a:rPr lang="en-US" sz="1000">
                          <a:effectLst/>
                        </a:rPr>
                        <a:t>NowCastConc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743</a:t>
                      </a:r>
                      <a:br>
                        <a:rPr lang="en-US" sz="1000">
                          <a:effectLst/>
                        </a:rPr>
                      </a:br>
                      <a:r>
                        <a:rPr lang="en-US" sz="1000">
                          <a:effectLst/>
                        </a:rPr>
                        <a:t>743</a:t>
                      </a:r>
                      <a:br>
                        <a:rPr lang="en-US" sz="1000">
                          <a:effectLst/>
                        </a:rPr>
                      </a:br>
                      <a:r>
                        <a:rPr lang="en-US" sz="1000">
                          <a:effectLst/>
                        </a:rPr>
                        <a:t>743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21.0</a:t>
                      </a:r>
                      <a:br>
                        <a:rPr lang="en-US" sz="1000">
                          <a:effectLst/>
                        </a:rPr>
                      </a:br>
                      <a:r>
                        <a:rPr lang="en-US" sz="1000">
                          <a:effectLst/>
                        </a:rPr>
                        <a:t>0.0</a:t>
                      </a:r>
                      <a:br>
                        <a:rPr lang="en-US" sz="1000">
                          <a:effectLst/>
                        </a:rPr>
                      </a:br>
                      <a:r>
                        <a:rPr lang="en-US" sz="1000">
                          <a:effectLst/>
                        </a:rPr>
                        <a:t>5.1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172.0</a:t>
                      </a:r>
                      <a:br>
                        <a:rPr lang="en-US" sz="1000">
                          <a:effectLst/>
                        </a:rPr>
                      </a:br>
                      <a:r>
                        <a:rPr lang="en-US" sz="1000">
                          <a:effectLst/>
                        </a:rPr>
                        <a:t>118.0</a:t>
                      </a:r>
                      <a:br>
                        <a:rPr lang="en-US" sz="1000">
                          <a:effectLst/>
                        </a:rPr>
                      </a:br>
                      <a:r>
                        <a:rPr lang="en-US" sz="1000">
                          <a:effectLst/>
                        </a:rPr>
                        <a:t>95.3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solidFill>
                            <a:schemeClr val="tx1"/>
                          </a:solidFill>
                          <a:effectLst/>
                          <a:latin typeface="+mn-lt"/>
                          <a:ea typeface="Times New Roman" panose="02020603050405020304" pitchFamily="18" charset="0"/>
                          <a:cs typeface="Times New Roman" panose="02020603050405020304" pitchFamily="18" charset="0"/>
                        </a:rPr>
                        <a:t>83.5</a:t>
                      </a:r>
                      <a:br>
                        <a:rPr lang="en-US" sz="1000" dirty="0">
                          <a:solidFill>
                            <a:schemeClr val="tx1"/>
                          </a:solidFill>
                          <a:effectLst/>
                          <a:latin typeface="+mn-lt"/>
                          <a:ea typeface="Times New Roman" panose="02020603050405020304" pitchFamily="18" charset="0"/>
                          <a:cs typeface="Times New Roman" panose="02020603050405020304" pitchFamily="18" charset="0"/>
                        </a:rPr>
                      </a:br>
                      <a:r>
                        <a:rPr lang="en-US" sz="1000" dirty="0">
                          <a:solidFill>
                            <a:schemeClr val="tx1"/>
                          </a:solidFill>
                          <a:effectLst/>
                          <a:latin typeface="+mn-lt"/>
                          <a:ea typeface="Times New Roman" panose="02020603050405020304" pitchFamily="18" charset="0"/>
                          <a:cs typeface="Times New Roman" panose="02020603050405020304" pitchFamily="18" charset="0"/>
                        </a:rPr>
                        <a:t>27.8</a:t>
                      </a:r>
                      <a:br>
                        <a:rPr lang="en-US" sz="1000" dirty="0">
                          <a:solidFill>
                            <a:schemeClr val="tx1"/>
                          </a:solidFill>
                          <a:effectLst/>
                          <a:latin typeface="+mn-lt"/>
                          <a:ea typeface="Times New Roman" panose="02020603050405020304" pitchFamily="18" charset="0"/>
                          <a:cs typeface="Times New Roman" panose="02020603050405020304" pitchFamily="18" charset="0"/>
                        </a:rPr>
                      </a:br>
                      <a:r>
                        <a:rPr lang="en-US" sz="1000" dirty="0">
                          <a:solidFill>
                            <a:schemeClr val="tx1"/>
                          </a:solidFill>
                          <a:effectLst/>
                          <a:latin typeface="+mn-lt"/>
                          <a:ea typeface="Times New Roman" panose="02020603050405020304" pitchFamily="18" charset="0"/>
                          <a:cs typeface="Times New Roman" panose="02020603050405020304" pitchFamily="18" charset="0"/>
                        </a:rPr>
                        <a:t>27.7</a:t>
                      </a:r>
                      <a:endParaRPr lang="pt-BR" sz="1000" dirty="0">
                        <a:solidFill>
                          <a:schemeClr val="tx1"/>
                        </a:solidFill>
                        <a:effectLst/>
                        <a:latin typeface="+mn-lt"/>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29.9</a:t>
                      </a:r>
                      <a:br>
                        <a:rPr lang="en-US" sz="1000">
                          <a:effectLst/>
                        </a:rPr>
                      </a:br>
                      <a:r>
                        <a:rPr lang="en-US" sz="1000">
                          <a:effectLst/>
                        </a:rPr>
                        <a:t>16.7</a:t>
                      </a:r>
                      <a:br>
                        <a:rPr lang="en-US" sz="1000">
                          <a:effectLst/>
                        </a:rPr>
                      </a:br>
                      <a:r>
                        <a:rPr lang="en-US" sz="1000">
                          <a:effectLst/>
                        </a:rPr>
                        <a:t>14.5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598398330"/>
                  </a:ext>
                </a:extLst>
              </a:tr>
              <a:tr h="487831">
                <a:tc>
                  <a:txBody>
                    <a:bodyPr/>
                    <a:lstStyle/>
                    <a:p>
                      <a:pPr algn="r">
                        <a:lnSpc>
                          <a:spcPct val="107000"/>
                        </a:lnSpc>
                        <a:spcBef>
                          <a:spcPts val="300"/>
                        </a:spcBef>
                        <a:spcAft>
                          <a:spcPts val="300"/>
                        </a:spcAft>
                      </a:pPr>
                      <a:r>
                        <a:rPr lang="en-US" sz="1000">
                          <a:effectLst/>
                        </a:rPr>
                        <a:t>2019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743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nSpc>
                          <a:spcPct val="107000"/>
                        </a:lnSpc>
                        <a:spcBef>
                          <a:spcPts val="300"/>
                        </a:spcBef>
                        <a:spcAft>
                          <a:spcPts val="300"/>
                        </a:spcAft>
                      </a:pPr>
                      <a:r>
                        <a:rPr lang="en-US" sz="1000">
                          <a:effectLst/>
                        </a:rPr>
                        <a:t>AQI</a:t>
                      </a:r>
                      <a:br>
                        <a:rPr lang="en-US" sz="1000">
                          <a:effectLst/>
                        </a:rPr>
                      </a:br>
                      <a:r>
                        <a:rPr lang="en-US" sz="1000">
                          <a:effectLst/>
                        </a:rPr>
                        <a:t>RawConc</a:t>
                      </a:r>
                      <a:br>
                        <a:rPr lang="en-US" sz="1000">
                          <a:effectLst/>
                        </a:rPr>
                      </a:br>
                      <a:r>
                        <a:rPr lang="en-US" sz="1000">
                          <a:effectLst/>
                        </a:rPr>
                        <a:t>NowCastConc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743</a:t>
                      </a:r>
                      <a:br>
                        <a:rPr lang="en-US" sz="1000">
                          <a:effectLst/>
                        </a:rPr>
                      </a:br>
                      <a:r>
                        <a:rPr lang="en-US" sz="1000">
                          <a:effectLst/>
                        </a:rPr>
                        <a:t>743</a:t>
                      </a:r>
                      <a:br>
                        <a:rPr lang="en-US" sz="1000">
                          <a:effectLst/>
                        </a:rPr>
                      </a:br>
                      <a:r>
                        <a:rPr lang="en-US" sz="1000">
                          <a:effectLst/>
                        </a:rPr>
                        <a:t>743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53.0</a:t>
                      </a:r>
                      <a:br>
                        <a:rPr lang="en-US" sz="1000">
                          <a:effectLst/>
                        </a:rPr>
                      </a:br>
                      <a:r>
                        <a:rPr lang="en-US" sz="1000">
                          <a:effectLst/>
                        </a:rPr>
                        <a:t>11.0</a:t>
                      </a:r>
                      <a:br>
                        <a:rPr lang="en-US" sz="1000">
                          <a:effectLst/>
                        </a:rPr>
                      </a:br>
                      <a:r>
                        <a:rPr lang="en-US" sz="1000">
                          <a:effectLst/>
                        </a:rPr>
                        <a:t>13.1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174.0</a:t>
                      </a:r>
                      <a:br>
                        <a:rPr lang="en-US" sz="1000">
                          <a:effectLst/>
                        </a:rPr>
                      </a:br>
                      <a:r>
                        <a:rPr lang="en-US" sz="1000">
                          <a:effectLst/>
                        </a:rPr>
                        <a:t>124.0</a:t>
                      </a:r>
                      <a:br>
                        <a:rPr lang="en-US" sz="1000">
                          <a:effectLst/>
                        </a:rPr>
                      </a:br>
                      <a:r>
                        <a:rPr lang="en-US" sz="1000">
                          <a:effectLst/>
                        </a:rPr>
                        <a:t>100.1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solidFill>
                            <a:schemeClr val="tx1"/>
                          </a:solidFill>
                          <a:effectLst/>
                          <a:latin typeface="+mn-lt"/>
                          <a:ea typeface="Times New Roman" panose="02020603050405020304" pitchFamily="18" charset="0"/>
                          <a:cs typeface="Times New Roman" panose="02020603050405020304" pitchFamily="18" charset="0"/>
                        </a:rPr>
                        <a:t>105.1</a:t>
                      </a:r>
                      <a:br>
                        <a:rPr lang="en-US" sz="1000" dirty="0">
                          <a:solidFill>
                            <a:schemeClr val="tx1"/>
                          </a:solidFill>
                          <a:effectLst/>
                          <a:latin typeface="+mn-lt"/>
                          <a:ea typeface="Times New Roman" panose="02020603050405020304" pitchFamily="18" charset="0"/>
                          <a:cs typeface="Times New Roman" panose="02020603050405020304" pitchFamily="18" charset="0"/>
                        </a:rPr>
                      </a:br>
                      <a:r>
                        <a:rPr lang="en-US" sz="1000" dirty="0">
                          <a:solidFill>
                            <a:schemeClr val="tx1"/>
                          </a:solidFill>
                          <a:effectLst/>
                          <a:latin typeface="+mn-lt"/>
                          <a:ea typeface="Times New Roman" panose="02020603050405020304" pitchFamily="18" charset="0"/>
                          <a:cs typeface="Times New Roman" panose="02020603050405020304" pitchFamily="18" charset="0"/>
                        </a:rPr>
                        <a:t>38.0</a:t>
                      </a:r>
                      <a:br>
                        <a:rPr lang="en-US" sz="1000" dirty="0">
                          <a:solidFill>
                            <a:schemeClr val="tx1"/>
                          </a:solidFill>
                          <a:effectLst/>
                          <a:latin typeface="+mn-lt"/>
                          <a:ea typeface="Times New Roman" panose="02020603050405020304" pitchFamily="18" charset="0"/>
                          <a:cs typeface="Times New Roman" panose="02020603050405020304" pitchFamily="18" charset="0"/>
                        </a:rPr>
                      </a:br>
                      <a:r>
                        <a:rPr lang="en-US" sz="1000" dirty="0">
                          <a:solidFill>
                            <a:schemeClr val="tx1"/>
                          </a:solidFill>
                          <a:effectLst/>
                          <a:latin typeface="+mn-lt"/>
                          <a:ea typeface="Times New Roman" panose="02020603050405020304" pitchFamily="18" charset="0"/>
                          <a:cs typeface="Times New Roman" panose="02020603050405020304" pitchFamily="18" charset="0"/>
                        </a:rPr>
                        <a:t>37.9</a:t>
                      </a:r>
                      <a:endParaRPr lang="pt-BR" sz="1000" dirty="0">
                        <a:solidFill>
                          <a:schemeClr val="tx1"/>
                        </a:solidFill>
                        <a:effectLst/>
                        <a:latin typeface="+mn-lt"/>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30.1</a:t>
                      </a:r>
                      <a:br>
                        <a:rPr lang="en-US" sz="1000">
                          <a:effectLst/>
                        </a:rPr>
                      </a:br>
                      <a:r>
                        <a:rPr lang="en-US" sz="1000">
                          <a:effectLst/>
                        </a:rPr>
                        <a:t>17.6</a:t>
                      </a:r>
                      <a:br>
                        <a:rPr lang="en-US" sz="1000">
                          <a:effectLst/>
                        </a:rPr>
                      </a:br>
                      <a:r>
                        <a:rPr lang="en-US" sz="1000">
                          <a:effectLst/>
                        </a:rPr>
                        <a:t>15.7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844515296"/>
                  </a:ext>
                </a:extLst>
              </a:tr>
              <a:tr h="487831">
                <a:tc>
                  <a:txBody>
                    <a:bodyPr/>
                    <a:lstStyle/>
                    <a:p>
                      <a:pPr algn="r">
                        <a:lnSpc>
                          <a:spcPct val="107000"/>
                        </a:lnSpc>
                        <a:spcBef>
                          <a:spcPts val="300"/>
                        </a:spcBef>
                        <a:spcAft>
                          <a:spcPts val="300"/>
                        </a:spcAft>
                      </a:pPr>
                      <a:r>
                        <a:rPr lang="en-US" sz="1000">
                          <a:effectLst/>
                        </a:rPr>
                        <a:t>2020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743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nSpc>
                          <a:spcPct val="107000"/>
                        </a:lnSpc>
                        <a:spcBef>
                          <a:spcPts val="300"/>
                        </a:spcBef>
                        <a:spcAft>
                          <a:spcPts val="300"/>
                        </a:spcAft>
                      </a:pPr>
                      <a:r>
                        <a:rPr lang="en-US" sz="1000">
                          <a:effectLst/>
                        </a:rPr>
                        <a:t>AQI</a:t>
                      </a:r>
                      <a:br>
                        <a:rPr lang="en-US" sz="1000">
                          <a:effectLst/>
                        </a:rPr>
                      </a:br>
                      <a:r>
                        <a:rPr lang="en-US" sz="1000">
                          <a:effectLst/>
                        </a:rPr>
                        <a:t>RawConc</a:t>
                      </a:r>
                      <a:br>
                        <a:rPr lang="en-US" sz="1000">
                          <a:effectLst/>
                        </a:rPr>
                      </a:br>
                      <a:r>
                        <a:rPr lang="en-US" sz="1000">
                          <a:effectLst/>
                        </a:rPr>
                        <a:t>NowCastConc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743</a:t>
                      </a:r>
                      <a:br>
                        <a:rPr lang="en-US" sz="1000">
                          <a:effectLst/>
                        </a:rPr>
                      </a:br>
                      <a:r>
                        <a:rPr lang="en-US" sz="1000">
                          <a:effectLst/>
                        </a:rPr>
                        <a:t>743</a:t>
                      </a:r>
                      <a:br>
                        <a:rPr lang="en-US" sz="1000">
                          <a:effectLst/>
                        </a:rPr>
                      </a:br>
                      <a:r>
                        <a:rPr lang="en-US" sz="1000">
                          <a:effectLst/>
                        </a:rPr>
                        <a:t>743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27.0</a:t>
                      </a:r>
                      <a:br>
                        <a:rPr lang="en-US" sz="1000">
                          <a:effectLst/>
                        </a:rPr>
                      </a:br>
                      <a:r>
                        <a:rPr lang="en-US" sz="1000">
                          <a:effectLst/>
                        </a:rPr>
                        <a:t>5.0</a:t>
                      </a:r>
                      <a:br>
                        <a:rPr lang="en-US" sz="1000">
                          <a:effectLst/>
                        </a:rPr>
                      </a:br>
                      <a:r>
                        <a:rPr lang="en-US" sz="1000">
                          <a:effectLst/>
                        </a:rPr>
                        <a:t>6.4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169.0</a:t>
                      </a:r>
                      <a:br>
                        <a:rPr lang="en-US" sz="1000">
                          <a:effectLst/>
                        </a:rPr>
                      </a:br>
                      <a:r>
                        <a:rPr lang="en-US" sz="1000">
                          <a:effectLst/>
                        </a:rPr>
                        <a:t>94.0</a:t>
                      </a:r>
                      <a:br>
                        <a:rPr lang="en-US" sz="1000">
                          <a:effectLst/>
                        </a:rPr>
                      </a:br>
                      <a:r>
                        <a:rPr lang="en-US" sz="1000">
                          <a:effectLst/>
                        </a:rPr>
                        <a:t>91.2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solidFill>
                            <a:schemeClr val="tx1"/>
                          </a:solidFill>
                          <a:effectLst/>
                          <a:latin typeface="+mn-lt"/>
                          <a:ea typeface="Times New Roman" panose="02020603050405020304" pitchFamily="18" charset="0"/>
                          <a:cs typeface="Times New Roman" panose="02020603050405020304" pitchFamily="18" charset="0"/>
                        </a:rPr>
                        <a:t>85.9</a:t>
                      </a:r>
                      <a:br>
                        <a:rPr lang="en-US" sz="1000" dirty="0">
                          <a:solidFill>
                            <a:schemeClr val="tx1"/>
                          </a:solidFill>
                          <a:effectLst/>
                          <a:latin typeface="+mn-lt"/>
                          <a:ea typeface="Times New Roman" panose="02020603050405020304" pitchFamily="18" charset="0"/>
                          <a:cs typeface="Times New Roman" panose="02020603050405020304" pitchFamily="18" charset="0"/>
                        </a:rPr>
                      </a:br>
                      <a:r>
                        <a:rPr lang="en-US" sz="1000" dirty="0">
                          <a:solidFill>
                            <a:schemeClr val="tx1"/>
                          </a:solidFill>
                          <a:effectLst/>
                          <a:latin typeface="+mn-lt"/>
                          <a:ea typeface="Times New Roman" panose="02020603050405020304" pitchFamily="18" charset="0"/>
                          <a:cs typeface="Times New Roman" panose="02020603050405020304" pitchFamily="18" charset="0"/>
                        </a:rPr>
                        <a:t>28.7</a:t>
                      </a:r>
                      <a:br>
                        <a:rPr lang="en-US" sz="1000" dirty="0">
                          <a:solidFill>
                            <a:schemeClr val="tx1"/>
                          </a:solidFill>
                          <a:effectLst/>
                          <a:latin typeface="+mn-lt"/>
                          <a:ea typeface="Times New Roman" panose="02020603050405020304" pitchFamily="18" charset="0"/>
                          <a:cs typeface="Times New Roman" panose="02020603050405020304" pitchFamily="18" charset="0"/>
                        </a:rPr>
                      </a:br>
                      <a:r>
                        <a:rPr lang="en-US" sz="1000" dirty="0">
                          <a:solidFill>
                            <a:schemeClr val="tx1"/>
                          </a:solidFill>
                          <a:effectLst/>
                          <a:latin typeface="+mn-lt"/>
                          <a:ea typeface="Times New Roman" panose="02020603050405020304" pitchFamily="18" charset="0"/>
                          <a:cs typeface="Times New Roman" panose="02020603050405020304" pitchFamily="18" charset="0"/>
                        </a:rPr>
                        <a:t>28.7</a:t>
                      </a:r>
                      <a:endParaRPr lang="pt-BR" sz="1000" dirty="0">
                        <a:solidFill>
                          <a:schemeClr val="tx1"/>
                        </a:solidFill>
                        <a:effectLst/>
                        <a:latin typeface="+mn-lt"/>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28.2</a:t>
                      </a:r>
                      <a:br>
                        <a:rPr lang="en-US" sz="1000">
                          <a:effectLst/>
                        </a:rPr>
                      </a:br>
                      <a:r>
                        <a:rPr lang="en-US" sz="1000">
                          <a:effectLst/>
                        </a:rPr>
                        <a:t>15.4</a:t>
                      </a:r>
                      <a:br>
                        <a:rPr lang="en-US" sz="1000">
                          <a:effectLst/>
                        </a:rPr>
                      </a:br>
                      <a:r>
                        <a:rPr lang="en-US" sz="1000">
                          <a:effectLst/>
                        </a:rPr>
                        <a:t>13.7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292368176"/>
                  </a:ext>
                </a:extLst>
              </a:tr>
              <a:tr h="487831">
                <a:tc>
                  <a:txBody>
                    <a:bodyPr/>
                    <a:lstStyle/>
                    <a:p>
                      <a:pPr algn="r">
                        <a:lnSpc>
                          <a:spcPct val="107000"/>
                        </a:lnSpc>
                        <a:spcBef>
                          <a:spcPts val="300"/>
                        </a:spcBef>
                        <a:spcAft>
                          <a:spcPts val="300"/>
                        </a:spcAft>
                      </a:pPr>
                      <a:r>
                        <a:rPr lang="en-US" sz="1000">
                          <a:effectLst/>
                        </a:rPr>
                        <a:t>2021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528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nSpc>
                          <a:spcPct val="107000"/>
                        </a:lnSpc>
                        <a:spcBef>
                          <a:spcPts val="300"/>
                        </a:spcBef>
                        <a:spcAft>
                          <a:spcPts val="300"/>
                        </a:spcAft>
                      </a:pPr>
                      <a:r>
                        <a:rPr lang="en-US" sz="1000">
                          <a:effectLst/>
                        </a:rPr>
                        <a:t>AQI</a:t>
                      </a:r>
                      <a:br>
                        <a:rPr lang="en-US" sz="1000">
                          <a:effectLst/>
                        </a:rPr>
                      </a:br>
                      <a:r>
                        <a:rPr lang="en-US" sz="1000">
                          <a:effectLst/>
                        </a:rPr>
                        <a:t>RawConc</a:t>
                      </a:r>
                      <a:br>
                        <a:rPr lang="en-US" sz="1000">
                          <a:effectLst/>
                        </a:rPr>
                      </a:br>
                      <a:r>
                        <a:rPr lang="en-US" sz="1000">
                          <a:effectLst/>
                        </a:rPr>
                        <a:t>NowCastConc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528</a:t>
                      </a:r>
                      <a:br>
                        <a:rPr lang="en-US" sz="1000">
                          <a:effectLst/>
                        </a:rPr>
                      </a:br>
                      <a:r>
                        <a:rPr lang="en-US" sz="1000">
                          <a:effectLst/>
                        </a:rPr>
                        <a:t>528</a:t>
                      </a:r>
                      <a:br>
                        <a:rPr lang="en-US" sz="1000">
                          <a:effectLst/>
                        </a:rPr>
                      </a:br>
                      <a:r>
                        <a:rPr lang="en-US" sz="1000">
                          <a:effectLst/>
                        </a:rPr>
                        <a:t>528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36.0</a:t>
                      </a:r>
                      <a:br>
                        <a:rPr lang="en-US" sz="1000">
                          <a:effectLst/>
                        </a:rPr>
                      </a:br>
                      <a:r>
                        <a:rPr lang="en-US" sz="1000">
                          <a:effectLst/>
                        </a:rPr>
                        <a:t>5.0</a:t>
                      </a:r>
                      <a:br>
                        <a:rPr lang="en-US" sz="1000">
                          <a:effectLst/>
                        </a:rPr>
                      </a:br>
                      <a:r>
                        <a:rPr lang="en-US" sz="1000">
                          <a:effectLst/>
                        </a:rPr>
                        <a:t>8.7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a:effectLst/>
                        </a:rPr>
                        <a:t>176.0</a:t>
                      </a:r>
                      <a:br>
                        <a:rPr lang="en-US" sz="1000">
                          <a:effectLst/>
                        </a:rPr>
                      </a:br>
                      <a:r>
                        <a:rPr lang="en-US" sz="1000">
                          <a:effectLst/>
                        </a:rPr>
                        <a:t>125.0</a:t>
                      </a:r>
                      <a:br>
                        <a:rPr lang="en-US" sz="1000">
                          <a:effectLst/>
                        </a:rPr>
                      </a:br>
                      <a:r>
                        <a:rPr lang="en-US" sz="1000">
                          <a:effectLst/>
                        </a:rPr>
                        <a:t>104.4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solidFill>
                            <a:schemeClr val="tx1"/>
                          </a:solidFill>
                          <a:effectLst/>
                          <a:latin typeface="+mn-lt"/>
                          <a:ea typeface="Times New Roman" panose="02020603050405020304" pitchFamily="18" charset="0"/>
                          <a:cs typeface="Times New Roman" panose="02020603050405020304" pitchFamily="18" charset="0"/>
                        </a:rPr>
                        <a:t>88.3</a:t>
                      </a:r>
                      <a:br>
                        <a:rPr lang="en-US" sz="1000" dirty="0">
                          <a:solidFill>
                            <a:schemeClr val="tx1"/>
                          </a:solidFill>
                          <a:effectLst/>
                          <a:latin typeface="+mn-lt"/>
                          <a:ea typeface="Times New Roman" panose="02020603050405020304" pitchFamily="18" charset="0"/>
                          <a:cs typeface="Times New Roman" panose="02020603050405020304" pitchFamily="18" charset="0"/>
                        </a:rPr>
                      </a:br>
                      <a:r>
                        <a:rPr lang="en-US" sz="1000" dirty="0">
                          <a:solidFill>
                            <a:schemeClr val="tx1"/>
                          </a:solidFill>
                          <a:effectLst/>
                          <a:latin typeface="+mn-lt"/>
                          <a:ea typeface="Times New Roman" panose="02020603050405020304" pitchFamily="18" charset="0"/>
                          <a:cs typeface="Times New Roman" panose="02020603050405020304" pitchFamily="18" charset="0"/>
                        </a:rPr>
                        <a:t>30.0</a:t>
                      </a:r>
                      <a:br>
                        <a:rPr lang="en-US" sz="1000" dirty="0">
                          <a:solidFill>
                            <a:schemeClr val="tx1"/>
                          </a:solidFill>
                          <a:effectLst/>
                          <a:latin typeface="+mn-lt"/>
                          <a:ea typeface="Times New Roman" panose="02020603050405020304" pitchFamily="18" charset="0"/>
                          <a:cs typeface="Times New Roman" panose="02020603050405020304" pitchFamily="18" charset="0"/>
                        </a:rPr>
                      </a:br>
                      <a:r>
                        <a:rPr lang="en-US" sz="1000" dirty="0">
                          <a:solidFill>
                            <a:schemeClr val="tx1"/>
                          </a:solidFill>
                          <a:effectLst/>
                          <a:latin typeface="+mn-lt"/>
                          <a:ea typeface="Times New Roman" panose="02020603050405020304" pitchFamily="18" charset="0"/>
                          <a:cs typeface="Times New Roman" panose="02020603050405020304" pitchFamily="18" charset="0"/>
                        </a:rPr>
                        <a:t>30.0</a:t>
                      </a:r>
                      <a:endParaRPr lang="pt-BR" sz="1000" dirty="0">
                        <a:solidFill>
                          <a:schemeClr val="tx1"/>
                        </a:solidFill>
                        <a:effectLst/>
                        <a:latin typeface="+mn-lt"/>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1000" dirty="0">
                          <a:effectLst/>
                        </a:rPr>
                        <a:t>29.7</a:t>
                      </a:r>
                      <a:br>
                        <a:rPr lang="en-US" sz="1000" dirty="0">
                          <a:effectLst/>
                        </a:rPr>
                      </a:br>
                      <a:r>
                        <a:rPr lang="en-US" sz="1000" dirty="0">
                          <a:effectLst/>
                        </a:rPr>
                        <a:t>16.6</a:t>
                      </a:r>
                      <a:br>
                        <a:rPr lang="en-US" sz="1000" dirty="0">
                          <a:effectLst/>
                        </a:rPr>
                      </a:br>
                      <a:r>
                        <a:rPr lang="en-US" sz="1000" dirty="0">
                          <a:effectLst/>
                        </a:rPr>
                        <a:t>15.2</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310745917"/>
                  </a:ext>
                </a:extLst>
              </a:tr>
            </a:tbl>
          </a:graphicData>
        </a:graphic>
      </p:graphicFrame>
      <p:pic>
        <p:nvPicPr>
          <p:cNvPr id="1025" name="Picture 1">
            <a:extLst>
              <a:ext uri="{FF2B5EF4-FFF2-40B4-BE49-F238E27FC236}">
                <a16:creationId xmlns:a16="http://schemas.microsoft.com/office/drawing/2014/main" id="{5F557027-68BA-4DF1-A49B-58BA9F229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6182" y="1260153"/>
            <a:ext cx="5711675" cy="428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326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71795-C328-4E1C-96BD-3268DF6182BC}"/>
              </a:ext>
            </a:extLst>
          </p:cNvPr>
          <p:cNvSpPr>
            <a:spLocks noGrp="1"/>
          </p:cNvSpPr>
          <p:nvPr>
            <p:ph type="title"/>
          </p:nvPr>
        </p:nvSpPr>
        <p:spPr>
          <a:xfrm>
            <a:off x="643192" y="355411"/>
            <a:ext cx="9966960" cy="813440"/>
          </a:xfrm>
        </p:spPr>
        <p:txBody>
          <a:bodyPr vert="horz" lIns="91440" tIns="45720" rIns="91440" bIns="45720" rtlCol="0" anchor="b">
            <a:normAutofit/>
          </a:bodyPr>
          <a:lstStyle/>
          <a:p>
            <a:pPr>
              <a:spcAft>
                <a:spcPts val="600"/>
              </a:spcAft>
            </a:pPr>
            <a:r>
              <a:rPr lang="en-US" b="1" dirty="0">
                <a:effectLst/>
              </a:rPr>
              <a:t>Inferential Analysis: Correlation</a:t>
            </a:r>
            <a:endParaRPr lang="en-US" dirty="0"/>
          </a:p>
        </p:txBody>
      </p:sp>
      <p:cxnSp>
        <p:nvCxnSpPr>
          <p:cNvPr id="33" name="Straight Connector 3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6564CC4-40F9-44E4-9812-29A0686AAE7D}"/>
              </a:ext>
            </a:extLst>
          </p:cNvPr>
          <p:cNvSpPr txBox="1"/>
          <p:nvPr/>
        </p:nvSpPr>
        <p:spPr>
          <a:xfrm>
            <a:off x="698636" y="1442308"/>
            <a:ext cx="5127172" cy="4891521"/>
          </a:xfrm>
          <a:prstGeom prst="rect">
            <a:avLst/>
          </a:prstGeom>
        </p:spPr>
        <p:txBody>
          <a:bodyPr vert="horz" lIns="0" tIns="45720" rIns="0" bIns="45720" rtlCol="0">
            <a:noAutofit/>
          </a:bodyPr>
          <a:lstStyle/>
          <a:p>
            <a:pPr marL="285750" indent="-285750" algn="just"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Daily average AQI of</a:t>
            </a:r>
            <a:r>
              <a:rPr lang="en-US" b="1" dirty="0">
                <a:solidFill>
                  <a:schemeClr val="tx1">
                    <a:lumMod val="75000"/>
                    <a:lumOff val="25000"/>
                  </a:schemeClr>
                </a:solidFill>
              </a:rPr>
              <a:t> Decembers </a:t>
            </a:r>
            <a:r>
              <a:rPr lang="en-US" dirty="0">
                <a:solidFill>
                  <a:schemeClr val="tx1">
                    <a:lumMod val="75000"/>
                    <a:lumOff val="25000"/>
                  </a:schemeClr>
                </a:solidFill>
              </a:rPr>
              <a:t>of each year</a:t>
            </a:r>
          </a:p>
          <a:p>
            <a:pPr marL="285750" indent="-285750" algn="just" defTabSz="914400">
              <a:lnSpc>
                <a:spcPct val="90000"/>
              </a:lnSpc>
              <a:spcBef>
                <a:spcPts val="1200"/>
              </a:spcBef>
              <a:spcAft>
                <a:spcPts val="800"/>
              </a:spcAft>
              <a:buClr>
                <a:schemeClr val="accent1"/>
              </a:buClr>
              <a:buFont typeface="Arial" panose="020B0604020202020204" pitchFamily="34" charset="0"/>
              <a:buChar char="•"/>
            </a:pPr>
            <a:r>
              <a:rPr lang="en-US" dirty="0">
                <a:solidFill>
                  <a:schemeClr val="tx1">
                    <a:lumMod val="75000"/>
                    <a:lumOff val="25000"/>
                  </a:schemeClr>
                </a:solidFill>
              </a:rPr>
              <a:t>By analyzing the correlation coefficient and the p-value, we conclude the variables had no correlation among them. </a:t>
            </a:r>
          </a:p>
          <a:p>
            <a:pPr marL="285750" indent="-285750" algn="just" defTabSz="914400">
              <a:lnSpc>
                <a:spcPct val="90000"/>
              </a:lnSpc>
              <a:spcBef>
                <a:spcPts val="1200"/>
              </a:spcBef>
              <a:spcAft>
                <a:spcPts val="800"/>
              </a:spcAft>
              <a:buClr>
                <a:schemeClr val="accent1"/>
              </a:buClr>
              <a:buFont typeface="Arial" panose="020B0604020202020204" pitchFamily="34" charset="0"/>
              <a:buChar char="•"/>
            </a:pPr>
            <a:r>
              <a:rPr lang="en-US" dirty="0">
                <a:solidFill>
                  <a:schemeClr val="tx1">
                    <a:lumMod val="75000"/>
                    <a:lumOff val="25000"/>
                  </a:schemeClr>
                </a:solidFill>
              </a:rPr>
              <a:t>2020 values when compared to 2017 and 2019 presented a weak positive correlation.</a:t>
            </a:r>
          </a:p>
          <a:p>
            <a:pPr marL="285750" indent="-285750" algn="just" defTabSz="914400">
              <a:lnSpc>
                <a:spcPct val="90000"/>
              </a:lnSpc>
              <a:spcBef>
                <a:spcPts val="1200"/>
              </a:spcBef>
              <a:spcAft>
                <a:spcPts val="800"/>
              </a:spcAft>
              <a:buClr>
                <a:schemeClr val="accent1"/>
              </a:buClr>
              <a:buFont typeface="Arial" panose="020B0604020202020204" pitchFamily="34" charset="0"/>
              <a:buChar char="•"/>
            </a:pPr>
            <a:r>
              <a:rPr lang="en-US" dirty="0">
                <a:solidFill>
                  <a:schemeClr val="tx1">
                    <a:lumMod val="75000"/>
                    <a:lumOff val="25000"/>
                  </a:schemeClr>
                </a:solidFill>
              </a:rPr>
              <a:t>2017 and 2018 showed a weak negative correlation.</a:t>
            </a:r>
          </a:p>
          <a:p>
            <a:pPr marL="285750" indent="-285750" algn="just" defTabSz="914400">
              <a:lnSpc>
                <a:spcPct val="90000"/>
              </a:lnSpc>
              <a:spcBef>
                <a:spcPts val="1200"/>
              </a:spcBef>
              <a:spcAft>
                <a:spcPts val="800"/>
              </a:spcAft>
              <a:buClr>
                <a:schemeClr val="accent1"/>
              </a:buClr>
              <a:buFont typeface="Arial" panose="020B0604020202020204" pitchFamily="34" charset="0"/>
              <a:buChar char="•"/>
            </a:pPr>
            <a:r>
              <a:rPr lang="en-US" dirty="0">
                <a:solidFill>
                  <a:schemeClr val="tx1">
                    <a:lumMod val="75000"/>
                    <a:lumOff val="25000"/>
                  </a:schemeClr>
                </a:solidFill>
              </a:rPr>
              <a:t>In conclusion, there is </a:t>
            </a:r>
            <a:r>
              <a:rPr lang="en-US" b="1" u="sng" dirty="0">
                <a:solidFill>
                  <a:schemeClr val="tx1">
                    <a:lumMod val="75000"/>
                    <a:lumOff val="25000"/>
                  </a:schemeClr>
                </a:solidFill>
              </a:rPr>
              <a:t>no statistical evidence of an existent relation between December AQI averages from 2016 to 2020</a:t>
            </a:r>
            <a:r>
              <a:rPr lang="en-US" dirty="0">
                <a:solidFill>
                  <a:schemeClr val="tx1">
                    <a:lumMod val="75000"/>
                    <a:lumOff val="25000"/>
                  </a:schemeClr>
                </a:solidFill>
              </a:rPr>
              <a:t>.</a:t>
            </a:r>
          </a:p>
        </p:txBody>
      </p:sp>
      <p:sp>
        <p:nvSpPr>
          <p:cNvPr id="35" name="Rectangle 3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Table 4">
            <a:extLst>
              <a:ext uri="{FF2B5EF4-FFF2-40B4-BE49-F238E27FC236}">
                <a16:creationId xmlns:a16="http://schemas.microsoft.com/office/drawing/2014/main" id="{0FB2D232-978F-4DDC-98ED-823FF3DF5919}"/>
              </a:ext>
            </a:extLst>
          </p:cNvPr>
          <p:cNvGraphicFramePr>
            <a:graphicFrameLocks noGrp="1"/>
          </p:cNvGraphicFramePr>
          <p:nvPr>
            <p:extLst>
              <p:ext uri="{D42A27DB-BD31-4B8C-83A1-F6EECF244321}">
                <p14:modId xmlns:p14="http://schemas.microsoft.com/office/powerpoint/2010/main" val="4289702151"/>
              </p:ext>
            </p:extLst>
          </p:nvPr>
        </p:nvGraphicFramePr>
        <p:xfrm>
          <a:off x="6422574" y="1762440"/>
          <a:ext cx="5451630" cy="3920938"/>
        </p:xfrm>
        <a:graphic>
          <a:graphicData uri="http://schemas.openxmlformats.org/drawingml/2006/table">
            <a:tbl>
              <a:tblPr firstRow="1" firstCol="1">
                <a:tableStyleId>{5C22544A-7EE6-4342-B048-85BDC9FD1C3A}</a:tableStyleId>
              </a:tblPr>
              <a:tblGrid>
                <a:gridCol w="908605">
                  <a:extLst>
                    <a:ext uri="{9D8B030D-6E8A-4147-A177-3AD203B41FA5}">
                      <a16:colId xmlns:a16="http://schemas.microsoft.com/office/drawing/2014/main" val="998720569"/>
                    </a:ext>
                  </a:extLst>
                </a:gridCol>
                <a:gridCol w="908605">
                  <a:extLst>
                    <a:ext uri="{9D8B030D-6E8A-4147-A177-3AD203B41FA5}">
                      <a16:colId xmlns:a16="http://schemas.microsoft.com/office/drawing/2014/main" val="1474993734"/>
                    </a:ext>
                  </a:extLst>
                </a:gridCol>
                <a:gridCol w="908605">
                  <a:extLst>
                    <a:ext uri="{9D8B030D-6E8A-4147-A177-3AD203B41FA5}">
                      <a16:colId xmlns:a16="http://schemas.microsoft.com/office/drawing/2014/main" val="1125716725"/>
                    </a:ext>
                  </a:extLst>
                </a:gridCol>
                <a:gridCol w="908605">
                  <a:extLst>
                    <a:ext uri="{9D8B030D-6E8A-4147-A177-3AD203B41FA5}">
                      <a16:colId xmlns:a16="http://schemas.microsoft.com/office/drawing/2014/main" val="3825081049"/>
                    </a:ext>
                  </a:extLst>
                </a:gridCol>
                <a:gridCol w="908605">
                  <a:extLst>
                    <a:ext uri="{9D8B030D-6E8A-4147-A177-3AD203B41FA5}">
                      <a16:colId xmlns:a16="http://schemas.microsoft.com/office/drawing/2014/main" val="2540275999"/>
                    </a:ext>
                  </a:extLst>
                </a:gridCol>
                <a:gridCol w="908605">
                  <a:extLst>
                    <a:ext uri="{9D8B030D-6E8A-4147-A177-3AD203B41FA5}">
                      <a16:colId xmlns:a16="http://schemas.microsoft.com/office/drawing/2014/main" val="269820719"/>
                    </a:ext>
                  </a:extLst>
                </a:gridCol>
              </a:tblGrid>
              <a:tr h="531768">
                <a:tc gridSpan="6">
                  <a:txBody>
                    <a:bodyPr/>
                    <a:lstStyle/>
                    <a:p>
                      <a:pPr algn="ctr">
                        <a:lnSpc>
                          <a:spcPct val="150000"/>
                        </a:lnSpc>
                        <a:spcAft>
                          <a:spcPts val="800"/>
                        </a:spcAft>
                      </a:pPr>
                      <a:r>
                        <a:rPr lang="en-US" sz="1400">
                          <a:effectLst/>
                        </a:rPr>
                        <a:t>Pearson Correlation Coefficients, N = 31</a:t>
                      </a:r>
                      <a:br>
                        <a:rPr lang="en-US" sz="1400">
                          <a:effectLst/>
                        </a:rPr>
                      </a:br>
                      <a:r>
                        <a:rPr lang="en-US" sz="1400">
                          <a:effectLst/>
                        </a:rPr>
                        <a:t> Prob &gt; |r| under H0: Rho=0</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nchor="b"/>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413969273"/>
                  </a:ext>
                </a:extLst>
              </a:tr>
              <a:tr h="265064">
                <a:tc>
                  <a:txBody>
                    <a:bodyPr/>
                    <a:lstStyle/>
                    <a:p>
                      <a:pPr algn="ctr">
                        <a:lnSpc>
                          <a:spcPct val="150000"/>
                        </a:lnSpc>
                        <a:spcAft>
                          <a:spcPts val="800"/>
                        </a:spcAft>
                      </a:pPr>
                      <a:r>
                        <a:rPr lang="pt-BR" sz="1400">
                          <a:effectLst/>
                        </a:rPr>
                        <a:t> </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nchor="b"/>
                </a:tc>
                <a:tc>
                  <a:txBody>
                    <a:bodyPr/>
                    <a:lstStyle/>
                    <a:p>
                      <a:pPr algn="r">
                        <a:lnSpc>
                          <a:spcPct val="150000"/>
                        </a:lnSpc>
                        <a:spcAft>
                          <a:spcPts val="800"/>
                        </a:spcAft>
                      </a:pPr>
                      <a:r>
                        <a:rPr lang="pt-BR" sz="1400" b="1">
                          <a:solidFill>
                            <a:schemeClr val="bg1"/>
                          </a:solidFill>
                          <a:effectLst/>
                        </a:rPr>
                        <a:t>AQI_2016</a:t>
                      </a:r>
                      <a:endParaRPr lang="en-CA" sz="14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nchor="b">
                    <a:solidFill>
                      <a:schemeClr val="accent1"/>
                    </a:solidFill>
                  </a:tcPr>
                </a:tc>
                <a:tc>
                  <a:txBody>
                    <a:bodyPr/>
                    <a:lstStyle/>
                    <a:p>
                      <a:pPr algn="r">
                        <a:lnSpc>
                          <a:spcPct val="150000"/>
                        </a:lnSpc>
                        <a:spcAft>
                          <a:spcPts val="800"/>
                        </a:spcAft>
                      </a:pPr>
                      <a:r>
                        <a:rPr lang="pt-BR" sz="1400" b="1">
                          <a:solidFill>
                            <a:schemeClr val="bg1"/>
                          </a:solidFill>
                          <a:effectLst/>
                        </a:rPr>
                        <a:t>AQI_2017</a:t>
                      </a:r>
                      <a:endParaRPr lang="en-CA" sz="14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nchor="b">
                    <a:solidFill>
                      <a:schemeClr val="accent1"/>
                    </a:solidFill>
                  </a:tcPr>
                </a:tc>
                <a:tc>
                  <a:txBody>
                    <a:bodyPr/>
                    <a:lstStyle/>
                    <a:p>
                      <a:pPr algn="r">
                        <a:lnSpc>
                          <a:spcPct val="150000"/>
                        </a:lnSpc>
                        <a:spcAft>
                          <a:spcPts val="800"/>
                        </a:spcAft>
                      </a:pPr>
                      <a:r>
                        <a:rPr lang="pt-BR" sz="1400" b="1">
                          <a:solidFill>
                            <a:schemeClr val="bg1"/>
                          </a:solidFill>
                          <a:effectLst/>
                        </a:rPr>
                        <a:t>AQI_2018</a:t>
                      </a:r>
                      <a:endParaRPr lang="en-CA" sz="14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nchor="b">
                    <a:solidFill>
                      <a:schemeClr val="accent1"/>
                    </a:solidFill>
                  </a:tcPr>
                </a:tc>
                <a:tc>
                  <a:txBody>
                    <a:bodyPr/>
                    <a:lstStyle/>
                    <a:p>
                      <a:pPr algn="r">
                        <a:lnSpc>
                          <a:spcPct val="150000"/>
                        </a:lnSpc>
                        <a:spcAft>
                          <a:spcPts val="800"/>
                        </a:spcAft>
                      </a:pPr>
                      <a:r>
                        <a:rPr lang="pt-BR" sz="1400" b="1">
                          <a:solidFill>
                            <a:schemeClr val="bg1"/>
                          </a:solidFill>
                          <a:effectLst/>
                        </a:rPr>
                        <a:t>AQI_2019</a:t>
                      </a:r>
                      <a:endParaRPr lang="en-CA" sz="14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nchor="b">
                    <a:solidFill>
                      <a:schemeClr val="accent1"/>
                    </a:solidFill>
                  </a:tcPr>
                </a:tc>
                <a:tc>
                  <a:txBody>
                    <a:bodyPr/>
                    <a:lstStyle/>
                    <a:p>
                      <a:pPr algn="r">
                        <a:lnSpc>
                          <a:spcPct val="150000"/>
                        </a:lnSpc>
                        <a:spcAft>
                          <a:spcPts val="800"/>
                        </a:spcAft>
                      </a:pPr>
                      <a:r>
                        <a:rPr lang="pt-BR" sz="1400" b="1">
                          <a:solidFill>
                            <a:schemeClr val="bg1"/>
                          </a:solidFill>
                          <a:effectLst/>
                        </a:rPr>
                        <a:t>AQI_2020</a:t>
                      </a:r>
                      <a:endParaRPr lang="en-CA" sz="14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nchor="b">
                    <a:solidFill>
                      <a:schemeClr val="accent1"/>
                    </a:solidFill>
                  </a:tcPr>
                </a:tc>
                <a:extLst>
                  <a:ext uri="{0D108BD9-81ED-4DB2-BD59-A6C34878D82A}">
                    <a16:rowId xmlns:a16="http://schemas.microsoft.com/office/drawing/2014/main" val="1860163398"/>
                  </a:ext>
                </a:extLst>
              </a:tr>
              <a:tr h="495943">
                <a:tc>
                  <a:txBody>
                    <a:bodyPr/>
                    <a:lstStyle/>
                    <a:p>
                      <a:pPr algn="just">
                        <a:lnSpc>
                          <a:spcPct val="150000"/>
                        </a:lnSpc>
                        <a:spcAft>
                          <a:spcPts val="800"/>
                        </a:spcAft>
                      </a:pPr>
                      <a:r>
                        <a:rPr lang="pt-BR" sz="1400">
                          <a:effectLst/>
                        </a:rPr>
                        <a:t>AQI_2016</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1.00000</a:t>
                      </a:r>
                      <a:br>
                        <a:rPr lang="pt-BR" sz="1400">
                          <a:effectLst/>
                        </a:rPr>
                      </a:br>
                      <a:r>
                        <a:rPr lang="pt-BR" sz="1400">
                          <a:effectLst/>
                        </a:rPr>
                        <a:t> </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dirty="0">
                          <a:effectLst/>
                        </a:rPr>
                        <a:t>-0.18655</a:t>
                      </a:r>
                      <a:br>
                        <a:rPr lang="pt-BR" sz="1400" dirty="0">
                          <a:effectLst/>
                        </a:rPr>
                      </a:br>
                      <a:r>
                        <a:rPr lang="pt-BR" sz="1400" dirty="0">
                          <a:effectLst/>
                        </a:rPr>
                        <a:t> 0.3150</a:t>
                      </a:r>
                      <a:endParaRPr lang="en-CA"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0.14268</a:t>
                      </a:r>
                      <a:br>
                        <a:rPr lang="pt-BR" sz="1400">
                          <a:effectLst/>
                        </a:rPr>
                      </a:br>
                      <a:r>
                        <a:rPr lang="pt-BR" sz="1400">
                          <a:effectLst/>
                        </a:rPr>
                        <a:t> 0.4439</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0.04807</a:t>
                      </a:r>
                      <a:br>
                        <a:rPr lang="pt-BR" sz="1400">
                          <a:effectLst/>
                        </a:rPr>
                      </a:br>
                      <a:r>
                        <a:rPr lang="pt-BR" sz="1400">
                          <a:effectLst/>
                        </a:rPr>
                        <a:t> 0.7973</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-0.07040</a:t>
                      </a:r>
                      <a:br>
                        <a:rPr lang="pt-BR" sz="1400">
                          <a:effectLst/>
                        </a:rPr>
                      </a:br>
                      <a:r>
                        <a:rPr lang="pt-BR" sz="1400">
                          <a:effectLst/>
                        </a:rPr>
                        <a:t> 0.7067</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extLst>
                  <a:ext uri="{0D108BD9-81ED-4DB2-BD59-A6C34878D82A}">
                    <a16:rowId xmlns:a16="http://schemas.microsoft.com/office/drawing/2014/main" val="1756120745"/>
                  </a:ext>
                </a:extLst>
              </a:tr>
              <a:tr h="495943">
                <a:tc>
                  <a:txBody>
                    <a:bodyPr/>
                    <a:lstStyle/>
                    <a:p>
                      <a:pPr algn="just">
                        <a:lnSpc>
                          <a:spcPct val="150000"/>
                        </a:lnSpc>
                        <a:spcAft>
                          <a:spcPts val="800"/>
                        </a:spcAft>
                      </a:pPr>
                      <a:r>
                        <a:rPr lang="pt-BR" sz="1400">
                          <a:effectLst/>
                        </a:rPr>
                        <a:t>AQI_2017</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-0.18655</a:t>
                      </a:r>
                      <a:br>
                        <a:rPr lang="pt-BR" sz="1400">
                          <a:effectLst/>
                        </a:rPr>
                      </a:br>
                      <a:r>
                        <a:rPr lang="pt-BR" sz="1400">
                          <a:effectLst/>
                        </a:rPr>
                        <a:t> 0.3150</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1.00000</a:t>
                      </a:r>
                      <a:br>
                        <a:rPr lang="pt-BR" sz="1400">
                          <a:effectLst/>
                        </a:rPr>
                      </a:br>
                      <a:r>
                        <a:rPr lang="pt-BR" sz="1400">
                          <a:effectLst/>
                        </a:rPr>
                        <a:t> </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highlight>
                            <a:srgbClr val="C0C0C0"/>
                          </a:highlight>
                        </a:rPr>
                        <a:t>-0.39371</a:t>
                      </a:r>
                      <a:br>
                        <a:rPr lang="pt-BR" sz="1400">
                          <a:effectLst/>
                        </a:rPr>
                      </a:br>
                      <a:r>
                        <a:rPr lang="pt-BR" sz="1400">
                          <a:effectLst/>
                        </a:rPr>
                        <a:t> 0.0284</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0.25415</a:t>
                      </a:r>
                      <a:br>
                        <a:rPr lang="pt-BR" sz="1400">
                          <a:effectLst/>
                        </a:rPr>
                      </a:br>
                      <a:r>
                        <a:rPr lang="pt-BR" sz="1400">
                          <a:effectLst/>
                        </a:rPr>
                        <a:t> 0.1677</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highlight>
                            <a:srgbClr val="D3D3D3"/>
                          </a:highlight>
                        </a:rPr>
                        <a:t>0.45911</a:t>
                      </a:r>
                      <a:br>
                        <a:rPr lang="pt-BR" sz="1400">
                          <a:effectLst/>
                        </a:rPr>
                      </a:br>
                      <a:r>
                        <a:rPr lang="pt-BR" sz="1400">
                          <a:effectLst/>
                        </a:rPr>
                        <a:t> 0.0094</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extLst>
                  <a:ext uri="{0D108BD9-81ED-4DB2-BD59-A6C34878D82A}">
                    <a16:rowId xmlns:a16="http://schemas.microsoft.com/office/drawing/2014/main" val="3151664280"/>
                  </a:ext>
                </a:extLst>
              </a:tr>
              <a:tr h="495943">
                <a:tc>
                  <a:txBody>
                    <a:bodyPr/>
                    <a:lstStyle/>
                    <a:p>
                      <a:pPr algn="just">
                        <a:lnSpc>
                          <a:spcPct val="150000"/>
                        </a:lnSpc>
                        <a:spcAft>
                          <a:spcPts val="800"/>
                        </a:spcAft>
                      </a:pPr>
                      <a:r>
                        <a:rPr lang="pt-BR" sz="1400">
                          <a:effectLst/>
                        </a:rPr>
                        <a:t>AQI_2018</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0.14268</a:t>
                      </a:r>
                      <a:br>
                        <a:rPr lang="pt-BR" sz="1400">
                          <a:effectLst/>
                        </a:rPr>
                      </a:br>
                      <a:r>
                        <a:rPr lang="pt-BR" sz="1400">
                          <a:effectLst/>
                        </a:rPr>
                        <a:t> 0.4439</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highlight>
                            <a:srgbClr val="C0C0C0"/>
                          </a:highlight>
                        </a:rPr>
                        <a:t>-0.39371</a:t>
                      </a:r>
                      <a:br>
                        <a:rPr lang="pt-BR" sz="1400">
                          <a:effectLst/>
                        </a:rPr>
                      </a:br>
                      <a:r>
                        <a:rPr lang="pt-BR" sz="1400">
                          <a:effectLst/>
                        </a:rPr>
                        <a:t> 0.0284</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1.00000</a:t>
                      </a:r>
                      <a:br>
                        <a:rPr lang="pt-BR" sz="1400">
                          <a:effectLst/>
                        </a:rPr>
                      </a:br>
                      <a:r>
                        <a:rPr lang="pt-BR" sz="1400">
                          <a:effectLst/>
                        </a:rPr>
                        <a:t> </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0.27592</a:t>
                      </a:r>
                      <a:br>
                        <a:rPr lang="pt-BR" sz="1400">
                          <a:effectLst/>
                        </a:rPr>
                      </a:br>
                      <a:r>
                        <a:rPr lang="pt-BR" sz="1400">
                          <a:effectLst/>
                        </a:rPr>
                        <a:t> 0.1330</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-0.09881</a:t>
                      </a:r>
                      <a:br>
                        <a:rPr lang="pt-BR" sz="1400">
                          <a:effectLst/>
                        </a:rPr>
                      </a:br>
                      <a:r>
                        <a:rPr lang="pt-BR" sz="1400">
                          <a:effectLst/>
                        </a:rPr>
                        <a:t> 0.5969</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extLst>
                  <a:ext uri="{0D108BD9-81ED-4DB2-BD59-A6C34878D82A}">
                    <a16:rowId xmlns:a16="http://schemas.microsoft.com/office/drawing/2014/main" val="2635721361"/>
                  </a:ext>
                </a:extLst>
              </a:tr>
              <a:tr h="495943">
                <a:tc>
                  <a:txBody>
                    <a:bodyPr/>
                    <a:lstStyle/>
                    <a:p>
                      <a:pPr algn="just">
                        <a:lnSpc>
                          <a:spcPct val="150000"/>
                        </a:lnSpc>
                        <a:spcAft>
                          <a:spcPts val="800"/>
                        </a:spcAft>
                      </a:pPr>
                      <a:r>
                        <a:rPr lang="pt-BR" sz="1400">
                          <a:effectLst/>
                        </a:rPr>
                        <a:t>AQI_2019</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0.04807</a:t>
                      </a:r>
                      <a:br>
                        <a:rPr lang="pt-BR" sz="1400">
                          <a:effectLst/>
                        </a:rPr>
                      </a:br>
                      <a:r>
                        <a:rPr lang="pt-BR" sz="1400">
                          <a:effectLst/>
                        </a:rPr>
                        <a:t> 0.7973</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0.25415</a:t>
                      </a:r>
                      <a:br>
                        <a:rPr lang="pt-BR" sz="1400">
                          <a:effectLst/>
                        </a:rPr>
                      </a:br>
                      <a:r>
                        <a:rPr lang="pt-BR" sz="1400">
                          <a:effectLst/>
                        </a:rPr>
                        <a:t> 0.1677</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0.27592</a:t>
                      </a:r>
                      <a:br>
                        <a:rPr lang="pt-BR" sz="1400">
                          <a:effectLst/>
                        </a:rPr>
                      </a:br>
                      <a:r>
                        <a:rPr lang="pt-BR" sz="1400">
                          <a:effectLst/>
                        </a:rPr>
                        <a:t> 0.1330</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1.00000</a:t>
                      </a:r>
                      <a:br>
                        <a:rPr lang="pt-BR" sz="1400">
                          <a:effectLst/>
                        </a:rPr>
                      </a:br>
                      <a:r>
                        <a:rPr lang="pt-BR" sz="1400">
                          <a:effectLst/>
                        </a:rPr>
                        <a:t> </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dirty="0">
                          <a:effectLst/>
                          <a:highlight>
                            <a:srgbClr val="D3D3D3"/>
                          </a:highlight>
                        </a:rPr>
                        <a:t>0.34373</a:t>
                      </a:r>
                      <a:br>
                        <a:rPr lang="pt-BR" sz="1400" dirty="0">
                          <a:effectLst/>
                        </a:rPr>
                      </a:br>
                      <a:r>
                        <a:rPr lang="pt-BR" sz="1400" dirty="0">
                          <a:effectLst/>
                        </a:rPr>
                        <a:t> 0.0583</a:t>
                      </a:r>
                      <a:endParaRPr lang="en-CA"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extLst>
                  <a:ext uri="{0D108BD9-81ED-4DB2-BD59-A6C34878D82A}">
                    <a16:rowId xmlns:a16="http://schemas.microsoft.com/office/drawing/2014/main" val="3419928226"/>
                  </a:ext>
                </a:extLst>
              </a:tr>
              <a:tr h="495943">
                <a:tc>
                  <a:txBody>
                    <a:bodyPr/>
                    <a:lstStyle/>
                    <a:p>
                      <a:pPr algn="just">
                        <a:lnSpc>
                          <a:spcPct val="150000"/>
                        </a:lnSpc>
                        <a:spcAft>
                          <a:spcPts val="800"/>
                        </a:spcAft>
                      </a:pPr>
                      <a:r>
                        <a:rPr lang="pt-BR" sz="1400">
                          <a:effectLst/>
                        </a:rPr>
                        <a:t>AQI_2020</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-0.07040</a:t>
                      </a:r>
                      <a:br>
                        <a:rPr lang="pt-BR" sz="1400">
                          <a:effectLst/>
                        </a:rPr>
                      </a:br>
                      <a:r>
                        <a:rPr lang="pt-BR" sz="1400">
                          <a:effectLst/>
                        </a:rPr>
                        <a:t> 0.7067</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highlight>
                            <a:srgbClr val="D3D3D3"/>
                          </a:highlight>
                        </a:rPr>
                        <a:t>0.45911</a:t>
                      </a:r>
                      <a:br>
                        <a:rPr lang="pt-BR" sz="1400">
                          <a:effectLst/>
                        </a:rPr>
                      </a:br>
                      <a:r>
                        <a:rPr lang="pt-BR" sz="1400">
                          <a:effectLst/>
                        </a:rPr>
                        <a:t> 0.0094</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rPr>
                        <a:t>-0.09881</a:t>
                      </a:r>
                      <a:br>
                        <a:rPr lang="pt-BR" sz="1400">
                          <a:effectLst/>
                        </a:rPr>
                      </a:br>
                      <a:r>
                        <a:rPr lang="pt-BR" sz="1400">
                          <a:effectLst/>
                        </a:rPr>
                        <a:t> 0.5969</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a:effectLst/>
                          <a:highlight>
                            <a:srgbClr val="D3D3D3"/>
                          </a:highlight>
                        </a:rPr>
                        <a:t>0.34373</a:t>
                      </a:r>
                      <a:br>
                        <a:rPr lang="pt-BR" sz="1400">
                          <a:effectLst/>
                        </a:rPr>
                      </a:br>
                      <a:r>
                        <a:rPr lang="pt-BR" sz="1400">
                          <a:effectLst/>
                        </a:rPr>
                        <a:t> 0.0583</a:t>
                      </a:r>
                      <a:endParaRPr lang="en-CA"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tc>
                  <a:txBody>
                    <a:bodyPr/>
                    <a:lstStyle/>
                    <a:p>
                      <a:pPr algn="r">
                        <a:lnSpc>
                          <a:spcPct val="150000"/>
                        </a:lnSpc>
                        <a:spcAft>
                          <a:spcPts val="800"/>
                        </a:spcAft>
                      </a:pPr>
                      <a:r>
                        <a:rPr lang="pt-BR" sz="1400" dirty="0">
                          <a:effectLst/>
                        </a:rPr>
                        <a:t>1.00000</a:t>
                      </a:r>
                      <a:br>
                        <a:rPr lang="pt-BR" sz="1400" dirty="0">
                          <a:effectLst/>
                        </a:rPr>
                      </a:br>
                      <a:r>
                        <a:rPr lang="pt-BR" sz="1400" dirty="0">
                          <a:effectLst/>
                        </a:rPr>
                        <a:t> </a:t>
                      </a:r>
                      <a:endParaRPr lang="en-CA"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487" marR="74487" marT="0" marB="0"/>
                </a:tc>
                <a:extLst>
                  <a:ext uri="{0D108BD9-81ED-4DB2-BD59-A6C34878D82A}">
                    <a16:rowId xmlns:a16="http://schemas.microsoft.com/office/drawing/2014/main" val="3099969508"/>
                  </a:ext>
                </a:extLst>
              </a:tr>
            </a:tbl>
          </a:graphicData>
        </a:graphic>
      </p:graphicFrame>
      <p:grpSp>
        <p:nvGrpSpPr>
          <p:cNvPr id="7" name="Group 6">
            <a:extLst>
              <a:ext uri="{FF2B5EF4-FFF2-40B4-BE49-F238E27FC236}">
                <a16:creationId xmlns:a16="http://schemas.microsoft.com/office/drawing/2014/main" id="{3D69098C-0BC2-44A3-A57B-C2D9AFCC4B41}"/>
              </a:ext>
            </a:extLst>
          </p:cNvPr>
          <p:cNvGrpSpPr/>
          <p:nvPr/>
        </p:nvGrpSpPr>
        <p:grpSpPr>
          <a:xfrm>
            <a:off x="7391461" y="2679701"/>
            <a:ext cx="4482743" cy="2986453"/>
            <a:chOff x="7391461" y="2679701"/>
            <a:chExt cx="4482743" cy="2986453"/>
          </a:xfrm>
        </p:grpSpPr>
        <p:grpSp>
          <p:nvGrpSpPr>
            <p:cNvPr id="6" name="Group 5">
              <a:extLst>
                <a:ext uri="{FF2B5EF4-FFF2-40B4-BE49-F238E27FC236}">
                  <a16:creationId xmlns:a16="http://schemas.microsoft.com/office/drawing/2014/main" id="{E338D59F-5239-42DF-AE1B-639BEF13266F}"/>
                </a:ext>
              </a:extLst>
            </p:cNvPr>
            <p:cNvGrpSpPr/>
            <p:nvPr/>
          </p:nvGrpSpPr>
          <p:grpSpPr>
            <a:xfrm>
              <a:off x="7391461" y="2679701"/>
              <a:ext cx="4482743" cy="2986453"/>
              <a:chOff x="7391461" y="2679701"/>
              <a:chExt cx="4482743" cy="2986453"/>
            </a:xfrm>
          </p:grpSpPr>
          <p:sp>
            <p:nvSpPr>
              <p:cNvPr id="3" name="Rectangle 2">
                <a:extLst>
                  <a:ext uri="{FF2B5EF4-FFF2-40B4-BE49-F238E27FC236}">
                    <a16:creationId xmlns:a16="http://schemas.microsoft.com/office/drawing/2014/main" id="{56CA01C6-6573-4BC1-97ED-8982F6F4A68F}"/>
                  </a:ext>
                </a:extLst>
              </p:cNvPr>
              <p:cNvSpPr/>
              <p:nvPr/>
            </p:nvSpPr>
            <p:spPr>
              <a:xfrm>
                <a:off x="8259604" y="2679701"/>
                <a:ext cx="3614600" cy="546098"/>
              </a:xfrm>
              <a:prstGeom prst="rect">
                <a:avLst/>
              </a:prstGeom>
              <a:solidFill>
                <a:schemeClr val="bg1">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ctangle 15">
                <a:extLst>
                  <a:ext uri="{FF2B5EF4-FFF2-40B4-BE49-F238E27FC236}">
                    <a16:creationId xmlns:a16="http://schemas.microsoft.com/office/drawing/2014/main" id="{D5AEB19F-ECE5-4813-BED1-8B4F7FF04C4F}"/>
                  </a:ext>
                </a:extLst>
              </p:cNvPr>
              <p:cNvSpPr/>
              <p:nvPr/>
            </p:nvSpPr>
            <p:spPr>
              <a:xfrm>
                <a:off x="7397228" y="3283760"/>
                <a:ext cx="858996" cy="546098"/>
              </a:xfrm>
              <a:prstGeom prst="rect">
                <a:avLst/>
              </a:prstGeom>
              <a:solidFill>
                <a:schemeClr val="bg1">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ctangle 16">
                <a:extLst>
                  <a:ext uri="{FF2B5EF4-FFF2-40B4-BE49-F238E27FC236}">
                    <a16:creationId xmlns:a16="http://schemas.microsoft.com/office/drawing/2014/main" id="{AB306E53-2053-4410-965D-140A52794C07}"/>
                  </a:ext>
                </a:extLst>
              </p:cNvPr>
              <p:cNvSpPr/>
              <p:nvPr/>
            </p:nvSpPr>
            <p:spPr>
              <a:xfrm>
                <a:off x="10159275" y="3315811"/>
                <a:ext cx="765894" cy="546098"/>
              </a:xfrm>
              <a:prstGeom prst="rect">
                <a:avLst/>
              </a:prstGeom>
              <a:solidFill>
                <a:schemeClr val="bg1">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ctangle 17">
                <a:extLst>
                  <a:ext uri="{FF2B5EF4-FFF2-40B4-BE49-F238E27FC236}">
                    <a16:creationId xmlns:a16="http://schemas.microsoft.com/office/drawing/2014/main" id="{416987EA-129D-4DBB-8B6A-9D836014E2FF}"/>
                  </a:ext>
                </a:extLst>
              </p:cNvPr>
              <p:cNvSpPr/>
              <p:nvPr/>
            </p:nvSpPr>
            <p:spPr>
              <a:xfrm>
                <a:off x="10152368" y="3951921"/>
                <a:ext cx="1721836" cy="546098"/>
              </a:xfrm>
              <a:prstGeom prst="rect">
                <a:avLst/>
              </a:prstGeom>
              <a:solidFill>
                <a:schemeClr val="bg1">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ctangle 19">
                <a:extLst>
                  <a:ext uri="{FF2B5EF4-FFF2-40B4-BE49-F238E27FC236}">
                    <a16:creationId xmlns:a16="http://schemas.microsoft.com/office/drawing/2014/main" id="{97525462-790D-4D5F-B078-E93D93462F2B}"/>
                  </a:ext>
                </a:extLst>
              </p:cNvPr>
              <p:cNvSpPr/>
              <p:nvPr/>
            </p:nvSpPr>
            <p:spPr>
              <a:xfrm>
                <a:off x="7391462" y="3894171"/>
                <a:ext cx="858996" cy="546098"/>
              </a:xfrm>
              <a:prstGeom prst="rect">
                <a:avLst/>
              </a:prstGeom>
              <a:solidFill>
                <a:schemeClr val="bg1">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ctangle 20">
                <a:extLst>
                  <a:ext uri="{FF2B5EF4-FFF2-40B4-BE49-F238E27FC236}">
                    <a16:creationId xmlns:a16="http://schemas.microsoft.com/office/drawing/2014/main" id="{9FD6A683-05F3-443E-905D-77C6390DA8ED}"/>
                  </a:ext>
                </a:extLst>
              </p:cNvPr>
              <p:cNvSpPr/>
              <p:nvPr/>
            </p:nvSpPr>
            <p:spPr>
              <a:xfrm>
                <a:off x="9203334" y="5120056"/>
                <a:ext cx="1721835" cy="546098"/>
              </a:xfrm>
              <a:prstGeom prst="rect">
                <a:avLst/>
              </a:prstGeom>
              <a:solidFill>
                <a:schemeClr val="bg1">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ctangle 21">
                <a:extLst>
                  <a:ext uri="{FF2B5EF4-FFF2-40B4-BE49-F238E27FC236}">
                    <a16:creationId xmlns:a16="http://schemas.microsoft.com/office/drawing/2014/main" id="{92C0EA0C-C045-43ED-9E21-1F1B437ECDF8}"/>
                  </a:ext>
                </a:extLst>
              </p:cNvPr>
              <p:cNvSpPr/>
              <p:nvPr/>
            </p:nvSpPr>
            <p:spPr>
              <a:xfrm>
                <a:off x="7391461" y="4510932"/>
                <a:ext cx="2670869" cy="546098"/>
              </a:xfrm>
              <a:prstGeom prst="rect">
                <a:avLst/>
              </a:prstGeom>
              <a:solidFill>
                <a:schemeClr val="bg1">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ctangle 22">
                <a:extLst>
                  <a:ext uri="{FF2B5EF4-FFF2-40B4-BE49-F238E27FC236}">
                    <a16:creationId xmlns:a16="http://schemas.microsoft.com/office/drawing/2014/main" id="{6D53C4E6-B060-49BD-8C8D-07A3F471C793}"/>
                  </a:ext>
                </a:extLst>
              </p:cNvPr>
              <p:cNvSpPr/>
              <p:nvPr/>
            </p:nvSpPr>
            <p:spPr>
              <a:xfrm>
                <a:off x="7392104" y="5120056"/>
                <a:ext cx="858996" cy="546098"/>
              </a:xfrm>
              <a:prstGeom prst="rect">
                <a:avLst/>
              </a:prstGeom>
              <a:solidFill>
                <a:schemeClr val="bg1">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0" name="Rectangle 29">
              <a:extLst>
                <a:ext uri="{FF2B5EF4-FFF2-40B4-BE49-F238E27FC236}">
                  <a16:creationId xmlns:a16="http://schemas.microsoft.com/office/drawing/2014/main" id="{EB5A31AD-3847-42BA-AD15-94FB04A0C39F}"/>
                </a:ext>
              </a:extLst>
            </p:cNvPr>
            <p:cNvSpPr/>
            <p:nvPr/>
          </p:nvSpPr>
          <p:spPr>
            <a:xfrm>
              <a:off x="11013286" y="4522613"/>
              <a:ext cx="858996" cy="546098"/>
            </a:xfrm>
            <a:prstGeom prst="rect">
              <a:avLst/>
            </a:prstGeom>
            <a:solidFill>
              <a:schemeClr val="bg1">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384594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Photo | Blackboard inscribed with scientific formulas and calculations">
            <a:extLst>
              <a:ext uri="{FF2B5EF4-FFF2-40B4-BE49-F238E27FC236}">
                <a16:creationId xmlns:a16="http://schemas.microsoft.com/office/drawing/2014/main" id="{54BADB91-5AAE-41F0-A0D1-2F9E3B943445}"/>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r="29830" b="10494"/>
          <a:stretch/>
        </p:blipFill>
        <p:spPr bwMode="auto">
          <a:xfrm>
            <a:off x="4743552" y="0"/>
            <a:ext cx="7448447" cy="6313717"/>
          </a:xfrm>
          <a:prstGeom prst="rect">
            <a:avLst/>
          </a:prstGeom>
          <a:noFill/>
          <a:extLst>
            <a:ext uri="{909E8E84-426E-40DD-AFC4-6F175D3DCCD1}">
              <a14:hiddenFill xmlns:a14="http://schemas.microsoft.com/office/drawing/2010/main">
                <a:solidFill>
                  <a:srgbClr val="FFFFFF"/>
                </a:solidFill>
              </a14:hiddenFill>
            </a:ext>
          </a:extLst>
        </p:spPr>
      </p:pic>
      <p:sp>
        <p:nvSpPr>
          <p:cNvPr id="6" name="Right Triangle 5">
            <a:extLst>
              <a:ext uri="{FF2B5EF4-FFF2-40B4-BE49-F238E27FC236}">
                <a16:creationId xmlns:a16="http://schemas.microsoft.com/office/drawing/2014/main" id="{82C560A6-FF98-42E4-B4F9-490E43865995}"/>
              </a:ext>
            </a:extLst>
          </p:cNvPr>
          <p:cNvSpPr/>
          <p:nvPr/>
        </p:nvSpPr>
        <p:spPr>
          <a:xfrm rot="5400000">
            <a:off x="5310919" y="-567367"/>
            <a:ext cx="6313715" cy="744844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le 1">
            <a:extLst>
              <a:ext uri="{FF2B5EF4-FFF2-40B4-BE49-F238E27FC236}">
                <a16:creationId xmlns:a16="http://schemas.microsoft.com/office/drawing/2014/main" id="{EC3335AE-6DFB-4D7B-9B64-77B9D4F1EFA3}"/>
              </a:ext>
            </a:extLst>
          </p:cNvPr>
          <p:cNvSpPr txBox="1">
            <a:spLocks/>
          </p:cNvSpPr>
          <p:nvPr/>
        </p:nvSpPr>
        <p:spPr>
          <a:xfrm>
            <a:off x="677757" y="762131"/>
            <a:ext cx="9966960" cy="813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b="1"/>
              <a:t>Inferential Analysis: </a:t>
            </a:r>
            <a:r>
              <a:rPr lang="en-CA" b="1"/>
              <a:t>Chi-Squared </a:t>
            </a:r>
          </a:p>
        </p:txBody>
      </p:sp>
      <p:sp>
        <p:nvSpPr>
          <p:cNvPr id="5" name="TextBox 4">
            <a:extLst>
              <a:ext uri="{FF2B5EF4-FFF2-40B4-BE49-F238E27FC236}">
                <a16:creationId xmlns:a16="http://schemas.microsoft.com/office/drawing/2014/main" id="{667E7687-A3C2-48D8-80F8-5E64F7D78BC4}"/>
              </a:ext>
            </a:extLst>
          </p:cNvPr>
          <p:cNvSpPr txBox="1"/>
          <p:nvPr/>
        </p:nvSpPr>
        <p:spPr>
          <a:xfrm>
            <a:off x="677757" y="1829345"/>
            <a:ext cx="10609270" cy="2737673"/>
          </a:xfrm>
          <a:prstGeom prst="rect">
            <a:avLst/>
          </a:prstGeom>
          <a:noFill/>
        </p:spPr>
        <p:txBody>
          <a:bodyPr wrap="square">
            <a:spAutoFit/>
          </a:bodyPr>
          <a:lstStyle/>
          <a:p>
            <a:pPr marL="384048"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2000" dirty="0">
                <a:solidFill>
                  <a:schemeClr val="tx1">
                    <a:lumMod val="75000"/>
                    <a:lumOff val="25000"/>
                  </a:schemeClr>
                </a:solidFill>
                <a:cs typeface="Times New Roman" panose="02020603050405020304" pitchFamily="18" charset="0"/>
              </a:rPr>
              <a:t>AQI categories were analyzed using the Chi-Squared Test.</a:t>
            </a:r>
          </a:p>
          <a:p>
            <a:pPr marL="384048"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2000" dirty="0">
                <a:solidFill>
                  <a:schemeClr val="tx1">
                    <a:lumMod val="75000"/>
                    <a:lumOff val="25000"/>
                  </a:schemeClr>
                </a:solidFill>
                <a:cs typeface="Times New Roman" panose="02020603050405020304" pitchFamily="18" charset="0"/>
              </a:rPr>
              <a:t>The daily average of each month</a:t>
            </a:r>
          </a:p>
          <a:p>
            <a:pPr marL="658368" lvl="1" indent="-457200" algn="just" defTabSz="914400">
              <a:lnSpc>
                <a:spcPct val="150000"/>
              </a:lnSpc>
              <a:spcBef>
                <a:spcPts val="200"/>
              </a:spcBef>
              <a:spcAft>
                <a:spcPts val="800"/>
              </a:spcAft>
              <a:buClr>
                <a:schemeClr val="accent1"/>
              </a:buClr>
              <a:buFont typeface="+mj-lt"/>
              <a:buAutoNum type="arabicPeriod"/>
            </a:pPr>
            <a:r>
              <a:rPr lang="en-CA" sz="2000" dirty="0">
                <a:solidFill>
                  <a:schemeClr val="tx1">
                    <a:lumMod val="75000"/>
                    <a:lumOff val="25000"/>
                  </a:schemeClr>
                </a:solidFill>
                <a:cs typeface="Times New Roman" panose="02020603050405020304" pitchFamily="18" charset="0"/>
              </a:rPr>
              <a:t>December 2020 vs Decembers Past Years</a:t>
            </a:r>
          </a:p>
          <a:p>
            <a:pPr marL="384048" lvl="1" indent="-182880" defTabSz="914400">
              <a:lnSpc>
                <a:spcPct val="150000"/>
              </a:lnSpc>
              <a:spcBef>
                <a:spcPts val="200"/>
              </a:spcBef>
              <a:spcAft>
                <a:spcPts val="800"/>
              </a:spcAft>
              <a:buClr>
                <a:schemeClr val="accent1"/>
              </a:buClr>
              <a:buFont typeface="Arial" panose="020B0604020202020204" pitchFamily="34" charset="0"/>
              <a:buChar char="•"/>
            </a:pPr>
            <a:r>
              <a:rPr lang="en-CA" sz="2000" dirty="0">
                <a:solidFill>
                  <a:schemeClr val="tx1">
                    <a:lumMod val="75000"/>
                    <a:lumOff val="25000"/>
                  </a:schemeClr>
                </a:solidFill>
                <a:cs typeface="Times New Roman" panose="02020603050405020304" pitchFamily="18" charset="0"/>
              </a:rPr>
              <a:t>In both analyses, p-values &gt; 0.05;</a:t>
            </a:r>
            <a:br>
              <a:rPr lang="en-CA" sz="2000" dirty="0">
                <a:solidFill>
                  <a:schemeClr val="tx1">
                    <a:lumMod val="75000"/>
                    <a:lumOff val="25000"/>
                  </a:schemeClr>
                </a:solidFill>
                <a:cs typeface="Times New Roman" panose="02020603050405020304" pitchFamily="18" charset="0"/>
              </a:rPr>
            </a:br>
            <a:r>
              <a:rPr lang="en-CA" sz="2000" dirty="0">
                <a:solidFill>
                  <a:schemeClr val="tx1">
                    <a:lumMod val="75000"/>
                    <a:lumOff val="25000"/>
                  </a:schemeClr>
                </a:solidFill>
                <a:cs typeface="Times New Roman" panose="02020603050405020304" pitchFamily="18" charset="0"/>
              </a:rPr>
              <a:t>Tests were not statistically significant</a:t>
            </a:r>
          </a:p>
        </p:txBody>
      </p:sp>
    </p:spTree>
    <p:extLst>
      <p:ext uri="{BB962C8B-B14F-4D97-AF65-F5344CB8AC3E}">
        <p14:creationId xmlns:p14="http://schemas.microsoft.com/office/powerpoint/2010/main" val="1867687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C3335AE-6DFB-4D7B-9B64-77B9D4F1EFA3}"/>
              </a:ext>
            </a:extLst>
          </p:cNvPr>
          <p:cNvSpPr txBox="1">
            <a:spLocks/>
          </p:cNvSpPr>
          <p:nvPr/>
        </p:nvSpPr>
        <p:spPr>
          <a:xfrm>
            <a:off x="677757" y="762131"/>
            <a:ext cx="9966960" cy="813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CA" b="1"/>
              <a:t>Chi-Squared (results) </a:t>
            </a:r>
          </a:p>
        </p:txBody>
      </p:sp>
      <p:graphicFrame>
        <p:nvGraphicFramePr>
          <p:cNvPr id="2" name="Table 1">
            <a:extLst>
              <a:ext uri="{FF2B5EF4-FFF2-40B4-BE49-F238E27FC236}">
                <a16:creationId xmlns:a16="http://schemas.microsoft.com/office/drawing/2014/main" id="{F2BB4621-FA3D-464E-BB67-62797D18DBBF}"/>
              </a:ext>
            </a:extLst>
          </p:cNvPr>
          <p:cNvGraphicFramePr>
            <a:graphicFrameLocks noGrp="1"/>
          </p:cNvGraphicFramePr>
          <p:nvPr>
            <p:extLst>
              <p:ext uri="{D42A27DB-BD31-4B8C-83A1-F6EECF244321}">
                <p14:modId xmlns:p14="http://schemas.microsoft.com/office/powerpoint/2010/main" val="306510053"/>
              </p:ext>
            </p:extLst>
          </p:nvPr>
        </p:nvGraphicFramePr>
        <p:xfrm>
          <a:off x="3620307" y="1888278"/>
          <a:ext cx="3136901" cy="1787843"/>
        </p:xfrm>
        <a:graphic>
          <a:graphicData uri="http://schemas.openxmlformats.org/drawingml/2006/table">
            <a:tbl>
              <a:tblPr>
                <a:tableStyleId>{5C22544A-7EE6-4342-B048-85BDC9FD1C3A}</a:tableStyleId>
              </a:tblPr>
              <a:tblGrid>
                <a:gridCol w="1353270">
                  <a:extLst>
                    <a:ext uri="{9D8B030D-6E8A-4147-A177-3AD203B41FA5}">
                      <a16:colId xmlns:a16="http://schemas.microsoft.com/office/drawing/2014/main" val="2003571269"/>
                    </a:ext>
                  </a:extLst>
                </a:gridCol>
                <a:gridCol w="611957">
                  <a:extLst>
                    <a:ext uri="{9D8B030D-6E8A-4147-A177-3AD203B41FA5}">
                      <a16:colId xmlns:a16="http://schemas.microsoft.com/office/drawing/2014/main" val="3052949045"/>
                    </a:ext>
                  </a:extLst>
                </a:gridCol>
                <a:gridCol w="664198">
                  <a:extLst>
                    <a:ext uri="{9D8B030D-6E8A-4147-A177-3AD203B41FA5}">
                      <a16:colId xmlns:a16="http://schemas.microsoft.com/office/drawing/2014/main" val="599174710"/>
                    </a:ext>
                  </a:extLst>
                </a:gridCol>
                <a:gridCol w="507476">
                  <a:extLst>
                    <a:ext uri="{9D8B030D-6E8A-4147-A177-3AD203B41FA5}">
                      <a16:colId xmlns:a16="http://schemas.microsoft.com/office/drawing/2014/main" val="3799057679"/>
                    </a:ext>
                  </a:extLst>
                </a:gridCol>
              </a:tblGrid>
              <a:tr h="180975">
                <a:tc rowSpan="2">
                  <a:txBody>
                    <a:bodyPr/>
                    <a:lstStyle/>
                    <a:p>
                      <a:pPr algn="ctr" fontAlgn="ctr"/>
                      <a:r>
                        <a:rPr lang="en-US" sz="1100" b="1" u="none" strike="noStrike" dirty="0">
                          <a:solidFill>
                            <a:schemeClr val="bg1"/>
                          </a:solidFill>
                          <a:effectLst/>
                        </a:rPr>
                        <a:t>AQI Cat</a:t>
                      </a:r>
                      <a:endParaRPr lang="en-US" sz="1100" b="1" i="0" u="none" strike="noStrike" dirty="0">
                        <a:solidFill>
                          <a:schemeClr val="bg1"/>
                        </a:solidFill>
                        <a:effectLst/>
                        <a:latin typeface="Calibri" panose="020F0502020204030204" pitchFamily="34" charset="0"/>
                      </a:endParaRPr>
                    </a:p>
                  </a:txBody>
                  <a:tcPr marL="4763" marR="4763" marT="4763" marB="0" anchor="ctr">
                    <a:solidFill>
                      <a:schemeClr val="accent1">
                        <a:lumMod val="75000"/>
                      </a:schemeClr>
                    </a:solidFill>
                  </a:tcPr>
                </a:tc>
                <a:tc gridSpan="3">
                  <a:txBody>
                    <a:bodyPr/>
                    <a:lstStyle/>
                    <a:p>
                      <a:pPr algn="ctr" fontAlgn="b"/>
                      <a:r>
                        <a:rPr lang="en-US" sz="1100" b="1" u="none" strike="noStrike">
                          <a:solidFill>
                            <a:schemeClr val="bg1"/>
                          </a:solidFill>
                          <a:effectLst/>
                        </a:rPr>
                        <a:t>2020 vs 2019</a:t>
                      </a:r>
                      <a:endParaRPr lang="en-US" sz="1100" b="1" i="0" u="none" strike="noStrike">
                        <a:solidFill>
                          <a:schemeClr val="bg1"/>
                        </a:solidFill>
                        <a:effectLst/>
                        <a:latin typeface="Calibri" panose="020F0502020204030204" pitchFamily="34" charset="0"/>
                      </a:endParaRPr>
                    </a:p>
                  </a:txBody>
                  <a:tcPr marL="4763" marR="4763" marT="4763" marB="0" anchor="b">
                    <a:solidFill>
                      <a:schemeClr val="accent1">
                        <a:lumMod val="7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35242294"/>
                  </a:ext>
                </a:extLst>
              </a:tr>
              <a:tr h="180975">
                <a:tc vMerge="1">
                  <a:txBody>
                    <a:bodyPr/>
                    <a:lstStyle/>
                    <a:p>
                      <a:endParaRPr lang="en-US"/>
                    </a:p>
                  </a:txBody>
                  <a:tcPr/>
                </a:tc>
                <a:tc>
                  <a:txBody>
                    <a:bodyPr/>
                    <a:lstStyle/>
                    <a:p>
                      <a:pPr algn="ctr" fontAlgn="b"/>
                      <a:r>
                        <a:rPr lang="en-US" sz="1100" b="1" u="none" strike="noStrike" dirty="0">
                          <a:solidFill>
                            <a:schemeClr val="bg1"/>
                          </a:solidFill>
                          <a:effectLst/>
                        </a:rPr>
                        <a:t>Moderate</a:t>
                      </a:r>
                      <a:endParaRPr lang="en-US" sz="1100" b="1" i="0" u="none" strike="noStrike" dirty="0">
                        <a:solidFill>
                          <a:schemeClr val="bg1"/>
                        </a:solidFill>
                        <a:effectLst/>
                        <a:latin typeface="Calibri" panose="020F0502020204030204" pitchFamily="34" charset="0"/>
                      </a:endParaRPr>
                    </a:p>
                  </a:txBody>
                  <a:tcPr marL="4763" marR="4763" marT="4763" marB="0" anchor="b">
                    <a:solidFill>
                      <a:schemeClr val="accent1">
                        <a:lumMod val="75000"/>
                      </a:schemeClr>
                    </a:solidFill>
                  </a:tcPr>
                </a:tc>
                <a:tc>
                  <a:txBody>
                    <a:bodyPr/>
                    <a:lstStyle/>
                    <a:p>
                      <a:pPr algn="ctr" fontAlgn="b"/>
                      <a:r>
                        <a:rPr lang="en-US" sz="1100" b="1" u="none" strike="noStrike" err="1">
                          <a:solidFill>
                            <a:schemeClr val="bg1"/>
                          </a:solidFill>
                          <a:effectLst/>
                        </a:rPr>
                        <a:t>Unh</a:t>
                      </a:r>
                      <a:r>
                        <a:rPr lang="en-US" sz="1100" b="1" u="none" strike="noStrike">
                          <a:solidFill>
                            <a:schemeClr val="bg1"/>
                          </a:solidFill>
                          <a:effectLst/>
                        </a:rPr>
                        <a:t>. For S.G.</a:t>
                      </a:r>
                      <a:endParaRPr lang="en-US" sz="1100" b="1" i="0" u="none" strike="noStrike">
                        <a:solidFill>
                          <a:schemeClr val="bg1"/>
                        </a:solidFill>
                        <a:effectLst/>
                        <a:latin typeface="Calibri" panose="020F0502020204030204" pitchFamily="34" charset="0"/>
                      </a:endParaRPr>
                    </a:p>
                  </a:txBody>
                  <a:tcPr marL="4763" marR="4763" marT="4763" marB="0" anchor="b">
                    <a:solidFill>
                      <a:schemeClr val="accent1">
                        <a:lumMod val="75000"/>
                      </a:schemeClr>
                    </a:solidFill>
                  </a:tcPr>
                </a:tc>
                <a:tc>
                  <a:txBody>
                    <a:bodyPr/>
                    <a:lstStyle/>
                    <a:p>
                      <a:pPr algn="ctr" fontAlgn="b"/>
                      <a:r>
                        <a:rPr lang="en-US" sz="1100" b="1" u="none" strike="noStrike">
                          <a:solidFill>
                            <a:schemeClr val="bg1"/>
                          </a:solidFill>
                          <a:effectLst/>
                        </a:rPr>
                        <a:t>Total</a:t>
                      </a:r>
                      <a:endParaRPr lang="en-US" sz="1100" b="1" i="0" u="none" strike="noStrike">
                        <a:solidFill>
                          <a:schemeClr val="bg1"/>
                        </a:solidFill>
                        <a:effectLst/>
                        <a:latin typeface="Calibri" panose="020F0502020204030204" pitchFamily="34" charset="0"/>
                      </a:endParaRPr>
                    </a:p>
                  </a:txBody>
                  <a:tcPr marL="4763" marR="4763" marT="4763" marB="0" anchor="b">
                    <a:solidFill>
                      <a:schemeClr val="accent1">
                        <a:lumMod val="75000"/>
                      </a:schemeClr>
                    </a:solidFill>
                  </a:tcPr>
                </a:tc>
                <a:extLst>
                  <a:ext uri="{0D108BD9-81ED-4DB2-BD59-A6C34878D82A}">
                    <a16:rowId xmlns:a16="http://schemas.microsoft.com/office/drawing/2014/main" val="3137315233"/>
                  </a:ext>
                </a:extLst>
              </a:tr>
              <a:tr h="180975">
                <a:tc>
                  <a:txBody>
                    <a:bodyPr/>
                    <a:lstStyle/>
                    <a:p>
                      <a:pPr algn="l" fontAlgn="b"/>
                      <a:r>
                        <a:rPr lang="en-US" sz="1100" u="none" strike="noStrike">
                          <a:effectLst/>
                        </a:rPr>
                        <a:t>Moderate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11</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13</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8587442"/>
                  </a:ext>
                </a:extLst>
              </a:tr>
              <a:tr h="180975">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10.1</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dirty="0">
                          <a:effectLst/>
                        </a:rPr>
                        <a:t>13.9</a:t>
                      </a:r>
                      <a:endParaRPr lang="en-US" sz="8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248184948"/>
                  </a:ext>
                </a:extLst>
              </a:tr>
              <a:tr h="180975">
                <a:tc>
                  <a:txBody>
                    <a:bodyPr/>
                    <a:lstStyle/>
                    <a:p>
                      <a:pPr algn="l" fontAlgn="b"/>
                      <a:r>
                        <a:rPr lang="en-US" sz="1100" u="none" strike="noStrike">
                          <a:effectLst/>
                        </a:rPr>
                        <a:t>Unh. For S.G.</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713875350"/>
                  </a:ext>
                </a:extLst>
              </a:tr>
              <a:tr h="180975">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2.9</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4.1</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064155760"/>
                  </a:ext>
                </a:extLst>
              </a:tr>
              <a:tr h="180975">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31</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807671750"/>
                  </a:ext>
                </a:extLst>
              </a:tr>
              <a:tr h="180975">
                <a:tc>
                  <a:txBody>
                    <a:bodyPr/>
                    <a:lstStyle/>
                    <a:p>
                      <a:pPr algn="ctr" fontAlgn="b"/>
                      <a:r>
                        <a:rPr lang="en-US" sz="1100" u="none" strike="noStrike" dirty="0">
                          <a:effectLst/>
                        </a:rPr>
                        <a:t>Statistic</a:t>
                      </a:r>
                      <a:endParaRPr lang="en-US" sz="1100" b="0" i="0" u="none" strike="noStrike" dirty="0">
                        <a:solidFill>
                          <a:srgbClr val="000000"/>
                        </a:solidFill>
                        <a:effectLst/>
                        <a:latin typeface="Calibri" panose="020F0502020204030204" pitchFamily="34" charset="0"/>
                      </a:endParaRPr>
                    </a:p>
                  </a:txBody>
                  <a:tcPr marL="4763" marR="4763" marT="4763" marB="0" anchor="b">
                    <a:solidFill>
                      <a:schemeClr val="accent1"/>
                    </a:solidFill>
                  </a:tcPr>
                </a:tc>
                <a:tc>
                  <a:txBody>
                    <a:bodyPr/>
                    <a:lstStyle/>
                    <a:p>
                      <a:pPr algn="ctr" fontAlgn="b"/>
                      <a:r>
                        <a:rPr lang="en-US" sz="1100" u="none" strike="noStrike" dirty="0">
                          <a:effectLst/>
                        </a:rPr>
                        <a:t>DF</a:t>
                      </a:r>
                      <a:endParaRPr lang="en-US" sz="1100" b="0" i="0" u="none" strike="noStrike" dirty="0">
                        <a:solidFill>
                          <a:srgbClr val="000000"/>
                        </a:solidFill>
                        <a:effectLst/>
                        <a:latin typeface="Calibri" panose="020F0502020204030204" pitchFamily="34" charset="0"/>
                      </a:endParaRPr>
                    </a:p>
                  </a:txBody>
                  <a:tcPr marL="4763" marR="4763" marT="4763" marB="0" anchor="b">
                    <a:solidFill>
                      <a:schemeClr val="accent1"/>
                    </a:solidFill>
                  </a:tcPr>
                </a:tc>
                <a:tc>
                  <a:txBody>
                    <a:bodyPr/>
                    <a:lstStyle/>
                    <a:p>
                      <a:pPr algn="ctr" fontAlgn="b"/>
                      <a:r>
                        <a:rPr lang="en-US" sz="1100" u="none" strike="noStrike">
                          <a:effectLst/>
                        </a:rPr>
                        <a:t>Value</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solidFill>
                  </a:tcPr>
                </a:tc>
                <a:tc>
                  <a:txBody>
                    <a:bodyPr/>
                    <a:lstStyle/>
                    <a:p>
                      <a:pPr algn="ctr" fontAlgn="b"/>
                      <a:r>
                        <a:rPr lang="en-US" sz="1100" u="none" strike="noStrike">
                          <a:effectLst/>
                        </a:rPr>
                        <a:t>Prob</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solidFill>
                  </a:tcPr>
                </a:tc>
                <a:extLst>
                  <a:ext uri="{0D108BD9-81ED-4DB2-BD59-A6C34878D82A}">
                    <a16:rowId xmlns:a16="http://schemas.microsoft.com/office/drawing/2014/main" val="2634101418"/>
                  </a:ext>
                </a:extLst>
              </a:tr>
              <a:tr h="180975">
                <a:tc>
                  <a:txBody>
                    <a:bodyPr/>
                    <a:lstStyle/>
                    <a:p>
                      <a:pPr algn="ctr" fontAlgn="b"/>
                      <a:r>
                        <a:rPr lang="en-US" sz="1100" u="none" strike="noStrike">
                          <a:effectLst/>
                        </a:rPr>
                        <a:t>Chi-Square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100" u="none" strike="noStrike" dirty="0">
                          <a:effectLst/>
                        </a:rPr>
                        <a:t>0.66</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100" u="none" strike="noStrike" dirty="0">
                          <a:effectLst/>
                        </a:rPr>
                        <a:t>0.42</a:t>
                      </a:r>
                      <a:endParaRPr lang="en-US" sz="1100" b="0" i="0" u="none" strike="noStrike" dirty="0">
                        <a:solidFill>
                          <a:srgbClr val="000000"/>
                        </a:solidFill>
                        <a:effectLst/>
                        <a:latin typeface="Calibri" panose="020F0502020204030204" pitchFamily="34" charset="0"/>
                      </a:endParaRPr>
                    </a:p>
                  </a:txBody>
                  <a:tcPr marL="4763" marR="4763" marT="4763" marB="0" anchor="b">
                    <a:solidFill>
                      <a:srgbClr val="FF0000"/>
                    </a:solidFill>
                  </a:tcPr>
                </a:tc>
                <a:extLst>
                  <a:ext uri="{0D108BD9-81ED-4DB2-BD59-A6C34878D82A}">
                    <a16:rowId xmlns:a16="http://schemas.microsoft.com/office/drawing/2014/main" val="1898862774"/>
                  </a:ext>
                </a:extLst>
              </a:tr>
            </a:tbl>
          </a:graphicData>
        </a:graphic>
      </p:graphicFrame>
      <p:graphicFrame>
        <p:nvGraphicFramePr>
          <p:cNvPr id="4" name="Table 3">
            <a:extLst>
              <a:ext uri="{FF2B5EF4-FFF2-40B4-BE49-F238E27FC236}">
                <a16:creationId xmlns:a16="http://schemas.microsoft.com/office/drawing/2014/main" id="{D9AFDBC5-43D9-4606-9241-9EB644E42EA1}"/>
              </a:ext>
            </a:extLst>
          </p:cNvPr>
          <p:cNvGraphicFramePr>
            <a:graphicFrameLocks noGrp="1"/>
          </p:cNvGraphicFramePr>
          <p:nvPr>
            <p:extLst>
              <p:ext uri="{D42A27DB-BD31-4B8C-83A1-F6EECF244321}">
                <p14:modId xmlns:p14="http://schemas.microsoft.com/office/powerpoint/2010/main" val="1170343473"/>
              </p:ext>
            </p:extLst>
          </p:nvPr>
        </p:nvGraphicFramePr>
        <p:xfrm>
          <a:off x="7246518" y="1816313"/>
          <a:ext cx="3136902" cy="1787843"/>
        </p:xfrm>
        <a:graphic>
          <a:graphicData uri="http://schemas.openxmlformats.org/drawingml/2006/table">
            <a:tbl>
              <a:tblPr>
                <a:tableStyleId>{5C22544A-7EE6-4342-B048-85BDC9FD1C3A}</a:tableStyleId>
              </a:tblPr>
              <a:tblGrid>
                <a:gridCol w="1428909">
                  <a:extLst>
                    <a:ext uri="{9D8B030D-6E8A-4147-A177-3AD203B41FA5}">
                      <a16:colId xmlns:a16="http://schemas.microsoft.com/office/drawing/2014/main" val="1850935304"/>
                    </a:ext>
                  </a:extLst>
                </a:gridCol>
                <a:gridCol w="569331">
                  <a:extLst>
                    <a:ext uri="{9D8B030D-6E8A-4147-A177-3AD203B41FA5}">
                      <a16:colId xmlns:a16="http://schemas.microsoft.com/office/drawing/2014/main" val="3562234833"/>
                    </a:ext>
                  </a:extLst>
                </a:gridCol>
                <a:gridCol w="569331">
                  <a:extLst>
                    <a:ext uri="{9D8B030D-6E8A-4147-A177-3AD203B41FA5}">
                      <a16:colId xmlns:a16="http://schemas.microsoft.com/office/drawing/2014/main" val="989749267"/>
                    </a:ext>
                  </a:extLst>
                </a:gridCol>
                <a:gridCol w="569331">
                  <a:extLst>
                    <a:ext uri="{9D8B030D-6E8A-4147-A177-3AD203B41FA5}">
                      <a16:colId xmlns:a16="http://schemas.microsoft.com/office/drawing/2014/main" val="2743741013"/>
                    </a:ext>
                  </a:extLst>
                </a:gridCol>
              </a:tblGrid>
              <a:tr h="180975">
                <a:tc rowSpan="2">
                  <a:txBody>
                    <a:bodyPr/>
                    <a:lstStyle/>
                    <a:p>
                      <a:pPr algn="ctr" fontAlgn="ctr"/>
                      <a:r>
                        <a:rPr lang="en-US" sz="1100" b="1" u="none" strike="noStrike" dirty="0">
                          <a:solidFill>
                            <a:schemeClr val="bg1"/>
                          </a:solidFill>
                          <a:effectLst/>
                        </a:rPr>
                        <a:t>AQI Cat</a:t>
                      </a:r>
                      <a:endParaRPr lang="en-US" sz="1100" b="1" i="0" u="none" strike="noStrike" dirty="0">
                        <a:solidFill>
                          <a:schemeClr val="bg1"/>
                        </a:solidFill>
                        <a:effectLst/>
                        <a:latin typeface="Calibri" panose="020F0502020204030204" pitchFamily="34" charset="0"/>
                      </a:endParaRPr>
                    </a:p>
                  </a:txBody>
                  <a:tcPr marL="4763" marR="4763" marT="4763" marB="0" anchor="ctr">
                    <a:solidFill>
                      <a:schemeClr val="accent1">
                        <a:lumMod val="75000"/>
                      </a:schemeClr>
                    </a:solidFill>
                  </a:tcPr>
                </a:tc>
                <a:tc gridSpan="3">
                  <a:txBody>
                    <a:bodyPr/>
                    <a:lstStyle/>
                    <a:p>
                      <a:pPr algn="ctr" fontAlgn="b"/>
                      <a:r>
                        <a:rPr lang="en-US" sz="1100" b="1" u="none" strike="noStrike">
                          <a:solidFill>
                            <a:schemeClr val="bg1"/>
                          </a:solidFill>
                          <a:effectLst/>
                        </a:rPr>
                        <a:t>2020 vs 2018</a:t>
                      </a:r>
                      <a:endParaRPr lang="en-US" sz="1100" b="1" i="0" u="none" strike="noStrike">
                        <a:solidFill>
                          <a:schemeClr val="bg1"/>
                        </a:solidFill>
                        <a:effectLst/>
                        <a:latin typeface="Calibri" panose="020F0502020204030204" pitchFamily="34" charset="0"/>
                      </a:endParaRPr>
                    </a:p>
                  </a:txBody>
                  <a:tcPr marL="4763" marR="4763" marT="4763" marB="0" anchor="b">
                    <a:solidFill>
                      <a:schemeClr val="accent1">
                        <a:lumMod val="7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4669198"/>
                  </a:ext>
                </a:extLst>
              </a:tr>
              <a:tr h="180975">
                <a:tc vMerge="1">
                  <a:txBody>
                    <a:bodyPr/>
                    <a:lstStyle/>
                    <a:p>
                      <a:endParaRPr lang="en-US"/>
                    </a:p>
                  </a:txBody>
                  <a:tcPr/>
                </a:tc>
                <a:tc>
                  <a:txBody>
                    <a:bodyPr/>
                    <a:lstStyle/>
                    <a:p>
                      <a:pPr algn="ctr" fontAlgn="b"/>
                      <a:r>
                        <a:rPr lang="en-US" sz="1100" b="1" u="none" strike="noStrike">
                          <a:solidFill>
                            <a:schemeClr val="bg1"/>
                          </a:solidFill>
                          <a:effectLst/>
                        </a:rPr>
                        <a:t>Moderate</a:t>
                      </a:r>
                      <a:endParaRPr lang="en-US" sz="1100" b="1" i="0" u="none" strike="noStrike">
                        <a:solidFill>
                          <a:schemeClr val="bg1"/>
                        </a:solidFill>
                        <a:effectLst/>
                        <a:latin typeface="Calibri" panose="020F0502020204030204" pitchFamily="34" charset="0"/>
                      </a:endParaRPr>
                    </a:p>
                  </a:txBody>
                  <a:tcPr marL="4763" marR="4763" marT="4763" marB="0" anchor="b">
                    <a:solidFill>
                      <a:schemeClr val="accent1">
                        <a:lumMod val="75000"/>
                      </a:schemeClr>
                    </a:solidFill>
                  </a:tcPr>
                </a:tc>
                <a:tc>
                  <a:txBody>
                    <a:bodyPr/>
                    <a:lstStyle/>
                    <a:p>
                      <a:pPr algn="ctr" fontAlgn="b"/>
                      <a:r>
                        <a:rPr lang="en-US" sz="1100" b="1" u="none" strike="noStrike" err="1">
                          <a:solidFill>
                            <a:schemeClr val="bg1"/>
                          </a:solidFill>
                          <a:effectLst/>
                        </a:rPr>
                        <a:t>Unh</a:t>
                      </a:r>
                      <a:r>
                        <a:rPr lang="en-US" sz="1100" b="1" u="none" strike="noStrike">
                          <a:solidFill>
                            <a:schemeClr val="bg1"/>
                          </a:solidFill>
                          <a:effectLst/>
                        </a:rPr>
                        <a:t>. For S.G.</a:t>
                      </a:r>
                      <a:endParaRPr lang="en-US" sz="1100" b="1" i="0" u="none" strike="noStrike">
                        <a:solidFill>
                          <a:schemeClr val="bg1"/>
                        </a:solidFill>
                        <a:effectLst/>
                        <a:latin typeface="Calibri" panose="020F0502020204030204" pitchFamily="34" charset="0"/>
                      </a:endParaRPr>
                    </a:p>
                  </a:txBody>
                  <a:tcPr marL="4763" marR="4763" marT="4763" marB="0" anchor="b">
                    <a:solidFill>
                      <a:schemeClr val="accent1">
                        <a:lumMod val="75000"/>
                      </a:schemeClr>
                    </a:solidFill>
                  </a:tcPr>
                </a:tc>
                <a:tc>
                  <a:txBody>
                    <a:bodyPr/>
                    <a:lstStyle/>
                    <a:p>
                      <a:pPr algn="ctr" fontAlgn="b"/>
                      <a:r>
                        <a:rPr lang="en-US" sz="1100" b="1" u="none" strike="noStrike">
                          <a:solidFill>
                            <a:schemeClr val="bg1"/>
                          </a:solidFill>
                          <a:effectLst/>
                        </a:rPr>
                        <a:t>Total</a:t>
                      </a:r>
                      <a:endParaRPr lang="en-US" sz="1100" b="1" i="0" u="none" strike="noStrike">
                        <a:solidFill>
                          <a:schemeClr val="bg1"/>
                        </a:solidFill>
                        <a:effectLst/>
                        <a:latin typeface="Calibri" panose="020F0502020204030204" pitchFamily="34" charset="0"/>
                      </a:endParaRPr>
                    </a:p>
                  </a:txBody>
                  <a:tcPr marL="4763" marR="4763" marT="4763" marB="0" anchor="b">
                    <a:solidFill>
                      <a:schemeClr val="accent1">
                        <a:lumMod val="75000"/>
                      </a:schemeClr>
                    </a:solidFill>
                  </a:tcPr>
                </a:tc>
                <a:extLst>
                  <a:ext uri="{0D108BD9-81ED-4DB2-BD59-A6C34878D82A}">
                    <a16:rowId xmlns:a16="http://schemas.microsoft.com/office/drawing/2014/main" val="1844472794"/>
                  </a:ext>
                </a:extLst>
              </a:tr>
              <a:tr h="180975">
                <a:tc>
                  <a:txBody>
                    <a:bodyPr/>
                    <a:lstStyle/>
                    <a:p>
                      <a:pPr algn="l" fontAlgn="b"/>
                      <a:r>
                        <a:rPr lang="en-US" sz="1100" u="none" strike="noStrike">
                          <a:effectLst/>
                        </a:rPr>
                        <a:t>Moderate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370536371"/>
                  </a:ext>
                </a:extLst>
              </a:tr>
              <a:tr h="180975">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19.4</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4.6</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798570527"/>
                  </a:ext>
                </a:extLst>
              </a:tr>
              <a:tr h="180975">
                <a:tc>
                  <a:txBody>
                    <a:bodyPr/>
                    <a:lstStyle/>
                    <a:p>
                      <a:pPr algn="l" fontAlgn="b"/>
                      <a:r>
                        <a:rPr lang="en-US" sz="1100" u="none" strike="noStrike">
                          <a:effectLst/>
                        </a:rPr>
                        <a:t>Unh. For S.G.</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57266084"/>
                  </a:ext>
                </a:extLst>
              </a:tr>
              <a:tr h="180975">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5.6</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1.4</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800420403"/>
                  </a:ext>
                </a:extLst>
              </a:tr>
              <a:tr h="180975">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575567155"/>
                  </a:ext>
                </a:extLst>
              </a:tr>
              <a:tr h="180975">
                <a:tc>
                  <a:txBody>
                    <a:bodyPr/>
                    <a:lstStyle/>
                    <a:p>
                      <a:pPr algn="ctr" fontAlgn="b"/>
                      <a:r>
                        <a:rPr lang="en-US" sz="1100" u="none" strike="noStrike">
                          <a:effectLst/>
                        </a:rPr>
                        <a:t>Statistic</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solidFill>
                  </a:tcPr>
                </a:tc>
                <a:tc>
                  <a:txBody>
                    <a:bodyPr/>
                    <a:lstStyle/>
                    <a:p>
                      <a:pPr algn="ctr" fontAlgn="b"/>
                      <a:r>
                        <a:rPr lang="en-US" sz="1100" u="none" strike="noStrike">
                          <a:effectLst/>
                        </a:rPr>
                        <a:t>DF</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solidFill>
                  </a:tcPr>
                </a:tc>
                <a:tc>
                  <a:txBody>
                    <a:bodyPr/>
                    <a:lstStyle/>
                    <a:p>
                      <a:pPr algn="ctr" fontAlgn="b"/>
                      <a:r>
                        <a:rPr lang="en-US" sz="1100" u="none" strike="noStrike">
                          <a:effectLst/>
                        </a:rPr>
                        <a:t>Value</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solidFill>
                  </a:tcPr>
                </a:tc>
                <a:tc>
                  <a:txBody>
                    <a:bodyPr/>
                    <a:lstStyle/>
                    <a:p>
                      <a:pPr algn="ctr" fontAlgn="b"/>
                      <a:r>
                        <a:rPr lang="en-US" sz="1100" u="none" strike="noStrike">
                          <a:effectLst/>
                        </a:rPr>
                        <a:t>Prob</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solidFill>
                  </a:tcPr>
                </a:tc>
                <a:extLst>
                  <a:ext uri="{0D108BD9-81ED-4DB2-BD59-A6C34878D82A}">
                    <a16:rowId xmlns:a16="http://schemas.microsoft.com/office/drawing/2014/main" val="2756972791"/>
                  </a:ext>
                </a:extLst>
              </a:tr>
              <a:tr h="180975">
                <a:tc>
                  <a:txBody>
                    <a:bodyPr/>
                    <a:lstStyle/>
                    <a:p>
                      <a:pPr algn="ctr" fontAlgn="b"/>
                      <a:r>
                        <a:rPr lang="en-US" sz="1100" u="none" strike="noStrike">
                          <a:effectLst/>
                        </a:rPr>
                        <a:t>Chi-Square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100" u="none" strike="noStrike">
                          <a:effectLst/>
                        </a:rPr>
                        <a:t>2.17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100" u="none" strike="noStrike" dirty="0">
                          <a:effectLst/>
                        </a:rPr>
                        <a:t>0.14</a:t>
                      </a:r>
                      <a:endParaRPr lang="en-US" sz="1100" b="0" i="0" u="none" strike="noStrike" dirty="0">
                        <a:solidFill>
                          <a:srgbClr val="000000"/>
                        </a:solidFill>
                        <a:effectLst/>
                        <a:latin typeface="Calibri" panose="020F0502020204030204" pitchFamily="34" charset="0"/>
                      </a:endParaRPr>
                    </a:p>
                  </a:txBody>
                  <a:tcPr marL="4763" marR="4763" marT="4763" marB="0" anchor="b">
                    <a:solidFill>
                      <a:srgbClr val="FF0000"/>
                    </a:solidFill>
                  </a:tcPr>
                </a:tc>
                <a:extLst>
                  <a:ext uri="{0D108BD9-81ED-4DB2-BD59-A6C34878D82A}">
                    <a16:rowId xmlns:a16="http://schemas.microsoft.com/office/drawing/2014/main" val="168821558"/>
                  </a:ext>
                </a:extLst>
              </a:tr>
            </a:tbl>
          </a:graphicData>
        </a:graphic>
      </p:graphicFrame>
      <p:graphicFrame>
        <p:nvGraphicFramePr>
          <p:cNvPr id="7" name="Table 6">
            <a:extLst>
              <a:ext uri="{FF2B5EF4-FFF2-40B4-BE49-F238E27FC236}">
                <a16:creationId xmlns:a16="http://schemas.microsoft.com/office/drawing/2014/main" id="{1103185A-EB6A-40FB-B8B1-854E2E281566}"/>
              </a:ext>
            </a:extLst>
          </p:cNvPr>
          <p:cNvGraphicFramePr>
            <a:graphicFrameLocks noGrp="1"/>
          </p:cNvGraphicFramePr>
          <p:nvPr>
            <p:extLst>
              <p:ext uri="{D42A27DB-BD31-4B8C-83A1-F6EECF244321}">
                <p14:modId xmlns:p14="http://schemas.microsoft.com/office/powerpoint/2010/main" val="4194188792"/>
              </p:ext>
            </p:extLst>
          </p:nvPr>
        </p:nvGraphicFramePr>
        <p:xfrm>
          <a:off x="7246518" y="3874321"/>
          <a:ext cx="3801045" cy="1787843"/>
        </p:xfrm>
        <a:graphic>
          <a:graphicData uri="http://schemas.openxmlformats.org/drawingml/2006/table">
            <a:tbl>
              <a:tblPr>
                <a:tableStyleId>{5C22544A-7EE6-4342-B048-85BDC9FD1C3A}</a:tableStyleId>
              </a:tblPr>
              <a:tblGrid>
                <a:gridCol w="1230815">
                  <a:extLst>
                    <a:ext uri="{9D8B030D-6E8A-4147-A177-3AD203B41FA5}">
                      <a16:colId xmlns:a16="http://schemas.microsoft.com/office/drawing/2014/main" val="1908170947"/>
                    </a:ext>
                  </a:extLst>
                </a:gridCol>
                <a:gridCol w="615407">
                  <a:extLst>
                    <a:ext uri="{9D8B030D-6E8A-4147-A177-3AD203B41FA5}">
                      <a16:colId xmlns:a16="http://schemas.microsoft.com/office/drawing/2014/main" val="1112048272"/>
                    </a:ext>
                  </a:extLst>
                </a:gridCol>
                <a:gridCol w="724009">
                  <a:extLst>
                    <a:ext uri="{9D8B030D-6E8A-4147-A177-3AD203B41FA5}">
                      <a16:colId xmlns:a16="http://schemas.microsoft.com/office/drawing/2014/main" val="1068510591"/>
                    </a:ext>
                  </a:extLst>
                </a:gridCol>
                <a:gridCol w="615407">
                  <a:extLst>
                    <a:ext uri="{9D8B030D-6E8A-4147-A177-3AD203B41FA5}">
                      <a16:colId xmlns:a16="http://schemas.microsoft.com/office/drawing/2014/main" val="3750532254"/>
                    </a:ext>
                  </a:extLst>
                </a:gridCol>
                <a:gridCol w="615407">
                  <a:extLst>
                    <a:ext uri="{9D8B030D-6E8A-4147-A177-3AD203B41FA5}">
                      <a16:colId xmlns:a16="http://schemas.microsoft.com/office/drawing/2014/main" val="96708758"/>
                    </a:ext>
                  </a:extLst>
                </a:gridCol>
              </a:tblGrid>
              <a:tr h="180975">
                <a:tc rowSpan="2">
                  <a:txBody>
                    <a:bodyPr/>
                    <a:lstStyle/>
                    <a:p>
                      <a:pPr algn="ctr" fontAlgn="ctr"/>
                      <a:r>
                        <a:rPr lang="en-US" sz="1100" b="1" u="none" strike="noStrike">
                          <a:solidFill>
                            <a:schemeClr val="bg1"/>
                          </a:solidFill>
                          <a:effectLst/>
                        </a:rPr>
                        <a:t>AQI Cat</a:t>
                      </a:r>
                      <a:endParaRPr lang="en-US" sz="1100" b="1" i="0" u="none" strike="noStrike">
                        <a:solidFill>
                          <a:schemeClr val="bg1"/>
                        </a:solidFill>
                        <a:effectLst/>
                        <a:latin typeface="Calibri" panose="020F0502020204030204" pitchFamily="34" charset="0"/>
                      </a:endParaRPr>
                    </a:p>
                  </a:txBody>
                  <a:tcPr marL="4763" marR="4763" marT="4763" marB="0" anchor="ctr">
                    <a:solidFill>
                      <a:schemeClr val="accent1">
                        <a:lumMod val="75000"/>
                      </a:schemeClr>
                    </a:solidFill>
                  </a:tcPr>
                </a:tc>
                <a:tc gridSpan="4">
                  <a:txBody>
                    <a:bodyPr/>
                    <a:lstStyle/>
                    <a:p>
                      <a:pPr algn="ctr" fontAlgn="b"/>
                      <a:r>
                        <a:rPr lang="en-US" sz="1100" b="1" u="none" strike="noStrike" dirty="0">
                          <a:solidFill>
                            <a:schemeClr val="bg1"/>
                          </a:solidFill>
                          <a:effectLst/>
                        </a:rPr>
                        <a:t>2020 vs 2016</a:t>
                      </a:r>
                      <a:endParaRPr lang="en-US" sz="1100" b="1" i="0" u="none" strike="noStrike" dirty="0">
                        <a:solidFill>
                          <a:schemeClr val="bg1"/>
                        </a:solidFill>
                        <a:effectLst/>
                        <a:latin typeface="Calibri" panose="020F0502020204030204" pitchFamily="34" charset="0"/>
                      </a:endParaRPr>
                    </a:p>
                  </a:txBody>
                  <a:tcPr marL="4763" marR="4763" marT="4763" marB="0" anchor="b">
                    <a:solidFill>
                      <a:schemeClr val="accent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79298381"/>
                  </a:ext>
                </a:extLst>
              </a:tr>
              <a:tr h="180975">
                <a:tc vMerge="1">
                  <a:txBody>
                    <a:bodyPr/>
                    <a:lstStyle/>
                    <a:p>
                      <a:endParaRPr lang="en-US"/>
                    </a:p>
                  </a:txBody>
                  <a:tcPr/>
                </a:tc>
                <a:tc>
                  <a:txBody>
                    <a:bodyPr/>
                    <a:lstStyle/>
                    <a:p>
                      <a:pPr algn="ctr" fontAlgn="b"/>
                      <a:r>
                        <a:rPr lang="en-US" sz="1100" b="1" u="none" strike="noStrike">
                          <a:solidFill>
                            <a:schemeClr val="bg1"/>
                          </a:solidFill>
                          <a:effectLst/>
                        </a:rPr>
                        <a:t>Moderate</a:t>
                      </a:r>
                      <a:endParaRPr lang="en-US" sz="1100" b="1" i="0" u="none" strike="noStrike">
                        <a:solidFill>
                          <a:schemeClr val="bg1"/>
                        </a:solidFill>
                        <a:effectLst/>
                        <a:latin typeface="Calibri" panose="020F0502020204030204" pitchFamily="34" charset="0"/>
                      </a:endParaRPr>
                    </a:p>
                  </a:txBody>
                  <a:tcPr marL="4763" marR="4763" marT="4763" marB="0" anchor="b">
                    <a:solidFill>
                      <a:schemeClr val="accent1">
                        <a:lumMod val="75000"/>
                      </a:schemeClr>
                    </a:solidFill>
                  </a:tcPr>
                </a:tc>
                <a:tc>
                  <a:txBody>
                    <a:bodyPr/>
                    <a:lstStyle/>
                    <a:p>
                      <a:pPr algn="ctr" fontAlgn="b"/>
                      <a:r>
                        <a:rPr lang="en-US" sz="1100" b="1" u="none" strike="noStrike">
                          <a:solidFill>
                            <a:schemeClr val="bg1"/>
                          </a:solidFill>
                          <a:effectLst/>
                        </a:rPr>
                        <a:t>Unh. For S.G.</a:t>
                      </a:r>
                      <a:endParaRPr lang="en-US" sz="1100" b="1" i="0" u="none" strike="noStrike">
                        <a:solidFill>
                          <a:schemeClr val="bg1"/>
                        </a:solidFill>
                        <a:effectLst/>
                        <a:latin typeface="Calibri" panose="020F0502020204030204" pitchFamily="34" charset="0"/>
                      </a:endParaRPr>
                    </a:p>
                  </a:txBody>
                  <a:tcPr marL="4763" marR="4763" marT="4763" marB="0" anchor="b">
                    <a:solidFill>
                      <a:schemeClr val="accent1">
                        <a:lumMod val="75000"/>
                      </a:schemeClr>
                    </a:solidFill>
                  </a:tcPr>
                </a:tc>
                <a:tc>
                  <a:txBody>
                    <a:bodyPr/>
                    <a:lstStyle/>
                    <a:p>
                      <a:pPr algn="ctr" fontAlgn="b"/>
                      <a:r>
                        <a:rPr lang="en-US" sz="1100" b="1" u="none" strike="noStrike">
                          <a:solidFill>
                            <a:schemeClr val="bg1"/>
                          </a:solidFill>
                          <a:effectLst/>
                        </a:rPr>
                        <a:t>Unhealthy</a:t>
                      </a:r>
                      <a:endParaRPr lang="en-US" sz="1100" b="1" i="0" u="none" strike="noStrike">
                        <a:solidFill>
                          <a:schemeClr val="bg1"/>
                        </a:solidFill>
                        <a:effectLst/>
                        <a:latin typeface="Calibri" panose="020F0502020204030204" pitchFamily="34" charset="0"/>
                      </a:endParaRPr>
                    </a:p>
                  </a:txBody>
                  <a:tcPr marL="4763" marR="4763" marT="4763" marB="0" anchor="b">
                    <a:solidFill>
                      <a:schemeClr val="accent1">
                        <a:lumMod val="75000"/>
                      </a:schemeClr>
                    </a:solidFill>
                  </a:tcPr>
                </a:tc>
                <a:tc>
                  <a:txBody>
                    <a:bodyPr/>
                    <a:lstStyle/>
                    <a:p>
                      <a:pPr algn="ctr" fontAlgn="b"/>
                      <a:r>
                        <a:rPr lang="en-US" sz="1100" b="1" u="none" strike="noStrike">
                          <a:solidFill>
                            <a:schemeClr val="bg1"/>
                          </a:solidFill>
                          <a:effectLst/>
                        </a:rPr>
                        <a:t>Total</a:t>
                      </a:r>
                      <a:endParaRPr lang="en-US" sz="1100" b="1" i="0" u="none" strike="noStrike">
                        <a:solidFill>
                          <a:schemeClr val="bg1"/>
                        </a:solidFill>
                        <a:effectLst/>
                        <a:latin typeface="Calibri" panose="020F0502020204030204" pitchFamily="34" charset="0"/>
                      </a:endParaRPr>
                    </a:p>
                  </a:txBody>
                  <a:tcPr marL="4763" marR="4763" marT="4763" marB="0" anchor="b">
                    <a:solidFill>
                      <a:schemeClr val="accent1">
                        <a:lumMod val="75000"/>
                      </a:schemeClr>
                    </a:solidFill>
                  </a:tcPr>
                </a:tc>
                <a:extLst>
                  <a:ext uri="{0D108BD9-81ED-4DB2-BD59-A6C34878D82A}">
                    <a16:rowId xmlns:a16="http://schemas.microsoft.com/office/drawing/2014/main" val="898758976"/>
                  </a:ext>
                </a:extLst>
              </a:tr>
              <a:tr h="180975">
                <a:tc>
                  <a:txBody>
                    <a:bodyPr/>
                    <a:lstStyle/>
                    <a:p>
                      <a:pPr algn="l" fontAlgn="b"/>
                      <a:r>
                        <a:rPr lang="en-US" sz="1100" u="none" strike="noStrike">
                          <a:effectLst/>
                        </a:rPr>
                        <a:t>Moderate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237119323"/>
                  </a:ext>
                </a:extLst>
              </a:tr>
              <a:tr h="180975">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7.0</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15.5</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1.5</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469375533"/>
                  </a:ext>
                </a:extLst>
              </a:tr>
              <a:tr h="180975">
                <a:tc>
                  <a:txBody>
                    <a:bodyPr/>
                    <a:lstStyle/>
                    <a:p>
                      <a:pPr algn="l" fontAlgn="b"/>
                      <a:r>
                        <a:rPr lang="en-US" sz="1100" u="none" strike="noStrike">
                          <a:effectLst/>
                        </a:rPr>
                        <a:t>Unh. For S.G.</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89880620"/>
                  </a:ext>
                </a:extLst>
              </a:tr>
              <a:tr h="180975">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2.0</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4.5</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0.5</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7480243"/>
                  </a:ext>
                </a:extLst>
              </a:tr>
              <a:tr h="180975">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908549963"/>
                  </a:ext>
                </a:extLst>
              </a:tr>
              <a:tr h="180975">
                <a:tc>
                  <a:txBody>
                    <a:bodyPr/>
                    <a:lstStyle/>
                    <a:p>
                      <a:pPr algn="ctr" fontAlgn="b"/>
                      <a:r>
                        <a:rPr lang="en-US" sz="1100" u="none" strike="noStrike">
                          <a:effectLst/>
                        </a:rPr>
                        <a:t>Statistic</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solidFill>
                  </a:tcPr>
                </a:tc>
                <a:tc>
                  <a:txBody>
                    <a:bodyPr/>
                    <a:lstStyle/>
                    <a:p>
                      <a:pPr algn="ctr" fontAlgn="b"/>
                      <a:r>
                        <a:rPr lang="en-US" sz="1100" u="none" strike="noStrike">
                          <a:effectLst/>
                        </a:rPr>
                        <a:t>DF</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solidFill>
                  </a:tcPr>
                </a:tc>
                <a:tc>
                  <a:txBody>
                    <a:bodyPr/>
                    <a:lstStyle/>
                    <a:p>
                      <a:pPr algn="ctr" fontAlgn="b"/>
                      <a:r>
                        <a:rPr lang="en-US" sz="1100" u="none" strike="noStrike">
                          <a:effectLst/>
                        </a:rPr>
                        <a:t>Value</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solidFill>
                  </a:tcPr>
                </a:tc>
                <a:tc>
                  <a:txBody>
                    <a:bodyPr/>
                    <a:lstStyle/>
                    <a:p>
                      <a:pPr algn="ctr" fontAlgn="b"/>
                      <a:r>
                        <a:rPr lang="en-US" sz="1100" u="none" strike="noStrike">
                          <a:effectLst/>
                        </a:rPr>
                        <a:t>Prob</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solidFill>
                  </a:tcPr>
                </a:tc>
                <a:extLst>
                  <a:ext uri="{0D108BD9-81ED-4DB2-BD59-A6C34878D82A}">
                    <a16:rowId xmlns:a16="http://schemas.microsoft.com/office/drawing/2014/main" val="4044976856"/>
                  </a:ext>
                </a:extLst>
              </a:tr>
              <a:tr h="180975">
                <a:tc>
                  <a:txBody>
                    <a:bodyPr/>
                    <a:lstStyle/>
                    <a:p>
                      <a:pPr algn="ctr" fontAlgn="b"/>
                      <a:r>
                        <a:rPr lang="en-US" sz="1100" u="none" strike="noStrike">
                          <a:effectLst/>
                        </a:rPr>
                        <a:t>Chi-Square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100" u="none" strike="noStrike">
                          <a:effectLst/>
                        </a:rPr>
                        <a:t>9.26</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100" u="none" strike="noStrike">
                          <a:effectLst/>
                        </a:rPr>
                        <a:t>0.01</a:t>
                      </a:r>
                      <a:endParaRPr lang="en-US" sz="1100" b="0" i="0" u="none" strike="noStrike">
                        <a:solidFill>
                          <a:srgbClr val="000000"/>
                        </a:solidFill>
                        <a:effectLst/>
                        <a:latin typeface="Calibri" panose="020F0502020204030204" pitchFamily="34" charset="0"/>
                      </a:endParaRPr>
                    </a:p>
                  </a:txBody>
                  <a:tcPr marL="4763" marR="4763" marT="4763" marB="0" anchor="b">
                    <a:solidFill>
                      <a:srgbClr val="00B050"/>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445098966"/>
                  </a:ext>
                </a:extLst>
              </a:tr>
            </a:tbl>
          </a:graphicData>
        </a:graphic>
      </p:graphicFrame>
      <p:sp>
        <p:nvSpPr>
          <p:cNvPr id="8" name="Rectangle 7">
            <a:extLst>
              <a:ext uri="{FF2B5EF4-FFF2-40B4-BE49-F238E27FC236}">
                <a16:creationId xmlns:a16="http://schemas.microsoft.com/office/drawing/2014/main" id="{BE1B03E2-6232-4B2D-A668-199665F93407}"/>
              </a:ext>
            </a:extLst>
          </p:cNvPr>
          <p:cNvSpPr/>
          <p:nvPr/>
        </p:nvSpPr>
        <p:spPr>
          <a:xfrm>
            <a:off x="785192" y="1871625"/>
            <a:ext cx="2682626" cy="1391663"/>
          </a:xfrm>
          <a:prstGeom prst="rect">
            <a:avLst/>
          </a:prstGeom>
        </p:spPr>
        <p:txBody>
          <a:bodyPr wrap="square">
            <a:spAutoFit/>
          </a:bodyPr>
          <a:lstStyle/>
          <a:p>
            <a:pPr marL="449580" indent="-449580" algn="ctr">
              <a:lnSpc>
                <a:spcPct val="150000"/>
              </a:lnSpc>
              <a:spcAft>
                <a:spcPts val="800"/>
              </a:spcAft>
            </a:pPr>
            <a:r>
              <a:rPr lang="en-CA" i="1">
                <a:latin typeface="Times New Roman" panose="02020603050405020304" pitchFamily="18" charset="0"/>
                <a:ea typeface="Calibri" panose="020F0502020204030204" pitchFamily="34" charset="0"/>
                <a:cs typeface="Times New Roman" panose="02020603050405020304" pitchFamily="18" charset="0"/>
              </a:rPr>
              <a:t>H</a:t>
            </a:r>
            <a:r>
              <a:rPr lang="en-CA" i="1" baseline="-25000">
                <a:latin typeface="Times New Roman" panose="02020603050405020304" pitchFamily="18" charset="0"/>
                <a:ea typeface="Calibri" panose="020F0502020204030204" pitchFamily="34" charset="0"/>
                <a:cs typeface="Times New Roman" panose="02020603050405020304" pitchFamily="18" charset="0"/>
              </a:rPr>
              <a:t>o</a:t>
            </a:r>
            <a:r>
              <a:rPr lang="en-CA" i="1">
                <a:latin typeface="Times New Roman" panose="02020603050405020304" pitchFamily="18" charset="0"/>
                <a:ea typeface="Calibri" panose="020F0502020204030204" pitchFamily="34" charset="0"/>
                <a:cs typeface="Times New Roman" panose="02020603050405020304" pitchFamily="18" charset="0"/>
              </a:rPr>
              <a:t>: Categories independent</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en-CA" i="1">
                <a:latin typeface="Times New Roman" panose="02020603050405020304" pitchFamily="18" charset="0"/>
                <a:ea typeface="Calibri" panose="020F0502020204030204" pitchFamily="34" charset="0"/>
                <a:cs typeface="Times New Roman" panose="02020603050405020304" pitchFamily="18" charset="0"/>
              </a:rPr>
              <a:t>H</a:t>
            </a:r>
            <a:r>
              <a:rPr lang="en-CA" i="1" baseline="-25000">
                <a:latin typeface="Times New Roman" panose="02020603050405020304" pitchFamily="18" charset="0"/>
                <a:ea typeface="Calibri" panose="020F0502020204030204" pitchFamily="34" charset="0"/>
                <a:cs typeface="Times New Roman" panose="02020603050405020304" pitchFamily="18" charset="0"/>
              </a:rPr>
              <a:t>1</a:t>
            </a:r>
            <a:r>
              <a:rPr lang="en-CA" i="1">
                <a:latin typeface="Times New Roman" panose="02020603050405020304" pitchFamily="18" charset="0"/>
                <a:ea typeface="Calibri" panose="020F0502020204030204" pitchFamily="34" charset="0"/>
                <a:cs typeface="Times New Roman" panose="02020603050405020304" pitchFamily="18" charset="0"/>
              </a:rPr>
              <a:t>: H</a:t>
            </a:r>
            <a:r>
              <a:rPr lang="en-CA" i="1" baseline="-25000">
                <a:latin typeface="Times New Roman" panose="02020603050405020304" pitchFamily="18" charset="0"/>
                <a:ea typeface="Calibri" panose="020F0502020204030204" pitchFamily="34" charset="0"/>
                <a:cs typeface="Times New Roman" panose="02020603050405020304" pitchFamily="18" charset="0"/>
              </a:rPr>
              <a:t>o</a:t>
            </a:r>
            <a:r>
              <a:rPr lang="en-CA" i="1">
                <a:latin typeface="Times New Roman" panose="02020603050405020304" pitchFamily="18" charset="0"/>
                <a:ea typeface="Calibri" panose="020F0502020204030204" pitchFamily="34" charset="0"/>
                <a:cs typeface="Times New Roman" panose="02020603050405020304" pitchFamily="18" charset="0"/>
              </a:rPr>
              <a:t> is false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BEEE5B74-4A8E-4D56-9F59-3C1A345CF17D}"/>
              </a:ext>
            </a:extLst>
          </p:cNvPr>
          <p:cNvGraphicFramePr>
            <a:graphicFrameLocks noGrp="1"/>
          </p:cNvGraphicFramePr>
          <p:nvPr>
            <p:extLst>
              <p:ext uri="{D42A27DB-BD31-4B8C-83A1-F6EECF244321}">
                <p14:modId xmlns:p14="http://schemas.microsoft.com/office/powerpoint/2010/main" val="1038942583"/>
              </p:ext>
            </p:extLst>
          </p:nvPr>
        </p:nvGraphicFramePr>
        <p:xfrm>
          <a:off x="3696552" y="3900749"/>
          <a:ext cx="2984410" cy="1787843"/>
        </p:xfrm>
        <a:graphic>
          <a:graphicData uri="http://schemas.openxmlformats.org/drawingml/2006/table">
            <a:tbl>
              <a:tblPr>
                <a:tableStyleId>{5C22544A-7EE6-4342-B048-85BDC9FD1C3A}</a:tableStyleId>
              </a:tblPr>
              <a:tblGrid>
                <a:gridCol w="1311829">
                  <a:extLst>
                    <a:ext uri="{9D8B030D-6E8A-4147-A177-3AD203B41FA5}">
                      <a16:colId xmlns:a16="http://schemas.microsoft.com/office/drawing/2014/main" val="717055963"/>
                    </a:ext>
                  </a:extLst>
                </a:gridCol>
                <a:gridCol w="557527">
                  <a:extLst>
                    <a:ext uri="{9D8B030D-6E8A-4147-A177-3AD203B41FA5}">
                      <a16:colId xmlns:a16="http://schemas.microsoft.com/office/drawing/2014/main" val="3677421155"/>
                    </a:ext>
                  </a:extLst>
                </a:gridCol>
                <a:gridCol w="557527">
                  <a:extLst>
                    <a:ext uri="{9D8B030D-6E8A-4147-A177-3AD203B41FA5}">
                      <a16:colId xmlns:a16="http://schemas.microsoft.com/office/drawing/2014/main" val="3374207527"/>
                    </a:ext>
                  </a:extLst>
                </a:gridCol>
                <a:gridCol w="557527">
                  <a:extLst>
                    <a:ext uri="{9D8B030D-6E8A-4147-A177-3AD203B41FA5}">
                      <a16:colId xmlns:a16="http://schemas.microsoft.com/office/drawing/2014/main" val="1448359617"/>
                    </a:ext>
                  </a:extLst>
                </a:gridCol>
              </a:tblGrid>
              <a:tr h="180975">
                <a:tc rowSpan="2">
                  <a:txBody>
                    <a:bodyPr/>
                    <a:lstStyle/>
                    <a:p>
                      <a:pPr algn="ctr" fontAlgn="ctr"/>
                      <a:r>
                        <a:rPr lang="en-US" sz="1100" b="1" u="none" strike="noStrike" dirty="0">
                          <a:solidFill>
                            <a:schemeClr val="bg1"/>
                          </a:solidFill>
                          <a:effectLst/>
                        </a:rPr>
                        <a:t>AQI Cat</a:t>
                      </a:r>
                      <a:endParaRPr lang="en-US" sz="1100" b="1" i="0" u="none" strike="noStrike" dirty="0">
                        <a:solidFill>
                          <a:schemeClr val="bg1"/>
                        </a:solidFill>
                        <a:effectLst/>
                        <a:latin typeface="Calibri" panose="020F0502020204030204" pitchFamily="34" charset="0"/>
                      </a:endParaRPr>
                    </a:p>
                  </a:txBody>
                  <a:tcPr marL="4763" marR="4763" marT="4763" marB="0" anchor="ctr">
                    <a:solidFill>
                      <a:schemeClr val="accent1">
                        <a:lumMod val="75000"/>
                      </a:schemeClr>
                    </a:solidFill>
                  </a:tcPr>
                </a:tc>
                <a:tc gridSpan="3">
                  <a:txBody>
                    <a:bodyPr/>
                    <a:lstStyle/>
                    <a:p>
                      <a:pPr algn="ctr" fontAlgn="b"/>
                      <a:r>
                        <a:rPr lang="en-US" sz="1100" b="1" u="none" strike="noStrike">
                          <a:solidFill>
                            <a:schemeClr val="bg1"/>
                          </a:solidFill>
                          <a:effectLst/>
                        </a:rPr>
                        <a:t>2020 vs 2017</a:t>
                      </a:r>
                      <a:endParaRPr lang="en-US" sz="1100" b="1" i="0" u="none" strike="noStrike">
                        <a:solidFill>
                          <a:schemeClr val="bg1"/>
                        </a:solidFill>
                        <a:effectLst/>
                        <a:latin typeface="Calibri" panose="020F0502020204030204" pitchFamily="34" charset="0"/>
                      </a:endParaRPr>
                    </a:p>
                  </a:txBody>
                  <a:tcPr marL="4763" marR="4763" marT="4763" marB="0" anchor="b">
                    <a:solidFill>
                      <a:schemeClr val="accent1">
                        <a:lumMod val="7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15877402"/>
                  </a:ext>
                </a:extLst>
              </a:tr>
              <a:tr h="180975">
                <a:tc vMerge="1">
                  <a:txBody>
                    <a:bodyPr/>
                    <a:lstStyle/>
                    <a:p>
                      <a:endParaRPr lang="en-US"/>
                    </a:p>
                  </a:txBody>
                  <a:tcPr/>
                </a:tc>
                <a:tc>
                  <a:txBody>
                    <a:bodyPr/>
                    <a:lstStyle/>
                    <a:p>
                      <a:pPr algn="ctr" fontAlgn="b"/>
                      <a:r>
                        <a:rPr lang="en-US" sz="1100" b="1" u="none" strike="noStrike">
                          <a:solidFill>
                            <a:schemeClr val="bg1"/>
                          </a:solidFill>
                          <a:effectLst/>
                        </a:rPr>
                        <a:t>Moderate</a:t>
                      </a:r>
                      <a:endParaRPr lang="en-US" sz="1100" b="1" i="0" u="none" strike="noStrike">
                        <a:solidFill>
                          <a:schemeClr val="bg1"/>
                        </a:solidFill>
                        <a:effectLst/>
                        <a:latin typeface="Calibri" panose="020F0502020204030204" pitchFamily="34" charset="0"/>
                      </a:endParaRPr>
                    </a:p>
                  </a:txBody>
                  <a:tcPr marL="4763" marR="4763" marT="4763" marB="0" anchor="b">
                    <a:solidFill>
                      <a:schemeClr val="accent1">
                        <a:lumMod val="75000"/>
                      </a:schemeClr>
                    </a:solidFill>
                  </a:tcPr>
                </a:tc>
                <a:tc>
                  <a:txBody>
                    <a:bodyPr/>
                    <a:lstStyle/>
                    <a:p>
                      <a:pPr algn="ctr" fontAlgn="b"/>
                      <a:r>
                        <a:rPr lang="en-US" sz="1100" b="1" u="none" strike="noStrike" err="1">
                          <a:solidFill>
                            <a:schemeClr val="bg1"/>
                          </a:solidFill>
                          <a:effectLst/>
                        </a:rPr>
                        <a:t>Unh</a:t>
                      </a:r>
                      <a:r>
                        <a:rPr lang="en-US" sz="1100" b="1" u="none" strike="noStrike">
                          <a:solidFill>
                            <a:schemeClr val="bg1"/>
                          </a:solidFill>
                          <a:effectLst/>
                        </a:rPr>
                        <a:t>. For S.G.</a:t>
                      </a:r>
                      <a:endParaRPr lang="en-US" sz="1100" b="1" i="0" u="none" strike="noStrike">
                        <a:solidFill>
                          <a:schemeClr val="bg1"/>
                        </a:solidFill>
                        <a:effectLst/>
                        <a:latin typeface="Calibri" panose="020F0502020204030204" pitchFamily="34" charset="0"/>
                      </a:endParaRPr>
                    </a:p>
                  </a:txBody>
                  <a:tcPr marL="4763" marR="4763" marT="4763" marB="0" anchor="b">
                    <a:solidFill>
                      <a:schemeClr val="accent1">
                        <a:lumMod val="75000"/>
                      </a:schemeClr>
                    </a:solidFill>
                  </a:tcPr>
                </a:tc>
                <a:tc>
                  <a:txBody>
                    <a:bodyPr/>
                    <a:lstStyle/>
                    <a:p>
                      <a:pPr algn="ctr" fontAlgn="b"/>
                      <a:r>
                        <a:rPr lang="en-US" sz="1100" b="1" u="none" strike="noStrike">
                          <a:solidFill>
                            <a:schemeClr val="bg1"/>
                          </a:solidFill>
                          <a:effectLst/>
                        </a:rPr>
                        <a:t>Total</a:t>
                      </a:r>
                      <a:endParaRPr lang="en-US" sz="1100" b="1" i="0" u="none" strike="noStrike">
                        <a:solidFill>
                          <a:schemeClr val="bg1"/>
                        </a:solidFill>
                        <a:effectLst/>
                        <a:latin typeface="Calibri" panose="020F0502020204030204" pitchFamily="34" charset="0"/>
                      </a:endParaRPr>
                    </a:p>
                  </a:txBody>
                  <a:tcPr marL="4763" marR="4763" marT="4763" marB="0" anchor="b">
                    <a:solidFill>
                      <a:schemeClr val="accent1">
                        <a:lumMod val="75000"/>
                      </a:schemeClr>
                    </a:solidFill>
                  </a:tcPr>
                </a:tc>
                <a:extLst>
                  <a:ext uri="{0D108BD9-81ED-4DB2-BD59-A6C34878D82A}">
                    <a16:rowId xmlns:a16="http://schemas.microsoft.com/office/drawing/2014/main" val="3013954405"/>
                  </a:ext>
                </a:extLst>
              </a:tr>
              <a:tr h="180975">
                <a:tc>
                  <a:txBody>
                    <a:bodyPr/>
                    <a:lstStyle/>
                    <a:p>
                      <a:pPr algn="l" fontAlgn="b"/>
                      <a:r>
                        <a:rPr lang="en-US" sz="1100" u="none" strike="noStrike">
                          <a:effectLst/>
                        </a:rPr>
                        <a:t>Moderate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674646610"/>
                  </a:ext>
                </a:extLst>
              </a:tr>
              <a:tr h="180975">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9.3</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14.7</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749785524"/>
                  </a:ext>
                </a:extLst>
              </a:tr>
              <a:tr h="180975">
                <a:tc>
                  <a:txBody>
                    <a:bodyPr/>
                    <a:lstStyle/>
                    <a:p>
                      <a:pPr algn="l" fontAlgn="b"/>
                      <a:r>
                        <a:rPr lang="en-US" sz="1100" u="none" strike="noStrike">
                          <a:effectLst/>
                        </a:rPr>
                        <a:t>Unh. For S.G.</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294147464"/>
                  </a:ext>
                </a:extLst>
              </a:tr>
              <a:tr h="180975">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800" u="none" strike="noStrike">
                          <a:effectLst/>
                        </a:rPr>
                        <a:t>4.3</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57327627"/>
                  </a:ext>
                </a:extLst>
              </a:tr>
              <a:tr h="180975">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089997923"/>
                  </a:ext>
                </a:extLst>
              </a:tr>
              <a:tr h="180975">
                <a:tc>
                  <a:txBody>
                    <a:bodyPr/>
                    <a:lstStyle/>
                    <a:p>
                      <a:pPr algn="ctr" fontAlgn="b"/>
                      <a:r>
                        <a:rPr lang="en-US" sz="1100" u="none" strike="noStrike">
                          <a:effectLst/>
                        </a:rPr>
                        <a:t>Statistic</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solidFill>
                  </a:tcPr>
                </a:tc>
                <a:tc>
                  <a:txBody>
                    <a:bodyPr/>
                    <a:lstStyle/>
                    <a:p>
                      <a:pPr algn="ctr" fontAlgn="b"/>
                      <a:r>
                        <a:rPr lang="en-US" sz="1100" u="none" strike="noStrike">
                          <a:effectLst/>
                        </a:rPr>
                        <a:t>DF</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solidFill>
                  </a:tcPr>
                </a:tc>
                <a:tc>
                  <a:txBody>
                    <a:bodyPr/>
                    <a:lstStyle/>
                    <a:p>
                      <a:pPr algn="ctr" fontAlgn="b"/>
                      <a:r>
                        <a:rPr lang="en-US" sz="1100" u="none" strike="noStrike">
                          <a:effectLst/>
                        </a:rPr>
                        <a:t>Value</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solidFill>
                  </a:tcPr>
                </a:tc>
                <a:tc>
                  <a:txBody>
                    <a:bodyPr/>
                    <a:lstStyle/>
                    <a:p>
                      <a:pPr algn="ctr" fontAlgn="b"/>
                      <a:r>
                        <a:rPr lang="en-US" sz="1100" u="none" strike="noStrike">
                          <a:effectLst/>
                        </a:rPr>
                        <a:t>Prob</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solidFill>
                  </a:tcPr>
                </a:tc>
                <a:extLst>
                  <a:ext uri="{0D108BD9-81ED-4DB2-BD59-A6C34878D82A}">
                    <a16:rowId xmlns:a16="http://schemas.microsoft.com/office/drawing/2014/main" val="3652004824"/>
                  </a:ext>
                </a:extLst>
              </a:tr>
              <a:tr h="180975">
                <a:tc>
                  <a:txBody>
                    <a:bodyPr/>
                    <a:lstStyle/>
                    <a:p>
                      <a:pPr algn="ctr" fontAlgn="b"/>
                      <a:r>
                        <a:rPr lang="en-US" sz="1100" u="none" strike="noStrike">
                          <a:effectLst/>
                        </a:rPr>
                        <a:t>Chi-Square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100" u="none" strike="noStrike">
                          <a:effectLst/>
                        </a:rPr>
                        <a:t>0.39</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100" u="none" strike="noStrike" dirty="0">
                          <a:effectLst/>
                        </a:rPr>
                        <a:t>0.53</a:t>
                      </a:r>
                      <a:endParaRPr lang="en-US" sz="1100" b="0" i="0" u="none" strike="noStrike" dirty="0">
                        <a:solidFill>
                          <a:srgbClr val="000000"/>
                        </a:solidFill>
                        <a:effectLst/>
                        <a:latin typeface="Calibri" panose="020F0502020204030204" pitchFamily="34" charset="0"/>
                      </a:endParaRPr>
                    </a:p>
                  </a:txBody>
                  <a:tcPr marL="4763" marR="4763" marT="4763" marB="0" anchor="b">
                    <a:solidFill>
                      <a:srgbClr val="FF0000"/>
                    </a:solidFill>
                  </a:tcPr>
                </a:tc>
                <a:extLst>
                  <a:ext uri="{0D108BD9-81ED-4DB2-BD59-A6C34878D82A}">
                    <a16:rowId xmlns:a16="http://schemas.microsoft.com/office/drawing/2014/main" val="2490114934"/>
                  </a:ext>
                </a:extLst>
              </a:tr>
            </a:tbl>
          </a:graphicData>
        </a:graphic>
      </p:graphicFrame>
    </p:spTree>
    <p:extLst>
      <p:ext uri="{BB962C8B-B14F-4D97-AF65-F5344CB8AC3E}">
        <p14:creationId xmlns:p14="http://schemas.microsoft.com/office/powerpoint/2010/main" val="5828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34D6048-7226-462B-8839-B64AEBBAF2A3}"/>
              </a:ext>
            </a:extLst>
          </p:cNvPr>
          <p:cNvSpPr txBox="1">
            <a:spLocks/>
          </p:cNvSpPr>
          <p:nvPr/>
        </p:nvSpPr>
        <p:spPr>
          <a:xfrm>
            <a:off x="677757" y="762131"/>
            <a:ext cx="9966960" cy="813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b="1"/>
              <a:t>Inferential Analysis: </a:t>
            </a:r>
            <a:r>
              <a:rPr lang="en-CA" b="1"/>
              <a:t>T-Tests </a:t>
            </a:r>
          </a:p>
        </p:txBody>
      </p:sp>
      <p:sp>
        <p:nvSpPr>
          <p:cNvPr id="5" name="TextBox 4">
            <a:extLst>
              <a:ext uri="{FF2B5EF4-FFF2-40B4-BE49-F238E27FC236}">
                <a16:creationId xmlns:a16="http://schemas.microsoft.com/office/drawing/2014/main" id="{5536F5F2-5866-443B-B5D2-183F25A3FC6C}"/>
              </a:ext>
            </a:extLst>
          </p:cNvPr>
          <p:cNvSpPr txBox="1"/>
          <p:nvPr/>
        </p:nvSpPr>
        <p:spPr>
          <a:xfrm>
            <a:off x="871173" y="1575571"/>
            <a:ext cx="6558699" cy="4584332"/>
          </a:xfrm>
          <a:prstGeom prst="rect">
            <a:avLst/>
          </a:prstGeom>
          <a:noFill/>
        </p:spPr>
        <p:txBody>
          <a:bodyPr wrap="square">
            <a:spAutoFit/>
          </a:bodyPr>
          <a:lstStyle/>
          <a:p>
            <a:pPr marL="384048"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2000" dirty="0">
                <a:solidFill>
                  <a:schemeClr val="tx1">
                    <a:lumMod val="75000"/>
                    <a:lumOff val="25000"/>
                  </a:schemeClr>
                </a:solidFill>
                <a:cs typeface="Times New Roman" panose="02020603050405020304" pitchFamily="18" charset="0"/>
              </a:rPr>
              <a:t>The T-student test was used study the difference of means between Dec 2019 and 2020</a:t>
            </a:r>
          </a:p>
          <a:p>
            <a:pPr marL="384048"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2000" dirty="0">
                <a:solidFill>
                  <a:schemeClr val="tx1">
                    <a:lumMod val="75000"/>
                    <a:lumOff val="25000"/>
                  </a:schemeClr>
                </a:solidFill>
                <a:cs typeface="Times New Roman" panose="02020603050405020304" pitchFamily="18" charset="0"/>
              </a:rPr>
              <a:t>Test for normality could not reject the null hypothesis of normality, therefore the T-test could be used.</a:t>
            </a:r>
          </a:p>
          <a:p>
            <a:pPr marL="384048"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2000" dirty="0">
                <a:solidFill>
                  <a:schemeClr val="tx1">
                    <a:lumMod val="75000"/>
                    <a:lumOff val="25000"/>
                  </a:schemeClr>
                </a:solidFill>
                <a:cs typeface="Times New Roman" panose="02020603050405020304" pitchFamily="18" charset="0"/>
              </a:rPr>
              <a:t>Concludes that the mean values for Dec-2019 and Dec-2020 were different.</a:t>
            </a:r>
          </a:p>
          <a:p>
            <a:pPr marL="384048"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2000" dirty="0">
                <a:solidFill>
                  <a:schemeClr val="tx1">
                    <a:lumMod val="75000"/>
                    <a:lumOff val="25000"/>
                  </a:schemeClr>
                </a:solidFill>
                <a:cs typeface="Times New Roman" panose="02020603050405020304" pitchFamily="18" charset="0"/>
              </a:rPr>
              <a:t>There was no sufficient evidence to state that the result was due to the restrictive measures, because its period comprehends the first fortnight of April 2020.</a:t>
            </a:r>
          </a:p>
        </p:txBody>
      </p:sp>
      <p:sp>
        <p:nvSpPr>
          <p:cNvPr id="4" name="Rectangle 3">
            <a:extLst>
              <a:ext uri="{FF2B5EF4-FFF2-40B4-BE49-F238E27FC236}">
                <a16:creationId xmlns:a16="http://schemas.microsoft.com/office/drawing/2014/main" id="{210A88B2-2C4E-4BB9-9FA1-09913A8932F1}"/>
              </a:ext>
            </a:extLst>
          </p:cNvPr>
          <p:cNvSpPr/>
          <p:nvPr/>
        </p:nvSpPr>
        <p:spPr>
          <a:xfrm>
            <a:off x="8357229" y="1634544"/>
            <a:ext cx="2489446" cy="976165"/>
          </a:xfrm>
          <a:prstGeom prst="rect">
            <a:avLst/>
          </a:prstGeom>
        </p:spPr>
        <p:txBody>
          <a:bodyPr wrap="square">
            <a:spAutoFit/>
          </a:bodyPr>
          <a:lstStyle/>
          <a:p>
            <a:pPr marL="449580" indent="-449580" algn="ctr">
              <a:lnSpc>
                <a:spcPct val="150000"/>
              </a:lnSpc>
              <a:spcAft>
                <a:spcPts val="800"/>
              </a:spcAft>
            </a:pPr>
            <a:r>
              <a:rPr lang="en-CA" i="1">
                <a:latin typeface="Times New Roman" panose="02020603050405020304" pitchFamily="18" charset="0"/>
                <a:ea typeface="Calibri" panose="020F0502020204030204" pitchFamily="34" charset="0"/>
                <a:cs typeface="Times New Roman" panose="02020603050405020304" pitchFamily="18" charset="0"/>
              </a:rPr>
              <a:t>H</a:t>
            </a:r>
            <a:r>
              <a:rPr lang="en-CA" i="1" baseline="-25000">
                <a:latin typeface="Times New Roman" panose="02020603050405020304" pitchFamily="18" charset="0"/>
                <a:ea typeface="Calibri" panose="020F0502020204030204" pitchFamily="34" charset="0"/>
                <a:cs typeface="Times New Roman" panose="02020603050405020304" pitchFamily="18" charset="0"/>
              </a:rPr>
              <a:t>o</a:t>
            </a:r>
            <a:r>
              <a:rPr lang="en-CA" i="1">
                <a:latin typeface="Times New Roman" panose="02020603050405020304" pitchFamily="18" charset="0"/>
                <a:ea typeface="Calibri" panose="020F0502020204030204" pitchFamily="34" charset="0"/>
                <a:cs typeface="Times New Roman" panose="02020603050405020304" pitchFamily="18" charset="0"/>
              </a:rPr>
              <a:t>: µ</a:t>
            </a:r>
            <a:r>
              <a:rPr lang="en-CA" i="1" baseline="-25000">
                <a:latin typeface="Times New Roman" panose="02020603050405020304" pitchFamily="18" charset="0"/>
                <a:ea typeface="Calibri" panose="020F0502020204030204" pitchFamily="34" charset="0"/>
                <a:cs typeface="Times New Roman" panose="02020603050405020304" pitchFamily="18" charset="0"/>
              </a:rPr>
              <a:t>1</a:t>
            </a:r>
            <a:r>
              <a:rPr lang="en-CA" i="1">
                <a:latin typeface="Times New Roman" panose="02020603050405020304" pitchFamily="18" charset="0"/>
                <a:ea typeface="Calibri" panose="020F0502020204030204" pitchFamily="34" charset="0"/>
                <a:cs typeface="Times New Roman" panose="02020603050405020304" pitchFamily="18" charset="0"/>
              </a:rPr>
              <a:t> - µ</a:t>
            </a:r>
            <a:r>
              <a:rPr lang="en-CA" i="1" baseline="-25000">
                <a:latin typeface="Times New Roman" panose="02020603050405020304" pitchFamily="18" charset="0"/>
                <a:ea typeface="Calibri" panose="020F0502020204030204" pitchFamily="34" charset="0"/>
                <a:cs typeface="Times New Roman" panose="02020603050405020304" pitchFamily="18" charset="0"/>
              </a:rPr>
              <a:t>2</a:t>
            </a:r>
            <a:r>
              <a:rPr lang="en-CA" i="1">
                <a:latin typeface="Times New Roman" panose="02020603050405020304" pitchFamily="18" charset="0"/>
                <a:ea typeface="Calibri" panose="020F0502020204030204" pitchFamily="34" charset="0"/>
                <a:cs typeface="Times New Roman" panose="02020603050405020304" pitchFamily="18" charset="0"/>
              </a:rPr>
              <a:t> = 0</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en-CA" i="1">
                <a:latin typeface="Times New Roman" panose="02020603050405020304" pitchFamily="18" charset="0"/>
                <a:ea typeface="Calibri" panose="020F0502020204030204" pitchFamily="34" charset="0"/>
                <a:cs typeface="Times New Roman" panose="02020603050405020304" pitchFamily="18" charset="0"/>
              </a:rPr>
              <a:t>H</a:t>
            </a:r>
            <a:r>
              <a:rPr lang="en-CA" i="1" baseline="-25000">
                <a:latin typeface="Times New Roman" panose="02020603050405020304" pitchFamily="18" charset="0"/>
                <a:ea typeface="Calibri" panose="020F0502020204030204" pitchFamily="34" charset="0"/>
                <a:cs typeface="Times New Roman" panose="02020603050405020304" pitchFamily="18" charset="0"/>
              </a:rPr>
              <a:t>1</a:t>
            </a:r>
            <a:r>
              <a:rPr lang="en-CA" i="1">
                <a:latin typeface="Times New Roman" panose="02020603050405020304" pitchFamily="18" charset="0"/>
                <a:ea typeface="Calibri" panose="020F0502020204030204" pitchFamily="34" charset="0"/>
                <a:cs typeface="Times New Roman" panose="02020603050405020304" pitchFamily="18" charset="0"/>
              </a:rPr>
              <a:t>: µ</a:t>
            </a:r>
            <a:r>
              <a:rPr lang="en-CA" i="1" baseline="-25000">
                <a:latin typeface="Times New Roman" panose="02020603050405020304" pitchFamily="18" charset="0"/>
                <a:ea typeface="Calibri" panose="020F0502020204030204" pitchFamily="34" charset="0"/>
                <a:cs typeface="Times New Roman" panose="02020603050405020304" pitchFamily="18" charset="0"/>
              </a:rPr>
              <a:t>1</a:t>
            </a:r>
            <a:r>
              <a:rPr lang="en-CA" i="1">
                <a:latin typeface="Times New Roman" panose="02020603050405020304" pitchFamily="18" charset="0"/>
                <a:ea typeface="Calibri" panose="020F0502020204030204" pitchFamily="34" charset="0"/>
                <a:cs typeface="Times New Roman" panose="02020603050405020304" pitchFamily="18" charset="0"/>
              </a:rPr>
              <a:t> - µ</a:t>
            </a:r>
            <a:r>
              <a:rPr lang="en-CA" i="1" baseline="-25000">
                <a:latin typeface="Times New Roman" panose="02020603050405020304" pitchFamily="18" charset="0"/>
                <a:ea typeface="Calibri" panose="020F0502020204030204" pitchFamily="34" charset="0"/>
                <a:cs typeface="Times New Roman" panose="02020603050405020304" pitchFamily="18" charset="0"/>
              </a:rPr>
              <a:t>2</a:t>
            </a:r>
            <a:r>
              <a:rPr lang="en-CA" i="1">
                <a:latin typeface="Times New Roman" panose="02020603050405020304" pitchFamily="18" charset="0"/>
                <a:ea typeface="Calibri" panose="020F0502020204030204" pitchFamily="34" charset="0"/>
                <a:cs typeface="Times New Roman" panose="02020603050405020304" pitchFamily="18" charset="0"/>
              </a:rPr>
              <a:t> ≠ 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F515BF11-EDAE-4165-8013-F85E0DD8A941}"/>
              </a:ext>
            </a:extLst>
          </p:cNvPr>
          <p:cNvGraphicFramePr>
            <a:graphicFrameLocks noGrp="1"/>
          </p:cNvGraphicFramePr>
          <p:nvPr>
            <p:extLst>
              <p:ext uri="{D42A27DB-BD31-4B8C-83A1-F6EECF244321}">
                <p14:modId xmlns:p14="http://schemas.microsoft.com/office/powerpoint/2010/main" val="2568037373"/>
              </p:ext>
            </p:extLst>
          </p:nvPr>
        </p:nvGraphicFramePr>
        <p:xfrm>
          <a:off x="7929419" y="3234906"/>
          <a:ext cx="3307647" cy="1857076"/>
        </p:xfrm>
        <a:graphic>
          <a:graphicData uri="http://schemas.openxmlformats.org/drawingml/2006/table">
            <a:tbl>
              <a:tblPr>
                <a:tableStyleId>{5C22544A-7EE6-4342-B048-85BDC9FD1C3A}</a:tableStyleId>
              </a:tblPr>
              <a:tblGrid>
                <a:gridCol w="815188">
                  <a:extLst>
                    <a:ext uri="{9D8B030D-6E8A-4147-A177-3AD203B41FA5}">
                      <a16:colId xmlns:a16="http://schemas.microsoft.com/office/drawing/2014/main" val="889336899"/>
                    </a:ext>
                  </a:extLst>
                </a:gridCol>
                <a:gridCol w="1429407">
                  <a:extLst>
                    <a:ext uri="{9D8B030D-6E8A-4147-A177-3AD203B41FA5}">
                      <a16:colId xmlns:a16="http://schemas.microsoft.com/office/drawing/2014/main" val="3579966210"/>
                    </a:ext>
                  </a:extLst>
                </a:gridCol>
                <a:gridCol w="1063052">
                  <a:extLst>
                    <a:ext uri="{9D8B030D-6E8A-4147-A177-3AD203B41FA5}">
                      <a16:colId xmlns:a16="http://schemas.microsoft.com/office/drawing/2014/main" val="115317445"/>
                    </a:ext>
                  </a:extLst>
                </a:gridCol>
              </a:tblGrid>
              <a:tr h="242112">
                <a:tc>
                  <a:txBody>
                    <a:bodyPr/>
                    <a:lstStyle/>
                    <a:p>
                      <a:pPr algn="ctr" fontAlgn="b"/>
                      <a:r>
                        <a:rPr lang="en-US" sz="1800" u="none" strike="noStrike">
                          <a:effectLst/>
                        </a:rPr>
                        <a:t>AQI</a:t>
                      </a:r>
                      <a:endParaRPr lang="en-US" sz="1800" b="0" i="0" u="none" strike="noStrike">
                        <a:solidFill>
                          <a:srgbClr val="000000"/>
                        </a:solidFill>
                        <a:effectLst/>
                        <a:latin typeface="Calibri" panose="020F0502020204030204" pitchFamily="34" charset="0"/>
                      </a:endParaRPr>
                    </a:p>
                  </a:txBody>
                  <a:tcPr marL="4763" marR="4763" marT="4763" marB="0" anchor="b">
                    <a:solidFill>
                      <a:schemeClr val="accent1">
                        <a:lumMod val="75000"/>
                      </a:schemeClr>
                    </a:solidFill>
                  </a:tcPr>
                </a:tc>
                <a:tc gridSpan="2">
                  <a:txBody>
                    <a:bodyPr/>
                    <a:lstStyle/>
                    <a:p>
                      <a:pPr algn="ctr" fontAlgn="b"/>
                      <a:r>
                        <a:rPr lang="en-US" sz="1800" u="none" strike="noStrike">
                          <a:effectLst/>
                        </a:rPr>
                        <a:t>2019</a:t>
                      </a:r>
                      <a:endParaRPr lang="en-US" sz="1800" b="0" i="0" u="none" strike="noStrike">
                        <a:solidFill>
                          <a:srgbClr val="000000"/>
                        </a:solidFill>
                        <a:effectLst/>
                        <a:latin typeface="Calibri" panose="020F0502020204030204" pitchFamily="34" charset="0"/>
                      </a:endParaRPr>
                    </a:p>
                  </a:txBody>
                  <a:tcPr marL="4763" marR="4763" marT="4763" marB="0" anchor="b">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349948628"/>
                  </a:ext>
                </a:extLst>
              </a:tr>
              <a:tr h="454916">
                <a:tc rowSpan="4">
                  <a:txBody>
                    <a:bodyPr/>
                    <a:lstStyle/>
                    <a:p>
                      <a:pPr algn="ctr" fontAlgn="ctr"/>
                      <a:r>
                        <a:rPr lang="en-US" sz="1800" u="none" strike="noStrike">
                          <a:effectLst/>
                        </a:rPr>
                        <a:t>2020</a:t>
                      </a:r>
                      <a:endParaRPr lang="en-US" sz="1800" b="0" i="0" u="none" strike="noStrike">
                        <a:solidFill>
                          <a:srgbClr val="000000"/>
                        </a:solidFill>
                        <a:effectLst/>
                        <a:latin typeface="Calibri" panose="020F0502020204030204" pitchFamily="34" charset="0"/>
                      </a:endParaRPr>
                    </a:p>
                  </a:txBody>
                  <a:tcPr marL="4763" marR="4763" marT="4763" marB="0" vert="vert270" anchor="ctr"/>
                </a:tc>
                <a:tc>
                  <a:txBody>
                    <a:bodyPr/>
                    <a:lstStyle/>
                    <a:p>
                      <a:pPr algn="ctr" fontAlgn="b"/>
                      <a:r>
                        <a:rPr lang="en-US" sz="1800" u="none" strike="noStrike">
                          <a:effectLst/>
                        </a:rPr>
                        <a:t>Shapiro-Wilk</a:t>
                      </a:r>
                      <a:endParaRPr lang="en-US"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u="none" strike="noStrike">
                          <a:effectLst/>
                        </a:rPr>
                        <a:t>P-value</a:t>
                      </a:r>
                      <a:endParaRPr lang="en-US"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79616968"/>
                  </a:ext>
                </a:extLst>
              </a:tr>
              <a:tr h="242112">
                <a:tc vMerge="1">
                  <a:txBody>
                    <a:bodyPr/>
                    <a:lstStyle/>
                    <a:p>
                      <a:endParaRPr lang="en-US"/>
                    </a:p>
                  </a:txBody>
                  <a:tcPr/>
                </a:tc>
                <a:tc>
                  <a:txBody>
                    <a:bodyPr/>
                    <a:lstStyle/>
                    <a:p>
                      <a:pPr algn="ctr" fontAlgn="ctr"/>
                      <a:r>
                        <a:rPr lang="pt-BR" sz="1800" u="none" strike="noStrike">
                          <a:effectLst/>
                        </a:rPr>
                        <a:t>0.95</a:t>
                      </a:r>
                      <a:endParaRPr lang="pt-BR" sz="1800" b="0" i="0" u="none" strike="noStrike">
                        <a:solidFill>
                          <a:srgbClr val="000000"/>
                        </a:solidFill>
                        <a:effectLst/>
                        <a:latin typeface="Times New Roman" panose="02020603050405020304" pitchFamily="18" charset="0"/>
                      </a:endParaRPr>
                    </a:p>
                  </a:txBody>
                  <a:tcPr marL="4763" marR="4763" marT="4763" marB="0" anchor="ctr"/>
                </a:tc>
                <a:tc>
                  <a:txBody>
                    <a:bodyPr/>
                    <a:lstStyle/>
                    <a:p>
                      <a:pPr algn="ctr" fontAlgn="ctr"/>
                      <a:r>
                        <a:rPr lang="pt-BR" sz="1800" u="none" strike="noStrike">
                          <a:effectLst/>
                        </a:rPr>
                        <a:t>0.1755</a:t>
                      </a:r>
                      <a:endParaRPr lang="pt-BR" sz="1800" b="0" i="0" u="none" strike="noStrike">
                        <a:solidFill>
                          <a:srgbClr val="000000"/>
                        </a:solidFill>
                        <a:effectLst/>
                        <a:latin typeface="Times New Roman" panose="02020603050405020304" pitchFamily="18" charset="0"/>
                      </a:endParaRPr>
                    </a:p>
                  </a:txBody>
                  <a:tcPr marL="4763" marR="4763" marT="4763" marB="0" anchor="ctr">
                    <a:solidFill>
                      <a:srgbClr val="FF0000"/>
                    </a:solidFill>
                  </a:tcPr>
                </a:tc>
                <a:extLst>
                  <a:ext uri="{0D108BD9-81ED-4DB2-BD59-A6C34878D82A}">
                    <a16:rowId xmlns:a16="http://schemas.microsoft.com/office/drawing/2014/main" val="3364087147"/>
                  </a:ext>
                </a:extLst>
              </a:tr>
              <a:tr h="454916">
                <a:tc vMerge="1">
                  <a:txBody>
                    <a:bodyPr/>
                    <a:lstStyle/>
                    <a:p>
                      <a:endParaRPr lang="en-US"/>
                    </a:p>
                  </a:txBody>
                  <a:tcPr/>
                </a:tc>
                <a:tc>
                  <a:txBody>
                    <a:bodyPr/>
                    <a:lstStyle/>
                    <a:p>
                      <a:pPr algn="ctr" fontAlgn="b"/>
                      <a:r>
                        <a:rPr lang="en-US" sz="1800" u="none" strike="noStrike">
                          <a:effectLst/>
                        </a:rPr>
                        <a:t>T-test</a:t>
                      </a:r>
                      <a:endParaRPr lang="en-US"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u="none" strike="noStrike">
                          <a:effectLst/>
                        </a:rPr>
                        <a:t>P-value</a:t>
                      </a:r>
                      <a:endParaRPr lang="en-US"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615857618"/>
                  </a:ext>
                </a:extLst>
              </a:tr>
              <a:tr h="389078">
                <a:tc vMerge="1">
                  <a:txBody>
                    <a:bodyPr/>
                    <a:lstStyle/>
                    <a:p>
                      <a:endParaRPr lang="en-US"/>
                    </a:p>
                  </a:txBody>
                  <a:tcPr/>
                </a:tc>
                <a:tc>
                  <a:txBody>
                    <a:bodyPr/>
                    <a:lstStyle/>
                    <a:p>
                      <a:pPr algn="ctr" fontAlgn="ctr"/>
                      <a:r>
                        <a:rPr lang="pt-BR" sz="1800" u="none" strike="noStrike">
                          <a:effectLst/>
                        </a:rPr>
                        <a:t>5.3</a:t>
                      </a:r>
                      <a:endParaRPr lang="pt-BR" sz="1800" b="0" i="0" u="none" strike="noStrike">
                        <a:solidFill>
                          <a:srgbClr val="000000"/>
                        </a:solidFill>
                        <a:effectLst/>
                        <a:latin typeface="Times New Roman" panose="02020603050405020304" pitchFamily="18" charset="0"/>
                      </a:endParaRPr>
                    </a:p>
                  </a:txBody>
                  <a:tcPr marL="4763" marR="4763" marT="4763" marB="0" anchor="ctr"/>
                </a:tc>
                <a:tc>
                  <a:txBody>
                    <a:bodyPr/>
                    <a:lstStyle/>
                    <a:p>
                      <a:pPr algn="ctr" fontAlgn="ctr"/>
                      <a:r>
                        <a:rPr lang="pt-BR" sz="1800" u="none" strike="noStrike">
                          <a:effectLst/>
                        </a:rPr>
                        <a:t>&lt;.0001</a:t>
                      </a:r>
                      <a:endParaRPr lang="pt-BR" sz="1800" b="0" i="0" u="none" strike="noStrike">
                        <a:solidFill>
                          <a:srgbClr val="000000"/>
                        </a:solidFill>
                        <a:effectLst/>
                        <a:latin typeface="Times New Roman" panose="02020603050405020304" pitchFamily="18" charset="0"/>
                      </a:endParaRPr>
                    </a:p>
                  </a:txBody>
                  <a:tcPr marL="4763" marR="4763" marT="4763" marB="0" anchor="ctr">
                    <a:solidFill>
                      <a:srgbClr val="00B050"/>
                    </a:solidFill>
                  </a:tcPr>
                </a:tc>
                <a:extLst>
                  <a:ext uri="{0D108BD9-81ED-4DB2-BD59-A6C34878D82A}">
                    <a16:rowId xmlns:a16="http://schemas.microsoft.com/office/drawing/2014/main" val="3673072483"/>
                  </a:ext>
                </a:extLst>
              </a:tr>
            </a:tbl>
          </a:graphicData>
        </a:graphic>
      </p:graphicFrame>
    </p:spTree>
    <p:extLst>
      <p:ext uri="{BB962C8B-B14F-4D97-AF65-F5344CB8AC3E}">
        <p14:creationId xmlns:p14="http://schemas.microsoft.com/office/powerpoint/2010/main" val="69101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B77C7E-0C7D-4C88-88A6-CFFDF6C4A274}"/>
              </a:ext>
            </a:extLst>
          </p:cNvPr>
          <p:cNvSpPr txBox="1"/>
          <p:nvPr/>
        </p:nvSpPr>
        <p:spPr>
          <a:xfrm>
            <a:off x="823572" y="1849124"/>
            <a:ext cx="4907925" cy="1891287"/>
          </a:xfrm>
          <a:prstGeom prst="rect">
            <a:avLst/>
          </a:prstGeom>
          <a:noFill/>
        </p:spPr>
        <p:txBody>
          <a:bodyPr wrap="square" lIns="91440" tIns="45720" rIns="91440" bIns="45720" anchor="t">
            <a:spAutoFit/>
          </a:bodyPr>
          <a:lstStyle/>
          <a:p>
            <a:pPr marL="383540"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2000" dirty="0">
                <a:solidFill>
                  <a:schemeClr val="tx1">
                    <a:lumMod val="75000"/>
                    <a:lumOff val="25000"/>
                  </a:schemeClr>
                </a:solidFill>
                <a:cs typeface="Times New Roman"/>
              </a:rPr>
              <a:t>In addition, those differences could have been caused by several other variables, such as weather conditions, temperature, humidity, winds, etc. </a:t>
            </a:r>
            <a:endParaRPr lang="en-CA" sz="2000" dirty="0">
              <a:solidFill>
                <a:schemeClr val="tx1">
                  <a:lumMod val="75000"/>
                  <a:lumOff val="25000"/>
                </a:schemeClr>
              </a:solidFill>
              <a:cs typeface="Times New Roman" panose="02020603050405020304" pitchFamily="18" charset="0"/>
            </a:endParaRPr>
          </a:p>
        </p:txBody>
      </p:sp>
      <p:sp>
        <p:nvSpPr>
          <p:cNvPr id="5" name="Title 1">
            <a:extLst>
              <a:ext uri="{FF2B5EF4-FFF2-40B4-BE49-F238E27FC236}">
                <a16:creationId xmlns:a16="http://schemas.microsoft.com/office/drawing/2014/main" id="{0A8AC1B0-3235-46D2-88BF-5CB93AAD21C5}"/>
              </a:ext>
            </a:extLst>
          </p:cNvPr>
          <p:cNvSpPr txBox="1">
            <a:spLocks/>
          </p:cNvSpPr>
          <p:nvPr/>
        </p:nvSpPr>
        <p:spPr>
          <a:xfrm>
            <a:off x="669901" y="773129"/>
            <a:ext cx="9966960" cy="813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b="1"/>
              <a:t>Inferential Analysis: </a:t>
            </a:r>
            <a:r>
              <a:rPr lang="en-CA" b="1"/>
              <a:t>T-Test</a:t>
            </a:r>
          </a:p>
        </p:txBody>
      </p:sp>
      <p:pic>
        <p:nvPicPr>
          <p:cNvPr id="10" name="Imagem 6">
            <a:extLst>
              <a:ext uri="{FF2B5EF4-FFF2-40B4-BE49-F238E27FC236}">
                <a16:creationId xmlns:a16="http://schemas.microsoft.com/office/drawing/2014/main" id="{5D55DB07-B9B1-47A0-BCCB-10D841935F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56556" y="1841647"/>
            <a:ext cx="5111872" cy="3411999"/>
          </a:xfrm>
          <a:prstGeom prst="rect">
            <a:avLst/>
          </a:prstGeom>
          <a:noFill/>
          <a:ln>
            <a:noFill/>
          </a:ln>
        </p:spPr>
      </p:pic>
    </p:spTree>
    <p:extLst>
      <p:ext uri="{BB962C8B-B14F-4D97-AF65-F5344CB8AC3E}">
        <p14:creationId xmlns:p14="http://schemas.microsoft.com/office/powerpoint/2010/main" val="337710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A59673-39F7-4C4C-B92B-7BA39296EE10}"/>
              </a:ext>
            </a:extLst>
          </p:cNvPr>
          <p:cNvSpPr txBox="1">
            <a:spLocks/>
          </p:cNvSpPr>
          <p:nvPr/>
        </p:nvSpPr>
        <p:spPr>
          <a:xfrm>
            <a:off x="677757" y="762131"/>
            <a:ext cx="9966960" cy="813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b="1"/>
              <a:t>Interpretations</a:t>
            </a:r>
            <a:endParaRPr lang="en-CA" b="1"/>
          </a:p>
        </p:txBody>
      </p:sp>
      <p:sp>
        <p:nvSpPr>
          <p:cNvPr id="7" name="TextBox 6">
            <a:extLst>
              <a:ext uri="{FF2B5EF4-FFF2-40B4-BE49-F238E27FC236}">
                <a16:creationId xmlns:a16="http://schemas.microsoft.com/office/drawing/2014/main" id="{193478BE-7421-4027-AF51-F64426C00608}"/>
              </a:ext>
            </a:extLst>
          </p:cNvPr>
          <p:cNvSpPr txBox="1"/>
          <p:nvPr/>
        </p:nvSpPr>
        <p:spPr>
          <a:xfrm>
            <a:off x="769369" y="1575571"/>
            <a:ext cx="10653262" cy="3199337"/>
          </a:xfrm>
          <a:prstGeom prst="rect">
            <a:avLst/>
          </a:prstGeom>
          <a:noFill/>
        </p:spPr>
        <p:txBody>
          <a:bodyPr wrap="square" lIns="91440" tIns="45720" rIns="91440" bIns="45720" anchor="t">
            <a:spAutoFit/>
          </a:bodyPr>
          <a:lstStyle/>
          <a:p>
            <a:pPr marL="383540"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2000" dirty="0">
                <a:solidFill>
                  <a:schemeClr val="tx1">
                    <a:lumMod val="75000"/>
                    <a:lumOff val="25000"/>
                  </a:schemeClr>
                </a:solidFill>
                <a:cs typeface="Times New Roman"/>
              </a:rPr>
              <a:t>There was evidence that 2019 and 2020 values of AQI were different. </a:t>
            </a:r>
            <a:endParaRPr lang="en-US" dirty="0"/>
          </a:p>
          <a:p>
            <a:pPr marL="383540"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2000" dirty="0">
                <a:solidFill>
                  <a:schemeClr val="tx1">
                    <a:lumMod val="75000"/>
                    <a:lumOff val="25000"/>
                  </a:schemeClr>
                </a:solidFill>
                <a:cs typeface="Times New Roman"/>
              </a:rPr>
              <a:t>Using the given data it </a:t>
            </a:r>
            <a:r>
              <a:rPr lang="en-CA" sz="2000" b="1" dirty="0">
                <a:solidFill>
                  <a:schemeClr val="tx1">
                    <a:lumMod val="75000"/>
                    <a:lumOff val="25000"/>
                  </a:schemeClr>
                </a:solidFill>
                <a:cs typeface="Times New Roman"/>
              </a:rPr>
              <a:t>could not be </a:t>
            </a:r>
            <a:r>
              <a:rPr lang="en-CA" sz="2000" dirty="0">
                <a:solidFill>
                  <a:schemeClr val="tx1">
                    <a:lumMod val="75000"/>
                    <a:lumOff val="25000"/>
                  </a:schemeClr>
                </a:solidFill>
                <a:cs typeface="Times New Roman"/>
              </a:rPr>
              <a:t>proven if COVID-19 lockdown (Apr 1</a:t>
            </a:r>
            <a:r>
              <a:rPr lang="en-CA" sz="2000" baseline="30000" dirty="0">
                <a:solidFill>
                  <a:schemeClr val="tx1">
                    <a:lumMod val="75000"/>
                    <a:lumOff val="25000"/>
                  </a:schemeClr>
                </a:solidFill>
                <a:cs typeface="Times New Roman"/>
              </a:rPr>
              <a:t>st</a:t>
            </a:r>
            <a:r>
              <a:rPr lang="en-CA" sz="2000" dirty="0">
                <a:solidFill>
                  <a:schemeClr val="tx1">
                    <a:lumMod val="75000"/>
                    <a:lumOff val="25000"/>
                  </a:schemeClr>
                </a:solidFill>
                <a:cs typeface="Times New Roman"/>
              </a:rPr>
              <a:t> to Apr 15</a:t>
            </a:r>
            <a:r>
              <a:rPr lang="en-CA" sz="2000" baseline="30000" dirty="0">
                <a:solidFill>
                  <a:schemeClr val="tx1">
                    <a:lumMod val="75000"/>
                    <a:lumOff val="25000"/>
                  </a:schemeClr>
                </a:solidFill>
                <a:cs typeface="Times New Roman"/>
              </a:rPr>
              <a:t>th</a:t>
            </a:r>
            <a:r>
              <a:rPr lang="en-CA" sz="2000" dirty="0">
                <a:solidFill>
                  <a:schemeClr val="tx1">
                    <a:lumMod val="75000"/>
                    <a:lumOff val="25000"/>
                  </a:schemeClr>
                </a:solidFill>
                <a:cs typeface="Times New Roman"/>
              </a:rPr>
              <a:t> 2020) had a significant impact on Dec-2020 air quality index.</a:t>
            </a:r>
          </a:p>
          <a:p>
            <a:pPr marL="383540"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2000" dirty="0">
                <a:solidFill>
                  <a:schemeClr val="tx1">
                    <a:lumMod val="75000"/>
                    <a:lumOff val="25000"/>
                  </a:schemeClr>
                </a:solidFill>
                <a:cs typeface="Times New Roman"/>
              </a:rPr>
              <a:t>External data was used to amplify the analysis and determine if pollution levels changed after the Covid-19 lockdowns during 2020. We analyzed same period for London.</a:t>
            </a:r>
          </a:p>
          <a:p>
            <a:pPr marL="383540"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2000" dirty="0">
                <a:solidFill>
                  <a:schemeClr val="tx1">
                    <a:lumMod val="75000"/>
                    <a:lumOff val="25000"/>
                  </a:schemeClr>
                </a:solidFill>
                <a:cs typeface="Times New Roman"/>
              </a:rPr>
              <a:t>To compare Ho Chi Minh to other cities using Raw Concentrations instead of AQI</a:t>
            </a:r>
          </a:p>
        </p:txBody>
      </p:sp>
    </p:spTree>
    <p:extLst>
      <p:ext uri="{BB962C8B-B14F-4D97-AF65-F5344CB8AC3E}">
        <p14:creationId xmlns:p14="http://schemas.microsoft.com/office/powerpoint/2010/main" val="332805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A59673-39F7-4C4C-B92B-7BA39296EE10}"/>
              </a:ext>
            </a:extLst>
          </p:cNvPr>
          <p:cNvSpPr txBox="1">
            <a:spLocks/>
          </p:cNvSpPr>
          <p:nvPr/>
        </p:nvSpPr>
        <p:spPr>
          <a:xfrm>
            <a:off x="677757" y="762131"/>
            <a:ext cx="9966960" cy="813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b="1" dirty="0"/>
              <a:t>Inferential Analysis: </a:t>
            </a:r>
            <a:r>
              <a:rPr lang="en-CA" b="1" dirty="0"/>
              <a:t>T-Tests</a:t>
            </a:r>
            <a:r>
              <a:rPr lang="en-US" b="1" dirty="0"/>
              <a:t> London</a:t>
            </a:r>
            <a:endParaRPr lang="en-CA" b="1" dirty="0"/>
          </a:p>
        </p:txBody>
      </p:sp>
      <p:sp>
        <p:nvSpPr>
          <p:cNvPr id="6" name="TextBox 5">
            <a:extLst>
              <a:ext uri="{FF2B5EF4-FFF2-40B4-BE49-F238E27FC236}">
                <a16:creationId xmlns:a16="http://schemas.microsoft.com/office/drawing/2014/main" id="{1CB77C7E-0C7D-4C88-88A6-CFFDF6C4A274}"/>
              </a:ext>
            </a:extLst>
          </p:cNvPr>
          <p:cNvSpPr txBox="1"/>
          <p:nvPr/>
        </p:nvSpPr>
        <p:spPr>
          <a:xfrm>
            <a:off x="5297212" y="1788623"/>
            <a:ext cx="6127532" cy="3994427"/>
          </a:xfrm>
          <a:prstGeom prst="rect">
            <a:avLst/>
          </a:prstGeom>
          <a:noFill/>
        </p:spPr>
        <p:txBody>
          <a:bodyPr wrap="square">
            <a:spAutoFit/>
          </a:bodyPr>
          <a:lstStyle/>
          <a:p>
            <a:pPr marL="384048"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2000" dirty="0">
                <a:solidFill>
                  <a:schemeClr val="tx1">
                    <a:lumMod val="75000"/>
                    <a:lumOff val="25000"/>
                  </a:schemeClr>
                </a:solidFill>
                <a:cs typeface="Times New Roman" panose="02020603050405020304" pitchFamily="18" charset="0"/>
              </a:rPr>
              <a:t>Different results from Ho Chi Minh</a:t>
            </a:r>
          </a:p>
          <a:p>
            <a:pPr marL="384048"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2000" dirty="0">
                <a:solidFill>
                  <a:schemeClr val="tx1">
                    <a:lumMod val="75000"/>
                    <a:lumOff val="25000"/>
                  </a:schemeClr>
                </a:solidFill>
                <a:cs typeface="Times New Roman" panose="02020603050405020304" pitchFamily="18" charset="0"/>
              </a:rPr>
              <a:t>H</a:t>
            </a:r>
            <a:r>
              <a:rPr lang="en-CA" sz="2000" baseline="-25000" dirty="0">
                <a:solidFill>
                  <a:schemeClr val="tx1">
                    <a:lumMod val="75000"/>
                    <a:lumOff val="25000"/>
                  </a:schemeClr>
                </a:solidFill>
                <a:cs typeface="Times New Roman" panose="02020603050405020304" pitchFamily="18" charset="0"/>
              </a:rPr>
              <a:t>0</a:t>
            </a:r>
            <a:r>
              <a:rPr lang="en-CA" sz="2000" dirty="0">
                <a:solidFill>
                  <a:schemeClr val="tx1">
                    <a:lumMod val="75000"/>
                    <a:lumOff val="25000"/>
                  </a:schemeClr>
                </a:solidFill>
                <a:cs typeface="Times New Roman" panose="02020603050405020304" pitchFamily="18" charset="0"/>
              </a:rPr>
              <a:t> could not be rejected and therefore it should be said that the mean pollutants of Dec-2019 </a:t>
            </a:r>
            <a:r>
              <a:rPr lang="en-CA" sz="2000" b="1" u="sng" dirty="0">
                <a:solidFill>
                  <a:schemeClr val="tx1">
                    <a:lumMod val="75000"/>
                    <a:lumOff val="25000"/>
                  </a:schemeClr>
                </a:solidFill>
                <a:cs typeface="Times New Roman" panose="02020603050405020304" pitchFamily="18" charset="0"/>
              </a:rPr>
              <a:t>are statistically equal to </a:t>
            </a:r>
            <a:r>
              <a:rPr lang="en-CA" sz="2000" dirty="0">
                <a:solidFill>
                  <a:schemeClr val="tx1">
                    <a:lumMod val="75000"/>
                    <a:lumOff val="25000"/>
                  </a:schemeClr>
                </a:solidFill>
                <a:cs typeface="Times New Roman" panose="02020603050405020304" pitchFamily="18" charset="0"/>
              </a:rPr>
              <a:t>those of Dec-2020</a:t>
            </a:r>
          </a:p>
          <a:p>
            <a:pPr marL="384048" lvl="1" indent="-182880" algn="just" defTabSz="914400">
              <a:lnSpc>
                <a:spcPct val="150000"/>
              </a:lnSpc>
              <a:spcBef>
                <a:spcPts val="200"/>
              </a:spcBef>
              <a:spcAft>
                <a:spcPts val="800"/>
              </a:spcAft>
              <a:buClr>
                <a:schemeClr val="accent1"/>
              </a:buClr>
              <a:buFont typeface="Arial" panose="020B0604020202020204" pitchFamily="34" charset="0"/>
              <a:buChar char="•"/>
            </a:pPr>
            <a:r>
              <a:rPr lang="en-CA" sz="2000" dirty="0">
                <a:solidFill>
                  <a:schemeClr val="tx1">
                    <a:lumMod val="75000"/>
                    <a:lumOff val="25000"/>
                  </a:schemeClr>
                </a:solidFill>
                <a:cs typeface="Times New Roman" panose="02020603050405020304" pitchFamily="18" charset="0"/>
              </a:rPr>
              <a:t>Although there was quarantine and a lockdown in London (about 3 months), it appears that it had no significant effect on the pollution for the period analyzed.</a:t>
            </a:r>
          </a:p>
        </p:txBody>
      </p:sp>
      <p:graphicFrame>
        <p:nvGraphicFramePr>
          <p:cNvPr id="2" name="Table 1">
            <a:extLst>
              <a:ext uri="{FF2B5EF4-FFF2-40B4-BE49-F238E27FC236}">
                <a16:creationId xmlns:a16="http://schemas.microsoft.com/office/drawing/2014/main" id="{97625F03-3C93-45A0-8481-D89359161DD7}"/>
              </a:ext>
            </a:extLst>
          </p:cNvPr>
          <p:cNvGraphicFramePr>
            <a:graphicFrameLocks noGrp="1"/>
          </p:cNvGraphicFramePr>
          <p:nvPr>
            <p:extLst>
              <p:ext uri="{D42A27DB-BD31-4B8C-83A1-F6EECF244321}">
                <p14:modId xmlns:p14="http://schemas.microsoft.com/office/powerpoint/2010/main" val="3256681028"/>
              </p:ext>
            </p:extLst>
          </p:nvPr>
        </p:nvGraphicFramePr>
        <p:xfrm>
          <a:off x="567560" y="2387088"/>
          <a:ext cx="4477408" cy="576220"/>
        </p:xfrm>
        <a:graphic>
          <a:graphicData uri="http://schemas.openxmlformats.org/drawingml/2006/table">
            <a:tbl>
              <a:tblPr/>
              <a:tblGrid>
                <a:gridCol w="462454">
                  <a:extLst>
                    <a:ext uri="{9D8B030D-6E8A-4147-A177-3AD203B41FA5}">
                      <a16:colId xmlns:a16="http://schemas.microsoft.com/office/drawing/2014/main" val="3192432217"/>
                    </a:ext>
                  </a:extLst>
                </a:gridCol>
                <a:gridCol w="672662">
                  <a:extLst>
                    <a:ext uri="{9D8B030D-6E8A-4147-A177-3AD203B41FA5}">
                      <a16:colId xmlns:a16="http://schemas.microsoft.com/office/drawing/2014/main" val="3675942780"/>
                    </a:ext>
                  </a:extLst>
                </a:gridCol>
                <a:gridCol w="746234">
                  <a:extLst>
                    <a:ext uri="{9D8B030D-6E8A-4147-A177-3AD203B41FA5}">
                      <a16:colId xmlns:a16="http://schemas.microsoft.com/office/drawing/2014/main" val="3291152540"/>
                    </a:ext>
                  </a:extLst>
                </a:gridCol>
                <a:gridCol w="662152">
                  <a:extLst>
                    <a:ext uri="{9D8B030D-6E8A-4147-A177-3AD203B41FA5}">
                      <a16:colId xmlns:a16="http://schemas.microsoft.com/office/drawing/2014/main" val="217732074"/>
                    </a:ext>
                  </a:extLst>
                </a:gridCol>
                <a:gridCol w="924910">
                  <a:extLst>
                    <a:ext uri="{9D8B030D-6E8A-4147-A177-3AD203B41FA5}">
                      <a16:colId xmlns:a16="http://schemas.microsoft.com/office/drawing/2014/main" val="610549289"/>
                    </a:ext>
                  </a:extLst>
                </a:gridCol>
                <a:gridCol w="1008996">
                  <a:extLst>
                    <a:ext uri="{9D8B030D-6E8A-4147-A177-3AD203B41FA5}">
                      <a16:colId xmlns:a16="http://schemas.microsoft.com/office/drawing/2014/main" val="791818832"/>
                    </a:ext>
                  </a:extLst>
                </a:gridCol>
              </a:tblGrid>
              <a:tr h="288110">
                <a:tc>
                  <a:txBody>
                    <a:bodyPr/>
                    <a:lstStyle/>
                    <a:p>
                      <a:pPr algn="ctr" fontAlgn="b"/>
                      <a:r>
                        <a:rPr lang="en-CA" sz="1400" b="1" i="0" u="none" strike="noStrike">
                          <a:solidFill>
                            <a:srgbClr val="FFFFFF"/>
                          </a:solidFill>
                          <a:effectLst/>
                          <a:latin typeface="Calibri" panose="020F0502020204030204" pitchFamily="34" charset="0"/>
                        </a:rPr>
                        <a:t>N</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CA" sz="1400" b="1" i="0" u="none" strike="noStrike">
                          <a:solidFill>
                            <a:srgbClr val="FFFFFF"/>
                          </a:solidFill>
                          <a:effectLst/>
                          <a:latin typeface="Calibri" panose="020F0502020204030204" pitchFamily="34" charset="0"/>
                        </a:rPr>
                        <a:t>Mean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CA" sz="1400" b="1" i="0" u="none" strike="noStrike">
                          <a:solidFill>
                            <a:srgbClr val="FFFFFF"/>
                          </a:solidFill>
                          <a:effectLst/>
                          <a:latin typeface="Calibri" panose="020F0502020204030204" pitchFamily="34" charset="0"/>
                        </a:rPr>
                        <a:t>Std Dev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CA" sz="1400" b="1" i="0" u="none" strike="noStrike">
                          <a:solidFill>
                            <a:srgbClr val="FFFFFF"/>
                          </a:solidFill>
                          <a:effectLst/>
                          <a:latin typeface="Calibri" panose="020F0502020204030204" pitchFamily="34" charset="0"/>
                        </a:rPr>
                        <a:t>Std Err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CA" sz="1400" b="1" i="0" u="none" strike="noStrike">
                          <a:solidFill>
                            <a:srgbClr val="FFFFFF"/>
                          </a:solidFill>
                          <a:effectLst/>
                          <a:latin typeface="Calibri" panose="020F0502020204030204" pitchFamily="34" charset="0"/>
                        </a:rPr>
                        <a:t>Minimum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CA" sz="1400" b="1" i="0" u="none" strike="noStrike">
                          <a:solidFill>
                            <a:srgbClr val="FFFFFF"/>
                          </a:solidFill>
                          <a:effectLst/>
                          <a:latin typeface="Calibri" panose="020F0502020204030204" pitchFamily="34" charset="0"/>
                        </a:rPr>
                        <a:t>Maximum</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3656025883"/>
                  </a:ext>
                </a:extLst>
              </a:tr>
              <a:tr h="288110">
                <a:tc>
                  <a:txBody>
                    <a:bodyPr/>
                    <a:lstStyle/>
                    <a:p>
                      <a:pPr marL="0" marR="0" algn="r">
                        <a:lnSpc>
                          <a:spcPct val="107000"/>
                        </a:lnSpc>
                        <a:spcBef>
                          <a:spcPts val="300"/>
                        </a:spcBef>
                        <a:spcAft>
                          <a:spcPts val="300"/>
                        </a:spcAft>
                      </a:pPr>
                      <a:r>
                        <a:rPr lang="en-US" sz="1400" b="0" i="0" u="none" strike="noStrike" kern="1200" dirty="0">
                          <a:solidFill>
                            <a:srgbClr val="000000"/>
                          </a:solidFill>
                          <a:effectLst/>
                          <a:latin typeface="Calibri" panose="020F0502020204030204" pitchFamily="34" charset="0"/>
                          <a:ea typeface="+mn-ea"/>
                          <a:cs typeface="+mn-cs"/>
                        </a:rPr>
                        <a:t>30</a:t>
                      </a:r>
                      <a:endParaRPr lang="pt-BR" sz="1400" b="0" i="0" u="none" strike="noStrike" kern="1200" dirty="0">
                        <a:solidFill>
                          <a:srgbClr val="000000"/>
                        </a:solidFill>
                        <a:effectLst/>
                        <a:latin typeface="Calibri" panose="020F0502020204030204" pitchFamily="34" charset="0"/>
                        <a:ea typeface="+mn-ea"/>
                        <a:cs typeface="+mn-cs"/>
                      </a:endParaRPr>
                    </a:p>
                  </a:txBody>
                  <a:tcPr marL="38100" marR="3810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300"/>
                        </a:spcBef>
                        <a:spcAft>
                          <a:spcPts val="300"/>
                        </a:spcAft>
                      </a:pPr>
                      <a:r>
                        <a:rPr lang="en-US" sz="1400" b="0" i="0" u="none" strike="noStrike" kern="1200" dirty="0">
                          <a:solidFill>
                            <a:srgbClr val="000000"/>
                          </a:solidFill>
                          <a:effectLst/>
                          <a:latin typeface="Calibri" panose="020F0502020204030204" pitchFamily="34" charset="0"/>
                          <a:ea typeface="+mn-ea"/>
                          <a:cs typeface="+mn-cs"/>
                        </a:rPr>
                        <a:t>0.46</a:t>
                      </a:r>
                      <a:endParaRPr lang="pt-BR" sz="1400" b="0" i="0" u="none" strike="noStrike" kern="1200" dirty="0">
                        <a:solidFill>
                          <a:srgbClr val="000000"/>
                        </a:solidFill>
                        <a:effectLst/>
                        <a:latin typeface="Calibri" panose="020F0502020204030204" pitchFamily="34" charset="0"/>
                        <a:ea typeface="+mn-ea"/>
                        <a:cs typeface="+mn-cs"/>
                      </a:endParaRPr>
                    </a:p>
                  </a:txBody>
                  <a:tcPr marL="38100" marR="381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300"/>
                        </a:spcBef>
                        <a:spcAft>
                          <a:spcPts val="300"/>
                        </a:spcAft>
                      </a:pPr>
                      <a:r>
                        <a:rPr lang="en-US" sz="1400" b="0" i="0" u="none" strike="noStrike" kern="1200" dirty="0">
                          <a:solidFill>
                            <a:srgbClr val="000000"/>
                          </a:solidFill>
                          <a:effectLst/>
                          <a:latin typeface="Calibri" panose="020F0502020204030204" pitchFamily="34" charset="0"/>
                          <a:ea typeface="+mn-ea"/>
                          <a:cs typeface="+mn-cs"/>
                        </a:rPr>
                        <a:t>14.29</a:t>
                      </a:r>
                      <a:endParaRPr lang="pt-BR" sz="1400" b="0" i="0" u="none" strike="noStrike" kern="1200" dirty="0">
                        <a:solidFill>
                          <a:srgbClr val="000000"/>
                        </a:solidFill>
                        <a:effectLst/>
                        <a:latin typeface="Calibri" panose="020F0502020204030204" pitchFamily="34" charset="0"/>
                        <a:ea typeface="+mn-ea"/>
                        <a:cs typeface="+mn-cs"/>
                      </a:endParaRPr>
                    </a:p>
                  </a:txBody>
                  <a:tcPr marL="38100" marR="381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300"/>
                        </a:spcBef>
                        <a:spcAft>
                          <a:spcPts val="300"/>
                        </a:spcAft>
                      </a:pPr>
                      <a:r>
                        <a:rPr lang="en-US" sz="1400" b="0" i="0" u="none" strike="noStrike" kern="1200" dirty="0">
                          <a:solidFill>
                            <a:srgbClr val="000000"/>
                          </a:solidFill>
                          <a:effectLst/>
                          <a:latin typeface="Calibri" panose="020F0502020204030204" pitchFamily="34" charset="0"/>
                          <a:ea typeface="+mn-ea"/>
                          <a:cs typeface="+mn-cs"/>
                        </a:rPr>
                        <a:t>2.61</a:t>
                      </a:r>
                      <a:endParaRPr lang="pt-BR" sz="1400" b="0" i="0" u="none" strike="noStrike" kern="1200" dirty="0">
                        <a:solidFill>
                          <a:srgbClr val="000000"/>
                        </a:solidFill>
                        <a:effectLst/>
                        <a:latin typeface="Calibri" panose="020F0502020204030204" pitchFamily="34" charset="0"/>
                        <a:ea typeface="+mn-ea"/>
                        <a:cs typeface="+mn-cs"/>
                      </a:endParaRPr>
                    </a:p>
                  </a:txBody>
                  <a:tcPr marL="38100" marR="381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300"/>
                        </a:spcBef>
                        <a:spcAft>
                          <a:spcPts val="300"/>
                        </a:spcAft>
                      </a:pPr>
                      <a:r>
                        <a:rPr lang="en-US" sz="1400" b="0" i="0" u="none" strike="noStrike" kern="1200" dirty="0">
                          <a:solidFill>
                            <a:srgbClr val="000000"/>
                          </a:solidFill>
                          <a:effectLst/>
                          <a:latin typeface="Calibri" panose="020F0502020204030204" pitchFamily="34" charset="0"/>
                          <a:ea typeface="+mn-ea"/>
                          <a:cs typeface="+mn-cs"/>
                        </a:rPr>
                        <a:t>-30.00</a:t>
                      </a:r>
                      <a:endParaRPr lang="pt-BR" sz="1400" b="0" i="0" u="none" strike="noStrike" kern="1200" dirty="0">
                        <a:solidFill>
                          <a:srgbClr val="000000"/>
                        </a:solidFill>
                        <a:effectLst/>
                        <a:latin typeface="Calibri" panose="020F0502020204030204" pitchFamily="34" charset="0"/>
                        <a:ea typeface="+mn-ea"/>
                        <a:cs typeface="+mn-cs"/>
                      </a:endParaRPr>
                    </a:p>
                  </a:txBody>
                  <a:tcPr marL="38100" marR="381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300"/>
                        </a:spcBef>
                        <a:spcAft>
                          <a:spcPts val="300"/>
                        </a:spcAft>
                      </a:pPr>
                      <a:r>
                        <a:rPr lang="en-US" sz="1400" b="0" i="0" u="none" strike="noStrike" kern="1200" dirty="0">
                          <a:solidFill>
                            <a:srgbClr val="000000"/>
                          </a:solidFill>
                          <a:effectLst/>
                          <a:latin typeface="Calibri" panose="020F0502020204030204" pitchFamily="34" charset="0"/>
                          <a:ea typeface="+mn-ea"/>
                          <a:cs typeface="+mn-cs"/>
                        </a:rPr>
                        <a:t>39.00</a:t>
                      </a:r>
                      <a:endParaRPr lang="pt-BR" sz="1400" b="0" i="0" u="none" strike="noStrike" kern="1200" dirty="0">
                        <a:solidFill>
                          <a:srgbClr val="000000"/>
                        </a:solidFill>
                        <a:effectLst/>
                        <a:latin typeface="Calibri" panose="020F0502020204030204" pitchFamily="34" charset="0"/>
                        <a:ea typeface="+mn-ea"/>
                        <a:cs typeface="+mn-cs"/>
                      </a:endParaRPr>
                    </a:p>
                  </a:txBody>
                  <a:tcPr marL="38100" marR="3810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5687787"/>
                  </a:ext>
                </a:extLst>
              </a:tr>
            </a:tbl>
          </a:graphicData>
        </a:graphic>
      </p:graphicFrame>
      <p:graphicFrame>
        <p:nvGraphicFramePr>
          <p:cNvPr id="4" name="Table 3">
            <a:extLst>
              <a:ext uri="{FF2B5EF4-FFF2-40B4-BE49-F238E27FC236}">
                <a16:creationId xmlns:a16="http://schemas.microsoft.com/office/drawing/2014/main" id="{B31C1057-D098-4152-854C-316A3E64C33C}"/>
              </a:ext>
            </a:extLst>
          </p:cNvPr>
          <p:cNvGraphicFramePr>
            <a:graphicFrameLocks noGrp="1"/>
          </p:cNvGraphicFramePr>
          <p:nvPr>
            <p:extLst>
              <p:ext uri="{D42A27DB-BD31-4B8C-83A1-F6EECF244321}">
                <p14:modId xmlns:p14="http://schemas.microsoft.com/office/powerpoint/2010/main" val="2096888794"/>
              </p:ext>
            </p:extLst>
          </p:nvPr>
        </p:nvGraphicFramePr>
        <p:xfrm>
          <a:off x="567559" y="3564856"/>
          <a:ext cx="4477408" cy="576220"/>
        </p:xfrm>
        <a:graphic>
          <a:graphicData uri="http://schemas.openxmlformats.org/drawingml/2006/table">
            <a:tbl>
              <a:tblPr/>
              <a:tblGrid>
                <a:gridCol w="861040">
                  <a:extLst>
                    <a:ext uri="{9D8B030D-6E8A-4147-A177-3AD203B41FA5}">
                      <a16:colId xmlns:a16="http://schemas.microsoft.com/office/drawing/2014/main" val="114719558"/>
                    </a:ext>
                  </a:extLst>
                </a:gridCol>
                <a:gridCol w="688832">
                  <a:extLst>
                    <a:ext uri="{9D8B030D-6E8A-4147-A177-3AD203B41FA5}">
                      <a16:colId xmlns:a16="http://schemas.microsoft.com/office/drawing/2014/main" val="491524672"/>
                    </a:ext>
                  </a:extLst>
                </a:gridCol>
                <a:gridCol w="688832">
                  <a:extLst>
                    <a:ext uri="{9D8B030D-6E8A-4147-A177-3AD203B41FA5}">
                      <a16:colId xmlns:a16="http://schemas.microsoft.com/office/drawing/2014/main" val="3826942615"/>
                    </a:ext>
                  </a:extLst>
                </a:gridCol>
                <a:gridCol w="861040">
                  <a:extLst>
                    <a:ext uri="{9D8B030D-6E8A-4147-A177-3AD203B41FA5}">
                      <a16:colId xmlns:a16="http://schemas.microsoft.com/office/drawing/2014/main" val="2258904749"/>
                    </a:ext>
                  </a:extLst>
                </a:gridCol>
                <a:gridCol w="688832">
                  <a:extLst>
                    <a:ext uri="{9D8B030D-6E8A-4147-A177-3AD203B41FA5}">
                      <a16:colId xmlns:a16="http://schemas.microsoft.com/office/drawing/2014/main" val="1662225031"/>
                    </a:ext>
                  </a:extLst>
                </a:gridCol>
                <a:gridCol w="688832">
                  <a:extLst>
                    <a:ext uri="{9D8B030D-6E8A-4147-A177-3AD203B41FA5}">
                      <a16:colId xmlns:a16="http://schemas.microsoft.com/office/drawing/2014/main" val="780746103"/>
                    </a:ext>
                  </a:extLst>
                </a:gridCol>
              </a:tblGrid>
              <a:tr h="288110">
                <a:tc>
                  <a:txBody>
                    <a:bodyPr/>
                    <a:lstStyle/>
                    <a:p>
                      <a:pPr algn="ctr" fontAlgn="b"/>
                      <a:r>
                        <a:rPr lang="en-CA" sz="1400" b="1" i="0" u="none" strike="noStrike">
                          <a:solidFill>
                            <a:srgbClr val="FFFFFF"/>
                          </a:solidFill>
                          <a:effectLst/>
                          <a:latin typeface="Calibri" panose="020F0502020204030204" pitchFamily="34" charset="0"/>
                        </a:rPr>
                        <a:t>Mean</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gridSpan="2">
                  <a:txBody>
                    <a:bodyPr/>
                    <a:lstStyle/>
                    <a:p>
                      <a:pPr algn="ctr" fontAlgn="b"/>
                      <a:r>
                        <a:rPr lang="en-CA" sz="1400" b="1" i="0" u="none" strike="noStrike" dirty="0">
                          <a:solidFill>
                            <a:srgbClr val="FFFFFF"/>
                          </a:solidFill>
                          <a:effectLst/>
                          <a:latin typeface="Calibri" panose="020F0502020204030204" pitchFamily="34" charset="0"/>
                        </a:rPr>
                        <a:t>95% CL Mean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hMerge="1">
                  <a:txBody>
                    <a:bodyPr/>
                    <a:lstStyle/>
                    <a:p>
                      <a:endParaRPr lang="en-CA"/>
                    </a:p>
                  </a:txBody>
                  <a:tcPr/>
                </a:tc>
                <a:tc>
                  <a:txBody>
                    <a:bodyPr/>
                    <a:lstStyle/>
                    <a:p>
                      <a:pPr algn="ctr" fontAlgn="b"/>
                      <a:r>
                        <a:rPr lang="en-CA" sz="1400" b="1" i="0" u="none" strike="noStrike">
                          <a:solidFill>
                            <a:srgbClr val="FFFFFF"/>
                          </a:solidFill>
                          <a:effectLst/>
                          <a:latin typeface="Calibri" panose="020F0502020204030204" pitchFamily="34" charset="0"/>
                        </a:rPr>
                        <a:t>StdDev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gridSpan="2">
                  <a:txBody>
                    <a:bodyPr/>
                    <a:lstStyle/>
                    <a:p>
                      <a:pPr algn="ctr" fontAlgn="b"/>
                      <a:r>
                        <a:rPr lang="en-CA" sz="1400" b="1" i="0" u="none" strike="noStrike">
                          <a:solidFill>
                            <a:srgbClr val="FFFFFF"/>
                          </a:solidFill>
                          <a:effectLst/>
                          <a:latin typeface="Calibri" panose="020F0502020204030204" pitchFamily="34" charset="0"/>
                        </a:rPr>
                        <a:t>95% CL Std Dev</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hMerge="1">
                  <a:txBody>
                    <a:bodyPr/>
                    <a:lstStyle/>
                    <a:p>
                      <a:endParaRPr lang="en-CA"/>
                    </a:p>
                  </a:txBody>
                  <a:tcPr/>
                </a:tc>
                <a:extLst>
                  <a:ext uri="{0D108BD9-81ED-4DB2-BD59-A6C34878D82A}">
                    <a16:rowId xmlns:a16="http://schemas.microsoft.com/office/drawing/2014/main" val="3773313571"/>
                  </a:ext>
                </a:extLst>
              </a:tr>
              <a:tr h="288110">
                <a:tc>
                  <a:txBody>
                    <a:bodyPr/>
                    <a:lstStyle/>
                    <a:p>
                      <a:pPr marL="0" marR="0" algn="ctr" defTabSz="914400" rtl="0" eaLnBrk="1" fontAlgn="b" latinLnBrk="0" hangingPunct="1">
                        <a:lnSpc>
                          <a:spcPct val="107000"/>
                        </a:lnSpc>
                        <a:spcBef>
                          <a:spcPts val="300"/>
                        </a:spcBef>
                        <a:spcAft>
                          <a:spcPts val="300"/>
                        </a:spcAft>
                      </a:pPr>
                      <a:r>
                        <a:rPr lang="en-US" sz="1400" b="0" i="0" u="none" strike="noStrike" kern="1200" dirty="0">
                          <a:solidFill>
                            <a:srgbClr val="000000"/>
                          </a:solidFill>
                          <a:effectLst/>
                          <a:latin typeface="Calibri" panose="020F0502020204030204" pitchFamily="34" charset="0"/>
                          <a:ea typeface="+mn-ea"/>
                          <a:cs typeface="+mn-cs"/>
                        </a:rPr>
                        <a:t>0.46</a:t>
                      </a:r>
                      <a:endParaRPr lang="pt-BR" sz="1400" b="0" i="0" u="none" strike="noStrike" kern="1200" dirty="0">
                        <a:solidFill>
                          <a:srgbClr val="000000"/>
                        </a:solidFill>
                        <a:effectLst/>
                        <a:latin typeface="Calibri" panose="020F0502020204030204" pitchFamily="34" charset="0"/>
                        <a:ea typeface="+mn-ea"/>
                        <a:cs typeface="+mn-cs"/>
                      </a:endParaRPr>
                    </a:p>
                  </a:txBody>
                  <a:tcPr marL="38100" marR="3810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fontAlgn="b" latinLnBrk="0" hangingPunct="1">
                        <a:lnSpc>
                          <a:spcPct val="107000"/>
                        </a:lnSpc>
                        <a:spcBef>
                          <a:spcPts val="300"/>
                        </a:spcBef>
                        <a:spcAft>
                          <a:spcPts val="300"/>
                        </a:spcAft>
                      </a:pPr>
                      <a:r>
                        <a:rPr lang="en-US" sz="1400" b="0" i="0" u="none" strike="noStrike" kern="1200" dirty="0">
                          <a:solidFill>
                            <a:srgbClr val="000000"/>
                          </a:solidFill>
                          <a:effectLst/>
                          <a:latin typeface="Calibri" panose="020F0502020204030204" pitchFamily="34" charset="0"/>
                          <a:ea typeface="+mn-ea"/>
                          <a:cs typeface="+mn-cs"/>
                        </a:rPr>
                        <a:t>-4.87</a:t>
                      </a:r>
                      <a:endParaRPr lang="pt-BR" sz="1400" b="0" i="0" u="none" strike="noStrike" kern="1200" dirty="0">
                        <a:solidFill>
                          <a:srgbClr val="000000"/>
                        </a:solidFill>
                        <a:effectLst/>
                        <a:latin typeface="Calibri" panose="020F0502020204030204" pitchFamily="34" charset="0"/>
                        <a:ea typeface="+mn-ea"/>
                        <a:cs typeface="+mn-cs"/>
                      </a:endParaRPr>
                    </a:p>
                  </a:txBody>
                  <a:tcPr marL="38100" marR="381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fontAlgn="b" latinLnBrk="0" hangingPunct="1">
                        <a:lnSpc>
                          <a:spcPct val="107000"/>
                        </a:lnSpc>
                        <a:spcBef>
                          <a:spcPts val="300"/>
                        </a:spcBef>
                        <a:spcAft>
                          <a:spcPts val="300"/>
                        </a:spcAft>
                      </a:pPr>
                      <a:r>
                        <a:rPr lang="en-US" sz="1400" b="0" i="0" u="none" strike="noStrike" kern="1200" dirty="0">
                          <a:solidFill>
                            <a:srgbClr val="000000"/>
                          </a:solidFill>
                          <a:effectLst/>
                          <a:latin typeface="Calibri" panose="020F0502020204030204" pitchFamily="34" charset="0"/>
                          <a:ea typeface="+mn-ea"/>
                          <a:cs typeface="+mn-cs"/>
                        </a:rPr>
                        <a:t>5.80</a:t>
                      </a:r>
                      <a:endParaRPr lang="pt-BR" sz="1400" b="0" i="0" u="none" strike="noStrike" kern="1200" dirty="0">
                        <a:solidFill>
                          <a:srgbClr val="000000"/>
                        </a:solidFill>
                        <a:effectLst/>
                        <a:latin typeface="Calibri" panose="020F0502020204030204" pitchFamily="34" charset="0"/>
                        <a:ea typeface="+mn-ea"/>
                        <a:cs typeface="+mn-cs"/>
                      </a:endParaRPr>
                    </a:p>
                  </a:txBody>
                  <a:tcPr marL="38100" marR="381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fontAlgn="b" latinLnBrk="0" hangingPunct="1">
                        <a:lnSpc>
                          <a:spcPct val="107000"/>
                        </a:lnSpc>
                        <a:spcBef>
                          <a:spcPts val="300"/>
                        </a:spcBef>
                        <a:spcAft>
                          <a:spcPts val="300"/>
                        </a:spcAft>
                      </a:pPr>
                      <a:r>
                        <a:rPr lang="en-US" sz="1400" b="0" i="0" u="none" strike="noStrike" kern="1200" dirty="0">
                          <a:solidFill>
                            <a:srgbClr val="000000"/>
                          </a:solidFill>
                          <a:effectLst/>
                          <a:latin typeface="Calibri" panose="020F0502020204030204" pitchFamily="34" charset="0"/>
                          <a:ea typeface="+mn-ea"/>
                          <a:cs typeface="+mn-cs"/>
                        </a:rPr>
                        <a:t>14.29</a:t>
                      </a:r>
                      <a:endParaRPr lang="pt-BR" sz="1400" b="0" i="0" u="none" strike="noStrike" kern="1200" dirty="0">
                        <a:solidFill>
                          <a:srgbClr val="000000"/>
                        </a:solidFill>
                        <a:effectLst/>
                        <a:latin typeface="Calibri" panose="020F0502020204030204" pitchFamily="34" charset="0"/>
                        <a:ea typeface="+mn-ea"/>
                        <a:cs typeface="+mn-cs"/>
                      </a:endParaRPr>
                    </a:p>
                  </a:txBody>
                  <a:tcPr marL="38100" marR="381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fontAlgn="b" latinLnBrk="0" hangingPunct="1">
                        <a:lnSpc>
                          <a:spcPct val="107000"/>
                        </a:lnSpc>
                        <a:spcBef>
                          <a:spcPts val="300"/>
                        </a:spcBef>
                        <a:spcAft>
                          <a:spcPts val="300"/>
                        </a:spcAft>
                      </a:pPr>
                      <a:r>
                        <a:rPr lang="en-US" sz="1400" b="0" i="0" u="none" strike="noStrike" kern="1200" dirty="0">
                          <a:solidFill>
                            <a:srgbClr val="000000"/>
                          </a:solidFill>
                          <a:effectLst/>
                          <a:latin typeface="Calibri" panose="020F0502020204030204" pitchFamily="34" charset="0"/>
                          <a:ea typeface="+mn-ea"/>
                          <a:cs typeface="+mn-cs"/>
                        </a:rPr>
                        <a:t>11.38</a:t>
                      </a:r>
                      <a:endParaRPr lang="pt-BR" sz="1400" b="0" i="0" u="none" strike="noStrike" kern="1200" dirty="0">
                        <a:solidFill>
                          <a:srgbClr val="000000"/>
                        </a:solidFill>
                        <a:effectLst/>
                        <a:latin typeface="Calibri" panose="020F0502020204030204" pitchFamily="34" charset="0"/>
                        <a:ea typeface="+mn-ea"/>
                        <a:cs typeface="+mn-cs"/>
                      </a:endParaRPr>
                    </a:p>
                  </a:txBody>
                  <a:tcPr marL="38100" marR="381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fontAlgn="b" latinLnBrk="0" hangingPunct="1">
                        <a:lnSpc>
                          <a:spcPct val="107000"/>
                        </a:lnSpc>
                        <a:spcBef>
                          <a:spcPts val="300"/>
                        </a:spcBef>
                        <a:spcAft>
                          <a:spcPts val="300"/>
                        </a:spcAft>
                      </a:pPr>
                      <a:r>
                        <a:rPr lang="en-US" sz="1400" b="0" i="0" u="none" strike="noStrike" kern="1200" dirty="0">
                          <a:solidFill>
                            <a:srgbClr val="000000"/>
                          </a:solidFill>
                          <a:effectLst/>
                          <a:latin typeface="Calibri" panose="020F0502020204030204" pitchFamily="34" charset="0"/>
                          <a:ea typeface="+mn-ea"/>
                          <a:cs typeface="+mn-cs"/>
                        </a:rPr>
                        <a:t>19.21</a:t>
                      </a:r>
                      <a:endParaRPr lang="pt-BR" sz="1400" b="0" i="0" u="none" strike="noStrike" kern="1200" dirty="0">
                        <a:solidFill>
                          <a:srgbClr val="000000"/>
                        </a:solidFill>
                        <a:effectLst/>
                        <a:latin typeface="Calibri" panose="020F0502020204030204" pitchFamily="34" charset="0"/>
                        <a:ea typeface="+mn-ea"/>
                        <a:cs typeface="+mn-cs"/>
                      </a:endParaRPr>
                    </a:p>
                  </a:txBody>
                  <a:tcPr marL="38100" marR="3810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2615118"/>
                  </a:ext>
                </a:extLst>
              </a:tr>
            </a:tbl>
          </a:graphicData>
        </a:graphic>
      </p:graphicFrame>
      <p:graphicFrame>
        <p:nvGraphicFramePr>
          <p:cNvPr id="8" name="Table 7">
            <a:extLst>
              <a:ext uri="{FF2B5EF4-FFF2-40B4-BE49-F238E27FC236}">
                <a16:creationId xmlns:a16="http://schemas.microsoft.com/office/drawing/2014/main" id="{7FD4B61F-0BAF-4DCE-A78A-0A97FDE80D27}"/>
              </a:ext>
            </a:extLst>
          </p:cNvPr>
          <p:cNvGraphicFramePr>
            <a:graphicFrameLocks noGrp="1"/>
          </p:cNvGraphicFramePr>
          <p:nvPr>
            <p:extLst>
              <p:ext uri="{D42A27DB-BD31-4B8C-83A1-F6EECF244321}">
                <p14:modId xmlns:p14="http://schemas.microsoft.com/office/powerpoint/2010/main" val="1885426895"/>
              </p:ext>
            </p:extLst>
          </p:nvPr>
        </p:nvGraphicFramePr>
        <p:xfrm>
          <a:off x="1686912" y="4731883"/>
          <a:ext cx="2238702" cy="493135"/>
        </p:xfrm>
        <a:graphic>
          <a:graphicData uri="http://schemas.openxmlformats.org/drawingml/2006/table">
            <a:tbl>
              <a:tblPr/>
              <a:tblGrid>
                <a:gridCol w="746234">
                  <a:extLst>
                    <a:ext uri="{9D8B030D-6E8A-4147-A177-3AD203B41FA5}">
                      <a16:colId xmlns:a16="http://schemas.microsoft.com/office/drawing/2014/main" val="4226629848"/>
                    </a:ext>
                  </a:extLst>
                </a:gridCol>
                <a:gridCol w="746234">
                  <a:extLst>
                    <a:ext uri="{9D8B030D-6E8A-4147-A177-3AD203B41FA5}">
                      <a16:colId xmlns:a16="http://schemas.microsoft.com/office/drawing/2014/main" val="2614386508"/>
                    </a:ext>
                  </a:extLst>
                </a:gridCol>
                <a:gridCol w="746234">
                  <a:extLst>
                    <a:ext uri="{9D8B030D-6E8A-4147-A177-3AD203B41FA5}">
                      <a16:colId xmlns:a16="http://schemas.microsoft.com/office/drawing/2014/main" val="1417127120"/>
                    </a:ext>
                  </a:extLst>
                </a:gridCol>
              </a:tblGrid>
              <a:tr h="218489">
                <a:tc>
                  <a:txBody>
                    <a:bodyPr/>
                    <a:lstStyle/>
                    <a:p>
                      <a:pPr algn="ctr" fontAlgn="b"/>
                      <a:r>
                        <a:rPr lang="en-CA" sz="1400" b="1" i="0" u="none" strike="noStrike">
                          <a:solidFill>
                            <a:srgbClr val="FFFFFF"/>
                          </a:solidFill>
                          <a:effectLst/>
                          <a:latin typeface="Calibri" panose="020F0502020204030204" pitchFamily="34" charset="0"/>
                        </a:rPr>
                        <a:t>DF</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CA" sz="1400" b="1" i="0" u="none" strike="noStrike">
                          <a:solidFill>
                            <a:srgbClr val="FFFFFF"/>
                          </a:solidFill>
                          <a:effectLst/>
                          <a:latin typeface="Calibri" panose="020F0502020204030204" pitchFamily="34" charset="0"/>
                        </a:rPr>
                        <a:t>t Value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CA" sz="1400" b="1" i="0" u="none" strike="noStrike">
                          <a:solidFill>
                            <a:srgbClr val="FFFFFF"/>
                          </a:solidFill>
                          <a:effectLst/>
                          <a:latin typeface="Calibri" panose="020F0502020204030204" pitchFamily="34" charset="0"/>
                        </a:rPr>
                        <a:t>Pr &gt; |t|</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163826688"/>
                  </a:ext>
                </a:extLst>
              </a:tr>
              <a:tr h="272155">
                <a:tc>
                  <a:txBody>
                    <a:bodyPr/>
                    <a:lstStyle/>
                    <a:p>
                      <a:pPr marL="0" marR="0" algn="r">
                        <a:lnSpc>
                          <a:spcPct val="107000"/>
                        </a:lnSpc>
                        <a:spcBef>
                          <a:spcPts val="300"/>
                        </a:spcBef>
                        <a:spcAft>
                          <a:spcPts val="300"/>
                        </a:spcAft>
                      </a:pPr>
                      <a:r>
                        <a:rPr lang="en-US" sz="1400" b="0" i="0" u="none" strike="noStrike" kern="1200" dirty="0">
                          <a:solidFill>
                            <a:srgbClr val="000000"/>
                          </a:solidFill>
                          <a:effectLst/>
                          <a:latin typeface="Calibri" panose="020F0502020204030204" pitchFamily="34" charset="0"/>
                          <a:ea typeface="+mn-ea"/>
                          <a:cs typeface="+mn-cs"/>
                        </a:rPr>
                        <a:t>29</a:t>
                      </a:r>
                      <a:endParaRPr lang="pt-BR" sz="1400" b="0" i="0" u="none" strike="noStrike" kern="1200" dirty="0">
                        <a:solidFill>
                          <a:srgbClr val="000000"/>
                        </a:solidFill>
                        <a:effectLst/>
                        <a:latin typeface="Calibri" panose="020F0502020204030204" pitchFamily="34" charset="0"/>
                        <a:ea typeface="+mn-ea"/>
                        <a:cs typeface="+mn-cs"/>
                      </a:endParaRPr>
                    </a:p>
                  </a:txBody>
                  <a:tcPr marL="38100" marR="3810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300"/>
                        </a:spcBef>
                        <a:spcAft>
                          <a:spcPts val="300"/>
                        </a:spcAft>
                      </a:pPr>
                      <a:r>
                        <a:rPr lang="en-US" sz="1400" b="0" i="0" u="none" strike="noStrike" kern="1200" dirty="0">
                          <a:solidFill>
                            <a:srgbClr val="000000"/>
                          </a:solidFill>
                          <a:effectLst/>
                          <a:latin typeface="Calibri" panose="020F0502020204030204" pitchFamily="34" charset="0"/>
                          <a:ea typeface="+mn-ea"/>
                          <a:cs typeface="+mn-cs"/>
                        </a:rPr>
                        <a:t>0.18</a:t>
                      </a:r>
                      <a:endParaRPr lang="pt-BR" sz="1400" b="0" i="0" u="none" strike="noStrike" kern="1200" dirty="0">
                        <a:solidFill>
                          <a:srgbClr val="000000"/>
                        </a:solidFill>
                        <a:effectLst/>
                        <a:latin typeface="Calibri" panose="020F0502020204030204" pitchFamily="34" charset="0"/>
                        <a:ea typeface="+mn-ea"/>
                        <a:cs typeface="+mn-cs"/>
                      </a:endParaRPr>
                    </a:p>
                  </a:txBody>
                  <a:tcPr marL="38100" marR="381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300"/>
                        </a:spcBef>
                        <a:spcAft>
                          <a:spcPts val="300"/>
                        </a:spcAft>
                      </a:pPr>
                      <a:r>
                        <a:rPr lang="en-US" sz="1400" b="0" i="0" u="none" strike="noStrike" kern="1200" dirty="0">
                          <a:solidFill>
                            <a:srgbClr val="000000"/>
                          </a:solidFill>
                          <a:effectLst/>
                          <a:latin typeface="Calibri" panose="020F0502020204030204" pitchFamily="34" charset="0"/>
                          <a:ea typeface="+mn-ea"/>
                          <a:cs typeface="+mn-cs"/>
                        </a:rPr>
                        <a:t>0.85</a:t>
                      </a:r>
                      <a:endParaRPr lang="pt-BR" sz="1400" b="0" i="0" u="none" strike="noStrike" kern="1200" dirty="0">
                        <a:solidFill>
                          <a:srgbClr val="000000"/>
                        </a:solidFill>
                        <a:effectLst/>
                        <a:latin typeface="Calibri" panose="020F0502020204030204" pitchFamily="34" charset="0"/>
                        <a:ea typeface="+mn-ea"/>
                        <a:cs typeface="+mn-cs"/>
                      </a:endParaRPr>
                    </a:p>
                  </a:txBody>
                  <a:tcPr marL="38100" marR="3810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4519742"/>
                  </a:ext>
                </a:extLst>
              </a:tr>
            </a:tbl>
          </a:graphicData>
        </a:graphic>
      </p:graphicFrame>
    </p:spTree>
    <p:extLst>
      <p:ext uri="{BB962C8B-B14F-4D97-AF65-F5344CB8AC3E}">
        <p14:creationId xmlns:p14="http://schemas.microsoft.com/office/powerpoint/2010/main" val="2211609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A70A69-04AA-4E43-BD12-6ED9675F32AD}"/>
              </a:ext>
            </a:extLst>
          </p:cNvPr>
          <p:cNvSpPr txBox="1">
            <a:spLocks/>
          </p:cNvSpPr>
          <p:nvPr/>
        </p:nvSpPr>
        <p:spPr>
          <a:xfrm>
            <a:off x="492370" y="516836"/>
            <a:ext cx="3084844" cy="122101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600"/>
              </a:spcAft>
              <a:buClrTx/>
              <a:buSzTx/>
              <a:buFontTx/>
              <a:buNone/>
              <a:tabLst/>
              <a:defRPr/>
            </a:pPr>
            <a:r>
              <a:rPr kumimoji="0" lang="en-US" sz="3600" b="1" i="0" u="none" strike="noStrike" kern="1200" cap="none" spc="-50" normalizeH="0" baseline="0" noProof="0" dirty="0">
                <a:ln>
                  <a:noFill/>
                </a:ln>
                <a:solidFill>
                  <a:srgbClr val="FFFFFF"/>
                </a:solidFill>
                <a:effectLst/>
                <a:uLnTx/>
                <a:uFillTx/>
                <a:latin typeface="Calibri Light" panose="020F0302020204030204"/>
                <a:ea typeface="+mj-ea"/>
                <a:cs typeface="+mj-cs"/>
              </a:rPr>
              <a:t>External Data Analysis</a:t>
            </a:r>
          </a:p>
        </p:txBody>
      </p:sp>
      <p:sp>
        <p:nvSpPr>
          <p:cNvPr id="5" name="CaixaDeTexto 4">
            <a:extLst>
              <a:ext uri="{FF2B5EF4-FFF2-40B4-BE49-F238E27FC236}">
                <a16:creationId xmlns:a16="http://schemas.microsoft.com/office/drawing/2014/main" id="{E1724D8F-3A1A-4DFC-9FF7-8CD68A063A72}"/>
              </a:ext>
            </a:extLst>
          </p:cNvPr>
          <p:cNvSpPr txBox="1"/>
          <p:nvPr/>
        </p:nvSpPr>
        <p:spPr>
          <a:xfrm>
            <a:off x="181995" y="1887794"/>
            <a:ext cx="3682082" cy="4512515"/>
          </a:xfrm>
          <a:prstGeom prst="rect">
            <a:avLst/>
          </a:prstGeom>
        </p:spPr>
        <p:txBody>
          <a:bodyPr vert="horz" lIns="0" tIns="45720" rIns="0" bIns="45720" rtlCol="0">
            <a:noAutofit/>
          </a:bodyPr>
          <a:lstStyle/>
          <a:p>
            <a:pPr marL="384048" marR="0" lvl="1" indent="-182880" algn="l" defTabSz="914400" rtl="0" eaLnBrk="1" fontAlgn="auto" latinLnBrk="0" hangingPunct="1">
              <a:lnSpc>
                <a:spcPct val="90000"/>
              </a:lnSpc>
              <a:spcBef>
                <a:spcPts val="200"/>
              </a:spcBef>
              <a:spcAft>
                <a:spcPts val="800"/>
              </a:spcAft>
              <a:buClr>
                <a:srgbClr val="E48312"/>
              </a:buClr>
              <a:buSzTx/>
              <a:buFont typeface="Calibri" panose="020F050202020403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rPr>
              <a:t>Three metropolis with more extensive and restrictive lockdown periods were analyzed.</a:t>
            </a:r>
          </a:p>
          <a:p>
            <a:pPr marL="384048" marR="0" lvl="1" indent="-182880" algn="l" defTabSz="914400" rtl="0" eaLnBrk="1" fontAlgn="auto" latinLnBrk="0" hangingPunct="1">
              <a:lnSpc>
                <a:spcPct val="90000"/>
              </a:lnSpc>
              <a:spcBef>
                <a:spcPts val="200"/>
              </a:spcBef>
              <a:spcAft>
                <a:spcPts val="800"/>
              </a:spcAft>
              <a:buClr>
                <a:srgbClr val="E48312"/>
              </a:buClr>
              <a:buSzTx/>
              <a:buFont typeface="Calibri" panose="020F050202020403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rPr>
              <a:t>London - severe restrictions from Mar 15, 2020, to Jun 11, 2020 (88 days).</a:t>
            </a:r>
          </a:p>
          <a:p>
            <a:pPr marL="384048" marR="0" lvl="1" indent="-182880" algn="l" defTabSz="914400" rtl="0" eaLnBrk="1" fontAlgn="auto" latinLnBrk="0" hangingPunct="1">
              <a:lnSpc>
                <a:spcPct val="90000"/>
              </a:lnSpc>
              <a:spcBef>
                <a:spcPts val="200"/>
              </a:spcBef>
              <a:spcAft>
                <a:spcPts val="800"/>
              </a:spcAft>
              <a:buClr>
                <a:srgbClr val="E48312"/>
              </a:buClr>
              <a:buSzTx/>
              <a:buFont typeface="Calibri" panose="020F050202020403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rPr>
              <a:t>Beijing - severe restrictions from Feb 10, 2020, to Jun 15, 2020 (125 days). </a:t>
            </a:r>
          </a:p>
          <a:p>
            <a:pPr marL="384048" marR="0" lvl="1" indent="-182880" algn="l" defTabSz="914400" rtl="0" eaLnBrk="1" fontAlgn="auto" latinLnBrk="0" hangingPunct="1">
              <a:lnSpc>
                <a:spcPct val="90000"/>
              </a:lnSpc>
              <a:spcBef>
                <a:spcPts val="200"/>
              </a:spcBef>
              <a:spcAft>
                <a:spcPts val="800"/>
              </a:spcAft>
              <a:buClr>
                <a:srgbClr val="E48312"/>
              </a:buClr>
              <a:buSzTx/>
              <a:buFont typeface="Calibri" panose="020F050202020403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rPr>
              <a:t>Paris - severe restrictions from Mar 15, 2020, to May 18, 2020 (64 days – 84.10% traffic reduction).</a:t>
            </a:r>
          </a:p>
        </p:txBody>
      </p:sp>
      <p:sp>
        <p:nvSpPr>
          <p:cNvPr id="81" name="Rectangle 80">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30" name="Picture 6" descr="Traffic in London, Easter weekend 2019.">
            <a:extLst>
              <a:ext uri="{FF2B5EF4-FFF2-40B4-BE49-F238E27FC236}">
                <a16:creationId xmlns:a16="http://schemas.microsoft.com/office/drawing/2014/main" id="{38A2F93B-BE7A-473E-9149-773083C8BECA}"/>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17485" t="2105" r="14418"/>
          <a:stretch/>
        </p:blipFill>
        <p:spPr bwMode="auto">
          <a:xfrm>
            <a:off x="4104041" y="-10"/>
            <a:ext cx="808223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raffic in London, Easter weekend 2020.">
            <a:extLst>
              <a:ext uri="{FF2B5EF4-FFF2-40B4-BE49-F238E27FC236}">
                <a16:creationId xmlns:a16="http://schemas.microsoft.com/office/drawing/2014/main" id="{E2F4D75D-4370-4493-AB3D-55B1AA158B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240" r="18977" b="-1"/>
          <a:stretch/>
        </p:blipFill>
        <p:spPr bwMode="auto">
          <a:xfrm>
            <a:off x="4098802" y="-20"/>
            <a:ext cx="8111272"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8BB9E847-1EFC-4242-A099-B7015571964E}"/>
              </a:ext>
            </a:extLst>
          </p:cNvPr>
          <p:cNvSpPr txBox="1"/>
          <p:nvPr/>
        </p:nvSpPr>
        <p:spPr>
          <a:xfrm>
            <a:off x="94173" y="6503137"/>
            <a:ext cx="4005313"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err="1">
                <a:ln>
                  <a:noFill/>
                </a:ln>
                <a:solidFill>
                  <a:prstClr val="white"/>
                </a:solidFill>
                <a:effectLst/>
                <a:uLnTx/>
                <a:uFillTx/>
                <a:latin typeface="Calibri" panose="020F0502020204030204"/>
                <a:ea typeface="+mn-ea"/>
                <a:cs typeface="+mn-cs"/>
              </a:rPr>
              <a:t>Source</a:t>
            </a:r>
            <a:r>
              <a:rPr kumimoji="0" lang="pt-BR" sz="1200" b="0" i="0" u="none" strike="noStrike" kern="1200" cap="none" spc="0" normalizeH="0" baseline="0" noProof="0" dirty="0">
                <a:ln>
                  <a:noFill/>
                </a:ln>
                <a:solidFill>
                  <a:prstClr val="white"/>
                </a:solidFill>
                <a:effectLst/>
                <a:uLnTx/>
                <a:uFillTx/>
                <a:latin typeface="Calibri" panose="020F0502020204030204"/>
                <a:ea typeface="+mn-ea"/>
                <a:cs typeface="+mn-cs"/>
              </a:rPr>
              <a:t>: tomtom.com/blog/</a:t>
            </a:r>
            <a:r>
              <a:rPr kumimoji="0" lang="pt-BR" sz="1200" b="0" i="0" u="none" strike="noStrike" kern="1200" cap="none" spc="0" normalizeH="0" baseline="0" noProof="0" dirty="0" err="1">
                <a:ln>
                  <a:noFill/>
                </a:ln>
                <a:solidFill>
                  <a:prstClr val="white"/>
                </a:solidFill>
                <a:effectLst/>
                <a:uLnTx/>
                <a:uFillTx/>
                <a:latin typeface="Calibri" panose="020F0502020204030204"/>
                <a:ea typeface="+mn-ea"/>
                <a:cs typeface="+mn-cs"/>
              </a:rPr>
              <a:t>moving</a:t>
            </a:r>
            <a:r>
              <a:rPr kumimoji="0" lang="pt-BR" sz="1200" b="0" i="0" u="none" strike="noStrike" kern="1200" cap="none" spc="0" normalizeH="0" baseline="0" noProof="0" dirty="0">
                <a:ln>
                  <a:noFill/>
                </a:ln>
                <a:solidFill>
                  <a:prstClr val="white"/>
                </a:solidFill>
                <a:effectLst/>
                <a:uLnTx/>
                <a:uFillTx/>
                <a:latin typeface="Calibri" panose="020F0502020204030204"/>
                <a:ea typeface="+mn-ea"/>
                <a:cs typeface="+mn-cs"/>
              </a:rPr>
              <a:t>-world/covid-19-traffic/</a:t>
            </a:r>
          </a:p>
        </p:txBody>
      </p:sp>
      <p:pic>
        <p:nvPicPr>
          <p:cNvPr id="8" name="Imagem 7">
            <a:extLst>
              <a:ext uri="{FF2B5EF4-FFF2-40B4-BE49-F238E27FC236}">
                <a16:creationId xmlns:a16="http://schemas.microsoft.com/office/drawing/2014/main" id="{ABE7F331-A5F8-413A-8DA1-121409F85657}"/>
              </a:ext>
            </a:extLst>
          </p:cNvPr>
          <p:cNvPicPr>
            <a:picLocks noChangeAspect="1"/>
          </p:cNvPicPr>
          <p:nvPr/>
        </p:nvPicPr>
        <p:blipFill>
          <a:blip r:embed="rId5"/>
          <a:stretch>
            <a:fillRect/>
          </a:stretch>
        </p:blipFill>
        <p:spPr>
          <a:xfrm>
            <a:off x="8491076" y="6532318"/>
            <a:ext cx="3724275" cy="342900"/>
          </a:xfrm>
          <a:prstGeom prst="rect">
            <a:avLst/>
          </a:prstGeom>
        </p:spPr>
      </p:pic>
    </p:spTree>
    <p:extLst>
      <p:ext uri="{BB962C8B-B14F-4D97-AF65-F5344CB8AC3E}">
        <p14:creationId xmlns:p14="http://schemas.microsoft.com/office/powerpoint/2010/main" val="192736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B6BF7F77-59CB-4A87-8379-4A1AF4064E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4882" y="1629092"/>
            <a:ext cx="5234305" cy="3599815"/>
          </a:xfrm>
          <a:prstGeom prst="rect">
            <a:avLst/>
          </a:prstGeom>
          <a:noFill/>
          <a:ln>
            <a:noFill/>
          </a:ln>
        </p:spPr>
      </p:pic>
      <p:pic>
        <p:nvPicPr>
          <p:cNvPr id="3" name="Imagem 2">
            <a:extLst>
              <a:ext uri="{FF2B5EF4-FFF2-40B4-BE49-F238E27FC236}">
                <a16:creationId xmlns:a16="http://schemas.microsoft.com/office/drawing/2014/main" id="{E3441A62-26EA-4538-85D0-646841316C1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38356" y="1629091"/>
            <a:ext cx="5234305" cy="3599815"/>
          </a:xfrm>
          <a:prstGeom prst="rect">
            <a:avLst/>
          </a:prstGeom>
          <a:noFill/>
          <a:ln>
            <a:noFill/>
          </a:ln>
        </p:spPr>
      </p:pic>
      <p:graphicFrame>
        <p:nvGraphicFramePr>
          <p:cNvPr id="6" name="Tabela 5">
            <a:extLst>
              <a:ext uri="{FF2B5EF4-FFF2-40B4-BE49-F238E27FC236}">
                <a16:creationId xmlns:a16="http://schemas.microsoft.com/office/drawing/2014/main" id="{CF82D322-1E8D-4464-9EF4-2F64C32AC3EC}"/>
              </a:ext>
            </a:extLst>
          </p:cNvPr>
          <p:cNvGraphicFramePr>
            <a:graphicFrameLocks noGrp="1"/>
          </p:cNvGraphicFramePr>
          <p:nvPr/>
        </p:nvGraphicFramePr>
        <p:xfrm>
          <a:off x="7716172" y="5382864"/>
          <a:ext cx="1146175" cy="675514"/>
        </p:xfrm>
        <a:graphic>
          <a:graphicData uri="http://schemas.openxmlformats.org/drawingml/2006/table">
            <a:tbl>
              <a:tblPr>
                <a:tableStyleId>{5C22544A-7EE6-4342-B048-85BDC9FD1C3A}</a:tableStyleId>
              </a:tblPr>
              <a:tblGrid>
                <a:gridCol w="1146175">
                  <a:extLst>
                    <a:ext uri="{9D8B030D-6E8A-4147-A177-3AD203B41FA5}">
                      <a16:colId xmlns:a16="http://schemas.microsoft.com/office/drawing/2014/main" val="3812094682"/>
                    </a:ext>
                  </a:extLst>
                </a:gridCol>
              </a:tblGrid>
              <a:tr h="0">
                <a:tc>
                  <a:txBody>
                    <a:bodyPr/>
                    <a:lstStyle/>
                    <a:p>
                      <a:pPr algn="ctr">
                        <a:lnSpc>
                          <a:spcPct val="107000"/>
                        </a:lnSpc>
                        <a:spcBef>
                          <a:spcPts val="300"/>
                        </a:spcBef>
                        <a:spcAft>
                          <a:spcPts val="300"/>
                        </a:spcAft>
                      </a:pPr>
                      <a:r>
                        <a:rPr lang="pt-BR" sz="1100" b="1" dirty="0" err="1">
                          <a:solidFill>
                            <a:schemeClr val="bg1"/>
                          </a:solidFill>
                          <a:effectLst/>
                        </a:rPr>
                        <a:t>Analysis</a:t>
                      </a:r>
                      <a:r>
                        <a:rPr lang="pt-BR" sz="1100" b="1" dirty="0">
                          <a:solidFill>
                            <a:schemeClr val="bg1"/>
                          </a:solidFill>
                          <a:effectLst/>
                        </a:rPr>
                        <a:t> </a:t>
                      </a:r>
                      <a:r>
                        <a:rPr lang="pt-BR" sz="1100" b="1" dirty="0" err="1">
                          <a:solidFill>
                            <a:schemeClr val="bg1"/>
                          </a:solidFill>
                          <a:effectLst/>
                        </a:rPr>
                        <a:t>Variable</a:t>
                      </a:r>
                      <a:r>
                        <a:rPr lang="pt-BR" sz="1100" b="1" dirty="0">
                          <a:solidFill>
                            <a:schemeClr val="bg1"/>
                          </a:solidFill>
                          <a:effectLst/>
                        </a:rPr>
                        <a:t> : _pm25</a:t>
                      </a:r>
                      <a:endParaRPr lang="pt-BR"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solidFill>
                      <a:schemeClr val="accent1">
                        <a:lumMod val="75000"/>
                      </a:schemeClr>
                    </a:solidFill>
                  </a:tcPr>
                </a:tc>
                <a:extLst>
                  <a:ext uri="{0D108BD9-81ED-4DB2-BD59-A6C34878D82A}">
                    <a16:rowId xmlns:a16="http://schemas.microsoft.com/office/drawing/2014/main" val="306100765"/>
                  </a:ext>
                </a:extLst>
              </a:tr>
              <a:tr h="0">
                <a:tc>
                  <a:txBody>
                    <a:bodyPr/>
                    <a:lstStyle/>
                    <a:p>
                      <a:pPr algn="r">
                        <a:lnSpc>
                          <a:spcPct val="107000"/>
                        </a:lnSpc>
                        <a:spcBef>
                          <a:spcPts val="300"/>
                        </a:spcBef>
                        <a:spcAft>
                          <a:spcPts val="300"/>
                        </a:spcAft>
                      </a:pPr>
                      <a:r>
                        <a:rPr lang="pt-BR" sz="1100">
                          <a:effectLst/>
                        </a:rPr>
                        <a:t>Mean</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extLst>
                  <a:ext uri="{0D108BD9-81ED-4DB2-BD59-A6C34878D82A}">
                    <a16:rowId xmlns:a16="http://schemas.microsoft.com/office/drawing/2014/main" val="3366124675"/>
                  </a:ext>
                </a:extLst>
              </a:tr>
              <a:tr h="0">
                <a:tc>
                  <a:txBody>
                    <a:bodyPr/>
                    <a:lstStyle/>
                    <a:p>
                      <a:pPr algn="r">
                        <a:lnSpc>
                          <a:spcPct val="107000"/>
                        </a:lnSpc>
                        <a:spcBef>
                          <a:spcPts val="300"/>
                        </a:spcBef>
                        <a:spcAft>
                          <a:spcPts val="300"/>
                        </a:spcAft>
                      </a:pPr>
                      <a:r>
                        <a:rPr lang="pt-BR" sz="1000" dirty="0">
                          <a:effectLst/>
                        </a:rPr>
                        <a:t>53.88</a:t>
                      </a:r>
                      <a:endParaRPr lang="pt-BR"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820313383"/>
                  </a:ext>
                </a:extLst>
              </a:tr>
            </a:tbl>
          </a:graphicData>
        </a:graphic>
      </p:graphicFrame>
      <p:graphicFrame>
        <p:nvGraphicFramePr>
          <p:cNvPr id="7" name="Tabela 6">
            <a:extLst>
              <a:ext uri="{FF2B5EF4-FFF2-40B4-BE49-F238E27FC236}">
                <a16:creationId xmlns:a16="http://schemas.microsoft.com/office/drawing/2014/main" id="{11103339-B00C-4E45-AC34-84B7B678B999}"/>
              </a:ext>
            </a:extLst>
          </p:cNvPr>
          <p:cNvGraphicFramePr>
            <a:graphicFrameLocks noGrp="1"/>
          </p:cNvGraphicFramePr>
          <p:nvPr/>
        </p:nvGraphicFramePr>
        <p:xfrm>
          <a:off x="9928429" y="5382864"/>
          <a:ext cx="1146175" cy="675514"/>
        </p:xfrm>
        <a:graphic>
          <a:graphicData uri="http://schemas.openxmlformats.org/drawingml/2006/table">
            <a:tbl>
              <a:tblPr>
                <a:tableStyleId>{5C22544A-7EE6-4342-B048-85BDC9FD1C3A}</a:tableStyleId>
              </a:tblPr>
              <a:tblGrid>
                <a:gridCol w="1146175">
                  <a:extLst>
                    <a:ext uri="{9D8B030D-6E8A-4147-A177-3AD203B41FA5}">
                      <a16:colId xmlns:a16="http://schemas.microsoft.com/office/drawing/2014/main" val="3033603509"/>
                    </a:ext>
                  </a:extLst>
                </a:gridCol>
              </a:tblGrid>
              <a:tr h="0">
                <a:tc>
                  <a:txBody>
                    <a:bodyPr/>
                    <a:lstStyle/>
                    <a:p>
                      <a:pPr algn="ctr">
                        <a:lnSpc>
                          <a:spcPct val="107000"/>
                        </a:lnSpc>
                        <a:spcBef>
                          <a:spcPts val="300"/>
                        </a:spcBef>
                        <a:spcAft>
                          <a:spcPts val="300"/>
                        </a:spcAft>
                      </a:pPr>
                      <a:r>
                        <a:rPr lang="pt-BR" sz="1100" b="1" dirty="0" err="1">
                          <a:solidFill>
                            <a:schemeClr val="bg1"/>
                          </a:solidFill>
                          <a:effectLst/>
                        </a:rPr>
                        <a:t>Analysis</a:t>
                      </a:r>
                      <a:r>
                        <a:rPr lang="pt-BR" sz="1100" b="1" dirty="0">
                          <a:solidFill>
                            <a:schemeClr val="bg1"/>
                          </a:solidFill>
                          <a:effectLst/>
                        </a:rPr>
                        <a:t> </a:t>
                      </a:r>
                      <a:r>
                        <a:rPr lang="pt-BR" sz="1100" b="1" dirty="0" err="1">
                          <a:solidFill>
                            <a:schemeClr val="bg1"/>
                          </a:solidFill>
                          <a:effectLst/>
                        </a:rPr>
                        <a:t>Variable</a:t>
                      </a:r>
                      <a:r>
                        <a:rPr lang="pt-BR" sz="1100" b="1" dirty="0">
                          <a:solidFill>
                            <a:schemeClr val="bg1"/>
                          </a:solidFill>
                          <a:effectLst/>
                        </a:rPr>
                        <a:t> : _pm25</a:t>
                      </a:r>
                      <a:endParaRPr lang="pt-BR"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solidFill>
                      <a:schemeClr val="accent1">
                        <a:lumMod val="75000"/>
                      </a:schemeClr>
                    </a:solidFill>
                  </a:tcPr>
                </a:tc>
                <a:extLst>
                  <a:ext uri="{0D108BD9-81ED-4DB2-BD59-A6C34878D82A}">
                    <a16:rowId xmlns:a16="http://schemas.microsoft.com/office/drawing/2014/main" val="4248086455"/>
                  </a:ext>
                </a:extLst>
              </a:tr>
              <a:tr h="0">
                <a:tc>
                  <a:txBody>
                    <a:bodyPr/>
                    <a:lstStyle/>
                    <a:p>
                      <a:pPr algn="r">
                        <a:lnSpc>
                          <a:spcPct val="107000"/>
                        </a:lnSpc>
                        <a:spcBef>
                          <a:spcPts val="300"/>
                        </a:spcBef>
                        <a:spcAft>
                          <a:spcPts val="300"/>
                        </a:spcAft>
                      </a:pPr>
                      <a:r>
                        <a:rPr lang="pt-BR" sz="1100">
                          <a:effectLst/>
                        </a:rPr>
                        <a:t>Mean</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extLst>
                  <a:ext uri="{0D108BD9-81ED-4DB2-BD59-A6C34878D82A}">
                    <a16:rowId xmlns:a16="http://schemas.microsoft.com/office/drawing/2014/main" val="3296228474"/>
                  </a:ext>
                </a:extLst>
              </a:tr>
              <a:tr h="0">
                <a:tc>
                  <a:txBody>
                    <a:bodyPr/>
                    <a:lstStyle/>
                    <a:p>
                      <a:pPr algn="r">
                        <a:lnSpc>
                          <a:spcPct val="107000"/>
                        </a:lnSpc>
                        <a:spcBef>
                          <a:spcPts val="300"/>
                        </a:spcBef>
                        <a:spcAft>
                          <a:spcPts val="300"/>
                        </a:spcAft>
                      </a:pPr>
                      <a:r>
                        <a:rPr lang="pt-BR" sz="1000" dirty="0">
                          <a:effectLst/>
                        </a:rPr>
                        <a:t>46.25</a:t>
                      </a:r>
                      <a:endParaRPr lang="pt-BR"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514184714"/>
                  </a:ext>
                </a:extLst>
              </a:tr>
            </a:tbl>
          </a:graphicData>
        </a:graphic>
      </p:graphicFrame>
      <p:sp>
        <p:nvSpPr>
          <p:cNvPr id="8" name="Title 1">
            <a:extLst>
              <a:ext uri="{FF2B5EF4-FFF2-40B4-BE49-F238E27FC236}">
                <a16:creationId xmlns:a16="http://schemas.microsoft.com/office/drawing/2014/main" id="{C3D9A7C9-0581-493B-8D0F-A368FD179EB9}"/>
              </a:ext>
            </a:extLst>
          </p:cNvPr>
          <p:cNvSpPr txBox="1">
            <a:spLocks/>
          </p:cNvSpPr>
          <p:nvPr/>
        </p:nvSpPr>
        <p:spPr>
          <a:xfrm>
            <a:off x="677757" y="571631"/>
            <a:ext cx="10994904" cy="813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600"/>
              </a:spcAft>
              <a:buClrTx/>
              <a:buSzTx/>
              <a:buFontTx/>
              <a:buNone/>
              <a:tabLst/>
              <a:defRPr/>
            </a:pPr>
            <a:r>
              <a:rPr kumimoji="0" lang="en-US" sz="4800" b="1" i="0" u="none" strike="noStrike" kern="1200" cap="none" spc="-50" normalizeH="0" baseline="0" noProof="0" dirty="0">
                <a:ln>
                  <a:noFill/>
                </a:ln>
                <a:solidFill>
                  <a:srgbClr val="000000">
                    <a:lumMod val="75000"/>
                    <a:lumOff val="25000"/>
                  </a:srgbClr>
                </a:solidFill>
                <a:effectLst/>
                <a:uLnTx/>
                <a:uFillTx/>
                <a:latin typeface="Calibri Light" panose="020F0302020204030204"/>
                <a:ea typeface="+mj-ea"/>
                <a:cs typeface="+mj-cs"/>
              </a:rPr>
              <a:t>Paris: Lockdown vs Reference period | PM 2.5</a:t>
            </a:r>
            <a:endParaRPr kumimoji="0" lang="en-CA" sz="4800" b="1" i="0" u="none" strike="noStrike" kern="1200" cap="none" spc="-50" normalizeH="0" baseline="0" noProof="0" dirty="0">
              <a:ln>
                <a:noFill/>
              </a:ln>
              <a:solidFill>
                <a:srgbClr val="000000">
                  <a:lumMod val="75000"/>
                  <a:lumOff val="25000"/>
                </a:srgbClr>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1427701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00F9-AF03-4838-B3E7-44B320F24D53}"/>
              </a:ext>
            </a:extLst>
          </p:cNvPr>
          <p:cNvSpPr>
            <a:spLocks noGrp="1"/>
          </p:cNvSpPr>
          <p:nvPr>
            <p:ph type="title" idx="4294967295"/>
          </p:nvPr>
        </p:nvSpPr>
        <p:spPr>
          <a:xfrm>
            <a:off x="1066800" y="413798"/>
            <a:ext cx="10058400" cy="919162"/>
          </a:xfrm>
        </p:spPr>
        <p:txBody>
          <a:bodyPr/>
          <a:lstStyle/>
          <a:p>
            <a:r>
              <a:rPr lang="en-CA" b="1" kern="0">
                <a:cs typeface="Times New Roman"/>
              </a:rPr>
              <a:t>Team members</a:t>
            </a:r>
            <a:endParaRPr lang="en-CA"/>
          </a:p>
        </p:txBody>
      </p:sp>
      <p:pic>
        <p:nvPicPr>
          <p:cNvPr id="5" name="Picture 4">
            <a:extLst>
              <a:ext uri="{FF2B5EF4-FFF2-40B4-BE49-F238E27FC236}">
                <a16:creationId xmlns:a16="http://schemas.microsoft.com/office/drawing/2014/main" id="{ED5C7773-1D28-453A-9364-29469AB33274}"/>
              </a:ext>
            </a:extLst>
          </p:cNvPr>
          <p:cNvPicPr>
            <a:picLocks noChangeAspect="1"/>
          </p:cNvPicPr>
          <p:nvPr/>
        </p:nvPicPr>
        <p:blipFill>
          <a:blip r:embed="rId2"/>
          <a:stretch>
            <a:fillRect/>
          </a:stretch>
        </p:blipFill>
        <p:spPr>
          <a:xfrm>
            <a:off x="2561304" y="1472900"/>
            <a:ext cx="1777180" cy="1703743"/>
          </a:xfrm>
          <a:prstGeom prst="rect">
            <a:avLst/>
          </a:prstGeom>
        </p:spPr>
      </p:pic>
      <p:sp>
        <p:nvSpPr>
          <p:cNvPr id="6" name="TextBox 5">
            <a:extLst>
              <a:ext uri="{FF2B5EF4-FFF2-40B4-BE49-F238E27FC236}">
                <a16:creationId xmlns:a16="http://schemas.microsoft.com/office/drawing/2014/main" id="{36772A34-83DD-409C-A76F-C977EEB821A5}"/>
              </a:ext>
            </a:extLst>
          </p:cNvPr>
          <p:cNvSpPr txBox="1"/>
          <p:nvPr/>
        </p:nvSpPr>
        <p:spPr>
          <a:xfrm>
            <a:off x="2695535" y="3364469"/>
            <a:ext cx="1773227" cy="369332"/>
          </a:xfrm>
          <a:prstGeom prst="rect">
            <a:avLst/>
          </a:prstGeom>
          <a:noFill/>
        </p:spPr>
        <p:txBody>
          <a:bodyPr wrap="square" lIns="91440" tIns="45720" rIns="91440" bIns="45720" rtlCol="0" anchor="t">
            <a:spAutoFit/>
          </a:bodyPr>
          <a:lstStyle/>
          <a:p>
            <a:r>
              <a:rPr lang="es-ES" dirty="0"/>
              <a:t>Felix, Lucas</a:t>
            </a:r>
          </a:p>
        </p:txBody>
      </p:sp>
      <p:sp>
        <p:nvSpPr>
          <p:cNvPr id="7" name="TextBox 6">
            <a:extLst>
              <a:ext uri="{FF2B5EF4-FFF2-40B4-BE49-F238E27FC236}">
                <a16:creationId xmlns:a16="http://schemas.microsoft.com/office/drawing/2014/main" id="{300B3DE6-9EBC-4941-A6B1-69948DE6B384}"/>
              </a:ext>
            </a:extLst>
          </p:cNvPr>
          <p:cNvSpPr txBox="1"/>
          <p:nvPr/>
        </p:nvSpPr>
        <p:spPr>
          <a:xfrm>
            <a:off x="2695534" y="5765310"/>
            <a:ext cx="1773227" cy="369332"/>
          </a:xfrm>
          <a:prstGeom prst="rect">
            <a:avLst/>
          </a:prstGeom>
          <a:noFill/>
        </p:spPr>
        <p:txBody>
          <a:bodyPr wrap="square" rtlCol="0">
            <a:spAutoFit/>
          </a:bodyPr>
          <a:lstStyle/>
          <a:p>
            <a:r>
              <a:rPr lang="es-ES"/>
              <a:t>Silva, Erich</a:t>
            </a:r>
          </a:p>
        </p:txBody>
      </p:sp>
      <p:sp>
        <p:nvSpPr>
          <p:cNvPr id="8" name="TextBox 7">
            <a:extLst>
              <a:ext uri="{FF2B5EF4-FFF2-40B4-BE49-F238E27FC236}">
                <a16:creationId xmlns:a16="http://schemas.microsoft.com/office/drawing/2014/main" id="{ACF77798-7DE2-41E6-94D9-6943C7CEF954}"/>
              </a:ext>
            </a:extLst>
          </p:cNvPr>
          <p:cNvSpPr txBox="1"/>
          <p:nvPr/>
        </p:nvSpPr>
        <p:spPr>
          <a:xfrm>
            <a:off x="6339861" y="3364469"/>
            <a:ext cx="2225511" cy="369332"/>
          </a:xfrm>
          <a:prstGeom prst="rect">
            <a:avLst/>
          </a:prstGeom>
          <a:noFill/>
        </p:spPr>
        <p:txBody>
          <a:bodyPr wrap="square" rtlCol="0">
            <a:spAutoFit/>
          </a:bodyPr>
          <a:lstStyle/>
          <a:p>
            <a:r>
              <a:rPr lang="es-ES"/>
              <a:t>Camacho, Enrique</a:t>
            </a:r>
          </a:p>
        </p:txBody>
      </p:sp>
      <p:sp>
        <p:nvSpPr>
          <p:cNvPr id="9" name="TextBox 8">
            <a:extLst>
              <a:ext uri="{FF2B5EF4-FFF2-40B4-BE49-F238E27FC236}">
                <a16:creationId xmlns:a16="http://schemas.microsoft.com/office/drawing/2014/main" id="{AB93AE92-7377-45D2-9E02-36EF24D63B65}"/>
              </a:ext>
            </a:extLst>
          </p:cNvPr>
          <p:cNvSpPr txBox="1"/>
          <p:nvPr/>
        </p:nvSpPr>
        <p:spPr>
          <a:xfrm>
            <a:off x="6393282" y="5765310"/>
            <a:ext cx="1773227" cy="369332"/>
          </a:xfrm>
          <a:prstGeom prst="rect">
            <a:avLst/>
          </a:prstGeom>
          <a:noFill/>
        </p:spPr>
        <p:txBody>
          <a:bodyPr wrap="square" rtlCol="0">
            <a:spAutoFit/>
          </a:bodyPr>
          <a:lstStyle/>
          <a:p>
            <a:r>
              <a:rPr lang="es-ES"/>
              <a:t>Becerra, Carlos</a:t>
            </a:r>
          </a:p>
        </p:txBody>
      </p:sp>
      <p:pic>
        <p:nvPicPr>
          <p:cNvPr id="1026" name="Picture 2" descr="Flag of Brazil">
            <a:extLst>
              <a:ext uri="{FF2B5EF4-FFF2-40B4-BE49-F238E27FC236}">
                <a16:creationId xmlns:a16="http://schemas.microsoft.com/office/drawing/2014/main" id="{07547B2D-0CF9-4116-8855-6A70E2856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582126" y="3097505"/>
            <a:ext cx="947063" cy="662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0B1CFDD-FC8A-470A-8D5F-8DE59FE8E1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0751" y="5451372"/>
            <a:ext cx="942401" cy="627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ag of Mexico">
            <a:extLst>
              <a:ext uri="{FF2B5EF4-FFF2-40B4-BE49-F238E27FC236}">
                <a16:creationId xmlns:a16="http://schemas.microsoft.com/office/drawing/2014/main" id="{C525F082-A489-4BB0-B319-CCB0F83871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0751" y="3179812"/>
            <a:ext cx="942401" cy="53858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lag of Brazil">
            <a:extLst>
              <a:ext uri="{FF2B5EF4-FFF2-40B4-BE49-F238E27FC236}">
                <a16:creationId xmlns:a16="http://schemas.microsoft.com/office/drawing/2014/main" id="{5A47B6FF-E35C-4FB5-B8EF-FEB2FC526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582126" y="5286986"/>
            <a:ext cx="947063" cy="66299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3">
            <a:extLst>
              <a:ext uri="{FF2B5EF4-FFF2-40B4-BE49-F238E27FC236}">
                <a16:creationId xmlns:a16="http://schemas.microsoft.com/office/drawing/2014/main" id="{C75AC66A-69C5-4929-87B7-9AC76747BB3F}"/>
              </a:ext>
            </a:extLst>
          </p:cNvPr>
          <p:cNvPicPr>
            <a:picLocks noChangeAspect="1"/>
          </p:cNvPicPr>
          <p:nvPr/>
        </p:nvPicPr>
        <p:blipFill rotWithShape="1">
          <a:blip r:embed="rId6"/>
          <a:srcRect l="-440" r="8235" b="12023"/>
          <a:stretch/>
        </p:blipFill>
        <p:spPr>
          <a:xfrm>
            <a:off x="6342396" y="1471897"/>
            <a:ext cx="1734806" cy="1626482"/>
          </a:xfrm>
          <a:prstGeom prst="rect">
            <a:avLst/>
          </a:prstGeom>
        </p:spPr>
      </p:pic>
      <p:pic>
        <p:nvPicPr>
          <p:cNvPr id="10" name="Picture 9" descr="A person in a suit&#10;&#10;Description automatically generated with medium confidence">
            <a:extLst>
              <a:ext uri="{FF2B5EF4-FFF2-40B4-BE49-F238E27FC236}">
                <a16:creationId xmlns:a16="http://schemas.microsoft.com/office/drawing/2014/main" id="{53A0CBB7-78F3-4104-9376-F00429DFBDA7}"/>
              </a:ext>
            </a:extLst>
          </p:cNvPr>
          <p:cNvPicPr>
            <a:picLocks noChangeAspect="1"/>
          </p:cNvPicPr>
          <p:nvPr/>
        </p:nvPicPr>
        <p:blipFill>
          <a:blip r:embed="rId7"/>
          <a:stretch>
            <a:fillRect/>
          </a:stretch>
        </p:blipFill>
        <p:spPr>
          <a:xfrm>
            <a:off x="6541251" y="4043219"/>
            <a:ext cx="1344698" cy="1722090"/>
          </a:xfrm>
          <a:prstGeom prst="rect">
            <a:avLst/>
          </a:prstGeom>
        </p:spPr>
      </p:pic>
      <p:pic>
        <p:nvPicPr>
          <p:cNvPr id="4" name="Imagen 10">
            <a:extLst>
              <a:ext uri="{FF2B5EF4-FFF2-40B4-BE49-F238E27FC236}">
                <a16:creationId xmlns:a16="http://schemas.microsoft.com/office/drawing/2014/main" id="{5C6AEEA7-430C-4781-B8F4-1B81B3C54500}"/>
              </a:ext>
            </a:extLst>
          </p:cNvPr>
          <p:cNvPicPr>
            <a:picLocks noChangeAspect="1"/>
          </p:cNvPicPr>
          <p:nvPr/>
        </p:nvPicPr>
        <p:blipFill>
          <a:blip r:embed="rId8"/>
          <a:stretch>
            <a:fillRect/>
          </a:stretch>
        </p:blipFill>
        <p:spPr>
          <a:xfrm>
            <a:off x="2533015" y="3930333"/>
            <a:ext cx="1771650" cy="1781175"/>
          </a:xfrm>
          <a:prstGeom prst="rect">
            <a:avLst/>
          </a:prstGeom>
        </p:spPr>
      </p:pic>
    </p:spTree>
    <p:extLst>
      <p:ext uri="{BB962C8B-B14F-4D97-AF65-F5344CB8AC3E}">
        <p14:creationId xmlns:p14="http://schemas.microsoft.com/office/powerpoint/2010/main" val="184511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A7CA-E07A-439F-9FEC-42F5C6A46F5D}"/>
              </a:ext>
            </a:extLst>
          </p:cNvPr>
          <p:cNvSpPr txBox="1">
            <a:spLocks/>
          </p:cNvSpPr>
          <p:nvPr/>
        </p:nvSpPr>
        <p:spPr>
          <a:xfrm>
            <a:off x="677757" y="571631"/>
            <a:ext cx="10994904" cy="813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600"/>
              </a:spcAft>
              <a:buClrTx/>
              <a:buSzTx/>
              <a:buFontTx/>
              <a:buNone/>
              <a:tabLst/>
              <a:defRPr/>
            </a:pPr>
            <a:r>
              <a:rPr kumimoji="0" lang="en-US" sz="4800" b="1" i="0" u="none" strike="noStrike" kern="1200" cap="none" spc="-50" normalizeH="0" baseline="0" noProof="0" dirty="0">
                <a:ln>
                  <a:noFill/>
                </a:ln>
                <a:solidFill>
                  <a:srgbClr val="000000">
                    <a:lumMod val="75000"/>
                    <a:lumOff val="25000"/>
                  </a:srgbClr>
                </a:solidFill>
                <a:effectLst/>
                <a:uLnTx/>
                <a:uFillTx/>
                <a:latin typeface="Calibri Light" panose="020F0302020204030204"/>
                <a:ea typeface="+mj-ea"/>
                <a:cs typeface="+mj-cs"/>
              </a:rPr>
              <a:t>London: Lockdown vs Reference period | NO</a:t>
            </a:r>
            <a:r>
              <a:rPr kumimoji="0" lang="en-US" sz="2800" b="1" i="0" u="none" strike="noStrike" kern="1200" cap="none" spc="-50" normalizeH="0" baseline="0" noProof="0" dirty="0">
                <a:ln>
                  <a:noFill/>
                </a:ln>
                <a:solidFill>
                  <a:srgbClr val="000000">
                    <a:lumMod val="75000"/>
                    <a:lumOff val="25000"/>
                  </a:srgbClr>
                </a:solidFill>
                <a:effectLst/>
                <a:uLnTx/>
                <a:uFillTx/>
                <a:latin typeface="Calibri" panose="020F0502020204030204"/>
                <a:ea typeface="+mj-ea"/>
                <a:cs typeface="+mj-cs"/>
              </a:rPr>
              <a:t>2</a:t>
            </a:r>
            <a:endParaRPr kumimoji="0" lang="en-CA" sz="4800" b="1" i="0" u="none" strike="noStrike" kern="1200" cap="none" spc="-50" normalizeH="0" baseline="0" noProof="0" dirty="0">
              <a:ln>
                <a:noFill/>
              </a:ln>
              <a:solidFill>
                <a:srgbClr val="000000">
                  <a:lumMod val="75000"/>
                  <a:lumOff val="25000"/>
                </a:srgbClr>
              </a:solidFill>
              <a:effectLst/>
              <a:uLnTx/>
              <a:uFillTx/>
              <a:latin typeface="Calibri" panose="020F0502020204030204"/>
              <a:ea typeface="+mj-ea"/>
              <a:cs typeface="+mj-cs"/>
            </a:endParaRPr>
          </a:p>
        </p:txBody>
      </p:sp>
      <p:pic>
        <p:nvPicPr>
          <p:cNvPr id="4098" name="Picture 2">
            <a:extLst>
              <a:ext uri="{FF2B5EF4-FFF2-40B4-BE49-F238E27FC236}">
                <a16:creationId xmlns:a16="http://schemas.microsoft.com/office/drawing/2014/main" id="{AE41A44F-88EA-4B35-A191-F243A6A67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757" y="1485746"/>
            <a:ext cx="576262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ela 2">
            <a:extLst>
              <a:ext uri="{FF2B5EF4-FFF2-40B4-BE49-F238E27FC236}">
                <a16:creationId xmlns:a16="http://schemas.microsoft.com/office/drawing/2014/main" id="{8843DF49-AF10-495A-95E3-A077BE9C63EE}"/>
              </a:ext>
            </a:extLst>
          </p:cNvPr>
          <p:cNvGraphicFramePr>
            <a:graphicFrameLocks noGrp="1"/>
          </p:cNvGraphicFramePr>
          <p:nvPr/>
        </p:nvGraphicFramePr>
        <p:xfrm>
          <a:off x="1659881" y="5514821"/>
          <a:ext cx="1027430" cy="675514"/>
        </p:xfrm>
        <a:graphic>
          <a:graphicData uri="http://schemas.openxmlformats.org/drawingml/2006/table">
            <a:tbl>
              <a:tblPr>
                <a:tableStyleId>{5C22544A-7EE6-4342-B048-85BDC9FD1C3A}</a:tableStyleId>
              </a:tblPr>
              <a:tblGrid>
                <a:gridCol w="1027430">
                  <a:extLst>
                    <a:ext uri="{9D8B030D-6E8A-4147-A177-3AD203B41FA5}">
                      <a16:colId xmlns:a16="http://schemas.microsoft.com/office/drawing/2014/main" val="1098473117"/>
                    </a:ext>
                  </a:extLst>
                </a:gridCol>
              </a:tblGrid>
              <a:tr h="0">
                <a:tc>
                  <a:txBody>
                    <a:bodyPr/>
                    <a:lstStyle/>
                    <a:p>
                      <a:pPr algn="ctr">
                        <a:lnSpc>
                          <a:spcPct val="107000"/>
                        </a:lnSpc>
                        <a:spcBef>
                          <a:spcPts val="300"/>
                        </a:spcBef>
                        <a:spcAft>
                          <a:spcPts val="300"/>
                        </a:spcAft>
                      </a:pPr>
                      <a:r>
                        <a:rPr lang="pt-BR" sz="1100" b="1" dirty="0" err="1">
                          <a:solidFill>
                            <a:schemeClr val="bg1"/>
                          </a:solidFill>
                          <a:effectLst/>
                        </a:rPr>
                        <a:t>Analysis</a:t>
                      </a:r>
                      <a:r>
                        <a:rPr lang="pt-BR" sz="1100" b="1" dirty="0">
                          <a:solidFill>
                            <a:schemeClr val="bg1"/>
                          </a:solidFill>
                          <a:effectLst/>
                        </a:rPr>
                        <a:t> </a:t>
                      </a:r>
                      <a:r>
                        <a:rPr lang="pt-BR" sz="1100" b="1" dirty="0" err="1">
                          <a:solidFill>
                            <a:schemeClr val="bg1"/>
                          </a:solidFill>
                          <a:effectLst/>
                        </a:rPr>
                        <a:t>Variable</a:t>
                      </a:r>
                      <a:r>
                        <a:rPr lang="pt-BR" sz="1100" b="1" dirty="0">
                          <a:solidFill>
                            <a:schemeClr val="bg1"/>
                          </a:solidFill>
                          <a:effectLst/>
                        </a:rPr>
                        <a:t> : _no2</a:t>
                      </a:r>
                      <a:endParaRPr lang="pt-BR" sz="1000" b="1" dirty="0">
                        <a:solidFill>
                          <a:schemeClr val="bg1"/>
                        </a:solidFill>
                        <a:effectLst/>
                        <a:latin typeface="Times New Roman" panose="02020603050405020304" pitchFamily="18" charset="0"/>
                        <a:ea typeface="+mn-ea"/>
                        <a:cs typeface="Times New Roman" panose="02020603050405020304" pitchFamily="18" charset="0"/>
                      </a:endParaRPr>
                    </a:p>
                  </a:txBody>
                  <a:tcPr marL="38100" marR="38100" marT="0" marB="0" anchor="b">
                    <a:solidFill>
                      <a:schemeClr val="accent1">
                        <a:lumMod val="75000"/>
                      </a:schemeClr>
                    </a:solidFill>
                  </a:tcPr>
                </a:tc>
                <a:extLst>
                  <a:ext uri="{0D108BD9-81ED-4DB2-BD59-A6C34878D82A}">
                    <a16:rowId xmlns:a16="http://schemas.microsoft.com/office/drawing/2014/main" val="2099003487"/>
                  </a:ext>
                </a:extLst>
              </a:tr>
              <a:tr h="0">
                <a:tc>
                  <a:txBody>
                    <a:bodyPr/>
                    <a:lstStyle/>
                    <a:p>
                      <a:pPr algn="r">
                        <a:lnSpc>
                          <a:spcPct val="107000"/>
                        </a:lnSpc>
                        <a:spcBef>
                          <a:spcPts val="300"/>
                        </a:spcBef>
                        <a:spcAft>
                          <a:spcPts val="300"/>
                        </a:spcAft>
                      </a:pPr>
                      <a:r>
                        <a:rPr lang="pt-BR" sz="1100" dirty="0" err="1">
                          <a:effectLst/>
                        </a:rPr>
                        <a:t>Mean</a:t>
                      </a:r>
                      <a:endParaRPr lang="pt-BR" sz="1000" dirty="0">
                        <a:effectLst/>
                        <a:latin typeface="Times New Roman" panose="02020603050405020304" pitchFamily="18" charset="0"/>
                        <a:ea typeface="+mn-ea"/>
                        <a:cs typeface="Times New Roman" panose="02020603050405020304" pitchFamily="18" charset="0"/>
                      </a:endParaRPr>
                    </a:p>
                  </a:txBody>
                  <a:tcPr marL="38100" marR="38100" marT="0" marB="0" anchor="b"/>
                </a:tc>
                <a:extLst>
                  <a:ext uri="{0D108BD9-81ED-4DB2-BD59-A6C34878D82A}">
                    <a16:rowId xmlns:a16="http://schemas.microsoft.com/office/drawing/2014/main" val="1609274904"/>
                  </a:ext>
                </a:extLst>
              </a:tr>
              <a:tr h="0">
                <a:tc>
                  <a:txBody>
                    <a:bodyPr/>
                    <a:lstStyle/>
                    <a:p>
                      <a:pPr algn="r">
                        <a:lnSpc>
                          <a:spcPct val="107000"/>
                        </a:lnSpc>
                        <a:spcBef>
                          <a:spcPts val="300"/>
                        </a:spcBef>
                        <a:spcAft>
                          <a:spcPts val="300"/>
                        </a:spcAft>
                      </a:pPr>
                      <a:r>
                        <a:rPr lang="pt-BR" sz="1000" dirty="0">
                          <a:effectLst/>
                        </a:rPr>
                        <a:t>31.78</a:t>
                      </a:r>
                      <a:endParaRPr lang="pt-BR"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86464122"/>
                  </a:ext>
                </a:extLst>
              </a:tr>
            </a:tbl>
          </a:graphicData>
        </a:graphic>
      </p:graphicFrame>
      <p:graphicFrame>
        <p:nvGraphicFramePr>
          <p:cNvPr id="4" name="Tabela 3">
            <a:extLst>
              <a:ext uri="{FF2B5EF4-FFF2-40B4-BE49-F238E27FC236}">
                <a16:creationId xmlns:a16="http://schemas.microsoft.com/office/drawing/2014/main" id="{64460C2A-944B-4C78-80F1-2C1AB5F05B1A}"/>
              </a:ext>
            </a:extLst>
          </p:cNvPr>
          <p:cNvGraphicFramePr>
            <a:graphicFrameLocks noGrp="1"/>
          </p:cNvGraphicFramePr>
          <p:nvPr/>
        </p:nvGraphicFramePr>
        <p:xfrm>
          <a:off x="4127777" y="5514821"/>
          <a:ext cx="1027430" cy="676403"/>
        </p:xfrm>
        <a:graphic>
          <a:graphicData uri="http://schemas.openxmlformats.org/drawingml/2006/table">
            <a:tbl>
              <a:tblPr>
                <a:tableStyleId>{5C22544A-7EE6-4342-B048-85BDC9FD1C3A}</a:tableStyleId>
              </a:tblPr>
              <a:tblGrid>
                <a:gridCol w="1027430">
                  <a:extLst>
                    <a:ext uri="{9D8B030D-6E8A-4147-A177-3AD203B41FA5}">
                      <a16:colId xmlns:a16="http://schemas.microsoft.com/office/drawing/2014/main" val="2972353951"/>
                    </a:ext>
                  </a:extLst>
                </a:gridCol>
              </a:tblGrid>
              <a:tr h="0">
                <a:tc>
                  <a:txBody>
                    <a:bodyPr/>
                    <a:lstStyle/>
                    <a:p>
                      <a:pPr marL="0" algn="ctr" defTabSz="914400" rtl="0" eaLnBrk="1" latinLnBrk="0" hangingPunct="1">
                        <a:lnSpc>
                          <a:spcPct val="107000"/>
                        </a:lnSpc>
                        <a:spcBef>
                          <a:spcPts val="300"/>
                        </a:spcBef>
                        <a:spcAft>
                          <a:spcPts val="300"/>
                        </a:spcAft>
                      </a:pPr>
                      <a:r>
                        <a:rPr lang="pt-BR" sz="1100" b="1" kern="1200" dirty="0" err="1">
                          <a:solidFill>
                            <a:schemeClr val="bg1"/>
                          </a:solidFill>
                          <a:effectLst/>
                          <a:latin typeface="+mn-lt"/>
                          <a:ea typeface="+mn-ea"/>
                          <a:cs typeface="+mn-cs"/>
                        </a:rPr>
                        <a:t>Analysis</a:t>
                      </a:r>
                      <a:r>
                        <a:rPr lang="pt-BR" sz="1100" b="1" kern="1200" dirty="0">
                          <a:solidFill>
                            <a:schemeClr val="bg1"/>
                          </a:solidFill>
                          <a:effectLst/>
                          <a:latin typeface="+mn-lt"/>
                          <a:ea typeface="+mn-ea"/>
                          <a:cs typeface="+mn-cs"/>
                        </a:rPr>
                        <a:t> </a:t>
                      </a:r>
                      <a:r>
                        <a:rPr lang="pt-BR" sz="1100" b="1" kern="1200" dirty="0" err="1">
                          <a:solidFill>
                            <a:schemeClr val="bg1"/>
                          </a:solidFill>
                          <a:effectLst/>
                          <a:latin typeface="+mn-lt"/>
                          <a:ea typeface="+mn-ea"/>
                          <a:cs typeface="+mn-cs"/>
                        </a:rPr>
                        <a:t>Variable</a:t>
                      </a:r>
                      <a:r>
                        <a:rPr lang="pt-BR" sz="1100" b="1" kern="1200" dirty="0">
                          <a:solidFill>
                            <a:schemeClr val="bg1"/>
                          </a:solidFill>
                          <a:effectLst/>
                          <a:latin typeface="+mn-lt"/>
                          <a:ea typeface="+mn-ea"/>
                          <a:cs typeface="+mn-cs"/>
                        </a:rPr>
                        <a:t> : _no2</a:t>
                      </a:r>
                    </a:p>
                  </a:txBody>
                  <a:tcPr marL="38100" marR="38100" marT="0" marB="0" anchor="b">
                    <a:solidFill>
                      <a:schemeClr val="accent1">
                        <a:lumMod val="75000"/>
                      </a:schemeClr>
                    </a:solidFill>
                  </a:tcPr>
                </a:tc>
                <a:extLst>
                  <a:ext uri="{0D108BD9-81ED-4DB2-BD59-A6C34878D82A}">
                    <a16:rowId xmlns:a16="http://schemas.microsoft.com/office/drawing/2014/main" val="1708388991"/>
                  </a:ext>
                </a:extLst>
              </a:tr>
              <a:tr h="0">
                <a:tc>
                  <a:txBody>
                    <a:bodyPr/>
                    <a:lstStyle/>
                    <a:p>
                      <a:pPr algn="r">
                        <a:lnSpc>
                          <a:spcPct val="107000"/>
                        </a:lnSpc>
                        <a:spcBef>
                          <a:spcPts val="300"/>
                        </a:spcBef>
                        <a:spcAft>
                          <a:spcPts val="300"/>
                        </a:spcAft>
                      </a:pPr>
                      <a:r>
                        <a:rPr lang="pt-BR" sz="1100">
                          <a:effectLst/>
                        </a:rPr>
                        <a:t>Mean</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extLst>
                  <a:ext uri="{0D108BD9-81ED-4DB2-BD59-A6C34878D82A}">
                    <a16:rowId xmlns:a16="http://schemas.microsoft.com/office/drawing/2014/main" val="2824822904"/>
                  </a:ext>
                </a:extLst>
              </a:tr>
              <a:tr h="0">
                <a:tc>
                  <a:txBody>
                    <a:bodyPr/>
                    <a:lstStyle/>
                    <a:p>
                      <a:pPr algn="r">
                        <a:lnSpc>
                          <a:spcPct val="107000"/>
                        </a:lnSpc>
                        <a:spcBef>
                          <a:spcPts val="300"/>
                        </a:spcBef>
                        <a:spcAft>
                          <a:spcPts val="300"/>
                        </a:spcAft>
                      </a:pPr>
                      <a:r>
                        <a:rPr lang="pt-BR" sz="1000" dirty="0">
                          <a:effectLst/>
                        </a:rPr>
                        <a:t>17.84</a:t>
                      </a:r>
                      <a:endParaRPr lang="pt-BR"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402093519"/>
                  </a:ext>
                </a:extLst>
              </a:tr>
            </a:tbl>
          </a:graphicData>
        </a:graphic>
      </p:graphicFrame>
      <p:graphicFrame>
        <p:nvGraphicFramePr>
          <p:cNvPr id="5" name="Tabela 4">
            <a:extLst>
              <a:ext uri="{FF2B5EF4-FFF2-40B4-BE49-F238E27FC236}">
                <a16:creationId xmlns:a16="http://schemas.microsoft.com/office/drawing/2014/main" id="{5F2B2E66-4E5F-4C3A-9728-DFA02DDCDBCE}"/>
              </a:ext>
            </a:extLst>
          </p:cNvPr>
          <p:cNvGraphicFramePr>
            <a:graphicFrameLocks noGrp="1"/>
          </p:cNvGraphicFramePr>
          <p:nvPr/>
        </p:nvGraphicFramePr>
        <p:xfrm>
          <a:off x="7422506" y="4078589"/>
          <a:ext cx="3747770" cy="511683"/>
        </p:xfrm>
        <a:graphic>
          <a:graphicData uri="http://schemas.openxmlformats.org/drawingml/2006/table">
            <a:tbl>
              <a:tblPr>
                <a:tableStyleId>{5C22544A-7EE6-4342-B048-85BDC9FD1C3A}</a:tableStyleId>
              </a:tblPr>
              <a:tblGrid>
                <a:gridCol w="1449070">
                  <a:extLst>
                    <a:ext uri="{9D8B030D-6E8A-4147-A177-3AD203B41FA5}">
                      <a16:colId xmlns:a16="http://schemas.microsoft.com/office/drawing/2014/main" val="1300204695"/>
                    </a:ext>
                  </a:extLst>
                </a:gridCol>
                <a:gridCol w="461645">
                  <a:extLst>
                    <a:ext uri="{9D8B030D-6E8A-4147-A177-3AD203B41FA5}">
                      <a16:colId xmlns:a16="http://schemas.microsoft.com/office/drawing/2014/main" val="194790570"/>
                    </a:ext>
                  </a:extLst>
                </a:gridCol>
                <a:gridCol w="565150">
                  <a:extLst>
                    <a:ext uri="{9D8B030D-6E8A-4147-A177-3AD203B41FA5}">
                      <a16:colId xmlns:a16="http://schemas.microsoft.com/office/drawing/2014/main" val="1222333582"/>
                    </a:ext>
                  </a:extLst>
                </a:gridCol>
                <a:gridCol w="763905">
                  <a:extLst>
                    <a:ext uri="{9D8B030D-6E8A-4147-A177-3AD203B41FA5}">
                      <a16:colId xmlns:a16="http://schemas.microsoft.com/office/drawing/2014/main" val="2545962540"/>
                    </a:ext>
                  </a:extLst>
                </a:gridCol>
                <a:gridCol w="508000">
                  <a:extLst>
                    <a:ext uri="{9D8B030D-6E8A-4147-A177-3AD203B41FA5}">
                      <a16:colId xmlns:a16="http://schemas.microsoft.com/office/drawing/2014/main" val="3973360445"/>
                    </a:ext>
                  </a:extLst>
                </a:gridCol>
              </a:tblGrid>
              <a:tr h="0">
                <a:tc gridSpan="5">
                  <a:txBody>
                    <a:bodyPr/>
                    <a:lstStyle/>
                    <a:p>
                      <a:pPr algn="ctr">
                        <a:lnSpc>
                          <a:spcPct val="107000"/>
                        </a:lnSpc>
                        <a:spcBef>
                          <a:spcPts val="300"/>
                        </a:spcBef>
                        <a:spcAft>
                          <a:spcPts val="300"/>
                        </a:spcAft>
                      </a:pPr>
                      <a:r>
                        <a:rPr lang="pt-BR" sz="1100" b="1" dirty="0">
                          <a:solidFill>
                            <a:schemeClr val="bg1"/>
                          </a:solidFill>
                          <a:effectLst/>
                        </a:rPr>
                        <a:t>2019 </a:t>
                      </a:r>
                      <a:r>
                        <a:rPr lang="pt-BR" sz="1100" b="1" dirty="0" err="1">
                          <a:solidFill>
                            <a:schemeClr val="bg1"/>
                          </a:solidFill>
                          <a:effectLst/>
                        </a:rPr>
                        <a:t>Reference</a:t>
                      </a:r>
                      <a:r>
                        <a:rPr lang="pt-BR" sz="1100" b="1" dirty="0">
                          <a:solidFill>
                            <a:schemeClr val="bg1"/>
                          </a:solidFill>
                          <a:effectLst/>
                        </a:rPr>
                        <a:t> </a:t>
                      </a:r>
                      <a:r>
                        <a:rPr lang="pt-BR" sz="1100" b="1" dirty="0" err="1">
                          <a:solidFill>
                            <a:schemeClr val="bg1"/>
                          </a:solidFill>
                          <a:effectLst/>
                        </a:rPr>
                        <a:t>Period</a:t>
                      </a:r>
                      <a:r>
                        <a:rPr lang="pt-BR" sz="1100" b="1" dirty="0">
                          <a:solidFill>
                            <a:schemeClr val="bg1"/>
                          </a:solidFill>
                          <a:effectLst/>
                        </a:rPr>
                        <a:t> - </a:t>
                      </a:r>
                      <a:r>
                        <a:rPr lang="pt-BR" sz="1100" b="1" dirty="0" err="1">
                          <a:solidFill>
                            <a:schemeClr val="bg1"/>
                          </a:solidFill>
                          <a:effectLst/>
                        </a:rPr>
                        <a:t>Tests</a:t>
                      </a:r>
                      <a:r>
                        <a:rPr lang="pt-BR" sz="1100" b="1" dirty="0">
                          <a:solidFill>
                            <a:schemeClr val="bg1"/>
                          </a:solidFill>
                          <a:effectLst/>
                        </a:rPr>
                        <a:t> for </a:t>
                      </a:r>
                      <a:r>
                        <a:rPr lang="pt-BR" sz="1100" b="1" dirty="0" err="1">
                          <a:solidFill>
                            <a:schemeClr val="bg1"/>
                          </a:solidFill>
                          <a:effectLst/>
                        </a:rPr>
                        <a:t>Normality</a:t>
                      </a:r>
                      <a:endParaRPr lang="pt-BR"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solidFill>
                      <a:schemeClr val="accent1">
                        <a:lumMod val="75000"/>
                      </a:schemeClr>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4144453214"/>
                  </a:ext>
                </a:extLst>
              </a:tr>
              <a:tr h="0">
                <a:tc>
                  <a:txBody>
                    <a:bodyPr/>
                    <a:lstStyle/>
                    <a:p>
                      <a:pPr>
                        <a:lnSpc>
                          <a:spcPct val="107000"/>
                        </a:lnSpc>
                        <a:spcBef>
                          <a:spcPts val="300"/>
                        </a:spcBef>
                        <a:spcAft>
                          <a:spcPts val="300"/>
                        </a:spcAft>
                      </a:pPr>
                      <a:r>
                        <a:rPr lang="pt-BR" sz="1100" dirty="0">
                          <a:effectLst/>
                        </a:rPr>
                        <a:t>Test</a:t>
                      </a:r>
                      <a:endParaRPr lang="pt-BR"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gridSpan="2">
                  <a:txBody>
                    <a:bodyPr/>
                    <a:lstStyle/>
                    <a:p>
                      <a:pPr algn="ctr">
                        <a:lnSpc>
                          <a:spcPct val="107000"/>
                        </a:lnSpc>
                        <a:spcBef>
                          <a:spcPts val="300"/>
                        </a:spcBef>
                        <a:spcAft>
                          <a:spcPts val="300"/>
                        </a:spcAft>
                      </a:pPr>
                      <a:r>
                        <a:rPr lang="pt-BR" sz="1100" dirty="0" err="1">
                          <a:effectLst/>
                        </a:rPr>
                        <a:t>Statistic</a:t>
                      </a:r>
                      <a:endParaRPr lang="pt-BR"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hMerge="1">
                  <a:txBody>
                    <a:bodyPr/>
                    <a:lstStyle/>
                    <a:p>
                      <a:endParaRPr lang="pt-BR"/>
                    </a:p>
                  </a:txBody>
                  <a:tcPr/>
                </a:tc>
                <a:tc gridSpan="2">
                  <a:txBody>
                    <a:bodyPr/>
                    <a:lstStyle/>
                    <a:p>
                      <a:pPr algn="ctr">
                        <a:lnSpc>
                          <a:spcPct val="107000"/>
                        </a:lnSpc>
                        <a:spcBef>
                          <a:spcPts val="300"/>
                        </a:spcBef>
                        <a:spcAft>
                          <a:spcPts val="300"/>
                        </a:spcAft>
                      </a:pPr>
                      <a:r>
                        <a:rPr lang="pt-BR" sz="1100" dirty="0">
                          <a:effectLst/>
                        </a:rPr>
                        <a:t>p </a:t>
                      </a:r>
                      <a:r>
                        <a:rPr lang="pt-BR" sz="1100" dirty="0" err="1">
                          <a:effectLst/>
                        </a:rPr>
                        <a:t>Value</a:t>
                      </a:r>
                      <a:endParaRPr lang="pt-BR"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hMerge="1">
                  <a:txBody>
                    <a:bodyPr/>
                    <a:lstStyle/>
                    <a:p>
                      <a:endParaRPr lang="pt-BR"/>
                    </a:p>
                  </a:txBody>
                  <a:tcPr/>
                </a:tc>
                <a:extLst>
                  <a:ext uri="{0D108BD9-81ED-4DB2-BD59-A6C34878D82A}">
                    <a16:rowId xmlns:a16="http://schemas.microsoft.com/office/drawing/2014/main" val="693040223"/>
                  </a:ext>
                </a:extLst>
              </a:tr>
              <a:tr h="0">
                <a:tc>
                  <a:txBody>
                    <a:bodyPr/>
                    <a:lstStyle/>
                    <a:p>
                      <a:pPr>
                        <a:lnSpc>
                          <a:spcPct val="107000"/>
                        </a:lnSpc>
                        <a:spcBef>
                          <a:spcPts val="300"/>
                        </a:spcBef>
                        <a:spcAft>
                          <a:spcPts val="300"/>
                        </a:spcAft>
                      </a:pPr>
                      <a:r>
                        <a:rPr lang="pt-BR" sz="1100">
                          <a:effectLst/>
                        </a:rPr>
                        <a:t>Shapiro-Wilk</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nSpc>
                          <a:spcPct val="107000"/>
                        </a:lnSpc>
                        <a:spcBef>
                          <a:spcPts val="300"/>
                        </a:spcBef>
                        <a:spcAft>
                          <a:spcPts val="300"/>
                        </a:spcAft>
                      </a:pPr>
                      <a:r>
                        <a:rPr lang="pt-BR" sz="1100">
                          <a:effectLst/>
                        </a:rPr>
                        <a:t>W</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pt-BR" sz="1000">
                          <a:effectLst/>
                        </a:rPr>
                        <a:t>0.986465</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nSpc>
                          <a:spcPct val="107000"/>
                        </a:lnSpc>
                        <a:spcBef>
                          <a:spcPts val="300"/>
                        </a:spcBef>
                        <a:spcAft>
                          <a:spcPts val="300"/>
                        </a:spcAft>
                      </a:pPr>
                      <a:r>
                        <a:rPr lang="pt-BR" sz="1100">
                          <a:effectLst/>
                        </a:rPr>
                        <a:t>Pr &lt; W</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pt-BR" sz="1000" b="1" dirty="0">
                          <a:solidFill>
                            <a:schemeClr val="bg1"/>
                          </a:solidFill>
                          <a:effectLst/>
                        </a:rPr>
                        <a:t>0.4874</a:t>
                      </a:r>
                      <a:endParaRPr lang="pt-BR"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solidFill>
                      <a:schemeClr val="accent1"/>
                    </a:solidFill>
                  </a:tcPr>
                </a:tc>
                <a:extLst>
                  <a:ext uri="{0D108BD9-81ED-4DB2-BD59-A6C34878D82A}">
                    <a16:rowId xmlns:a16="http://schemas.microsoft.com/office/drawing/2014/main" val="1772996053"/>
                  </a:ext>
                </a:extLst>
              </a:tr>
            </a:tbl>
          </a:graphicData>
        </a:graphic>
      </p:graphicFrame>
      <p:graphicFrame>
        <p:nvGraphicFramePr>
          <p:cNvPr id="6" name="Tabela 5">
            <a:extLst>
              <a:ext uri="{FF2B5EF4-FFF2-40B4-BE49-F238E27FC236}">
                <a16:creationId xmlns:a16="http://schemas.microsoft.com/office/drawing/2014/main" id="{5646B271-B66C-4966-8DDA-868116A06135}"/>
              </a:ext>
            </a:extLst>
          </p:cNvPr>
          <p:cNvGraphicFramePr>
            <a:graphicFrameLocks noGrp="1"/>
          </p:cNvGraphicFramePr>
          <p:nvPr/>
        </p:nvGraphicFramePr>
        <p:xfrm>
          <a:off x="7422506" y="4871200"/>
          <a:ext cx="3747770" cy="511683"/>
        </p:xfrm>
        <a:graphic>
          <a:graphicData uri="http://schemas.openxmlformats.org/drawingml/2006/table">
            <a:tbl>
              <a:tblPr>
                <a:tableStyleId>{5C22544A-7EE6-4342-B048-85BDC9FD1C3A}</a:tableStyleId>
              </a:tblPr>
              <a:tblGrid>
                <a:gridCol w="1449070">
                  <a:extLst>
                    <a:ext uri="{9D8B030D-6E8A-4147-A177-3AD203B41FA5}">
                      <a16:colId xmlns:a16="http://schemas.microsoft.com/office/drawing/2014/main" val="3924328947"/>
                    </a:ext>
                  </a:extLst>
                </a:gridCol>
                <a:gridCol w="461645">
                  <a:extLst>
                    <a:ext uri="{9D8B030D-6E8A-4147-A177-3AD203B41FA5}">
                      <a16:colId xmlns:a16="http://schemas.microsoft.com/office/drawing/2014/main" val="421931728"/>
                    </a:ext>
                  </a:extLst>
                </a:gridCol>
                <a:gridCol w="565150">
                  <a:extLst>
                    <a:ext uri="{9D8B030D-6E8A-4147-A177-3AD203B41FA5}">
                      <a16:colId xmlns:a16="http://schemas.microsoft.com/office/drawing/2014/main" val="1037501723"/>
                    </a:ext>
                  </a:extLst>
                </a:gridCol>
                <a:gridCol w="763905">
                  <a:extLst>
                    <a:ext uri="{9D8B030D-6E8A-4147-A177-3AD203B41FA5}">
                      <a16:colId xmlns:a16="http://schemas.microsoft.com/office/drawing/2014/main" val="2755853703"/>
                    </a:ext>
                  </a:extLst>
                </a:gridCol>
                <a:gridCol w="508000">
                  <a:extLst>
                    <a:ext uri="{9D8B030D-6E8A-4147-A177-3AD203B41FA5}">
                      <a16:colId xmlns:a16="http://schemas.microsoft.com/office/drawing/2014/main" val="1267195656"/>
                    </a:ext>
                  </a:extLst>
                </a:gridCol>
              </a:tblGrid>
              <a:tr h="0">
                <a:tc gridSpan="5">
                  <a:txBody>
                    <a:bodyPr/>
                    <a:lstStyle/>
                    <a:p>
                      <a:pPr algn="ctr">
                        <a:lnSpc>
                          <a:spcPct val="107000"/>
                        </a:lnSpc>
                        <a:spcBef>
                          <a:spcPts val="300"/>
                        </a:spcBef>
                        <a:spcAft>
                          <a:spcPts val="300"/>
                        </a:spcAft>
                      </a:pPr>
                      <a:r>
                        <a:rPr lang="pt-BR" sz="1100" b="1" dirty="0">
                          <a:solidFill>
                            <a:schemeClr val="bg1"/>
                          </a:solidFill>
                          <a:effectLst/>
                        </a:rPr>
                        <a:t>2020 </a:t>
                      </a:r>
                      <a:r>
                        <a:rPr lang="pt-BR" sz="1100" b="1" dirty="0" err="1">
                          <a:solidFill>
                            <a:schemeClr val="bg1"/>
                          </a:solidFill>
                          <a:effectLst/>
                        </a:rPr>
                        <a:t>Lockdown</a:t>
                      </a:r>
                      <a:r>
                        <a:rPr lang="pt-BR" sz="1100" b="1" dirty="0">
                          <a:solidFill>
                            <a:schemeClr val="bg1"/>
                          </a:solidFill>
                          <a:effectLst/>
                        </a:rPr>
                        <a:t> </a:t>
                      </a:r>
                      <a:r>
                        <a:rPr lang="pt-BR" sz="1100" b="1" dirty="0" err="1">
                          <a:solidFill>
                            <a:schemeClr val="bg1"/>
                          </a:solidFill>
                          <a:effectLst/>
                        </a:rPr>
                        <a:t>Period</a:t>
                      </a:r>
                      <a:r>
                        <a:rPr lang="pt-BR" sz="1100" b="1" dirty="0">
                          <a:solidFill>
                            <a:schemeClr val="bg1"/>
                          </a:solidFill>
                          <a:effectLst/>
                        </a:rPr>
                        <a:t> - </a:t>
                      </a:r>
                      <a:r>
                        <a:rPr lang="pt-BR" sz="1100" b="1" dirty="0" err="1">
                          <a:solidFill>
                            <a:schemeClr val="bg1"/>
                          </a:solidFill>
                          <a:effectLst/>
                        </a:rPr>
                        <a:t>Tests</a:t>
                      </a:r>
                      <a:r>
                        <a:rPr lang="pt-BR" sz="1100" b="1" dirty="0">
                          <a:solidFill>
                            <a:schemeClr val="bg1"/>
                          </a:solidFill>
                          <a:effectLst/>
                        </a:rPr>
                        <a:t> for </a:t>
                      </a:r>
                      <a:r>
                        <a:rPr lang="pt-BR" sz="1100" b="1" dirty="0" err="1">
                          <a:solidFill>
                            <a:schemeClr val="bg1"/>
                          </a:solidFill>
                          <a:effectLst/>
                        </a:rPr>
                        <a:t>Normality</a:t>
                      </a:r>
                      <a:endParaRPr lang="pt-BR"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solidFill>
                      <a:schemeClr val="accent1">
                        <a:lumMod val="75000"/>
                      </a:schemeClr>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600393805"/>
                  </a:ext>
                </a:extLst>
              </a:tr>
              <a:tr h="0">
                <a:tc>
                  <a:txBody>
                    <a:bodyPr/>
                    <a:lstStyle/>
                    <a:p>
                      <a:pPr>
                        <a:lnSpc>
                          <a:spcPct val="107000"/>
                        </a:lnSpc>
                        <a:spcBef>
                          <a:spcPts val="300"/>
                        </a:spcBef>
                        <a:spcAft>
                          <a:spcPts val="300"/>
                        </a:spcAft>
                      </a:pPr>
                      <a:r>
                        <a:rPr lang="pt-BR" sz="1100">
                          <a:effectLst/>
                        </a:rPr>
                        <a:t>Test</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gridSpan="2">
                  <a:txBody>
                    <a:bodyPr/>
                    <a:lstStyle/>
                    <a:p>
                      <a:pPr algn="ctr">
                        <a:lnSpc>
                          <a:spcPct val="107000"/>
                        </a:lnSpc>
                        <a:spcBef>
                          <a:spcPts val="300"/>
                        </a:spcBef>
                        <a:spcAft>
                          <a:spcPts val="300"/>
                        </a:spcAft>
                      </a:pPr>
                      <a:r>
                        <a:rPr lang="pt-BR" sz="1100">
                          <a:effectLst/>
                        </a:rPr>
                        <a:t>Statistic</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hMerge="1">
                  <a:txBody>
                    <a:bodyPr/>
                    <a:lstStyle/>
                    <a:p>
                      <a:endParaRPr lang="pt-BR"/>
                    </a:p>
                  </a:txBody>
                  <a:tcPr/>
                </a:tc>
                <a:tc gridSpan="2">
                  <a:txBody>
                    <a:bodyPr/>
                    <a:lstStyle/>
                    <a:p>
                      <a:pPr algn="ctr">
                        <a:lnSpc>
                          <a:spcPct val="107000"/>
                        </a:lnSpc>
                        <a:spcBef>
                          <a:spcPts val="300"/>
                        </a:spcBef>
                        <a:spcAft>
                          <a:spcPts val="300"/>
                        </a:spcAft>
                      </a:pPr>
                      <a:r>
                        <a:rPr lang="pt-BR" sz="1100">
                          <a:effectLst/>
                        </a:rPr>
                        <a:t>p Value</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hMerge="1">
                  <a:txBody>
                    <a:bodyPr/>
                    <a:lstStyle/>
                    <a:p>
                      <a:endParaRPr lang="pt-BR"/>
                    </a:p>
                  </a:txBody>
                  <a:tcPr/>
                </a:tc>
                <a:extLst>
                  <a:ext uri="{0D108BD9-81ED-4DB2-BD59-A6C34878D82A}">
                    <a16:rowId xmlns:a16="http://schemas.microsoft.com/office/drawing/2014/main" val="3672796678"/>
                  </a:ext>
                </a:extLst>
              </a:tr>
              <a:tr h="0">
                <a:tc>
                  <a:txBody>
                    <a:bodyPr/>
                    <a:lstStyle/>
                    <a:p>
                      <a:pPr>
                        <a:lnSpc>
                          <a:spcPct val="107000"/>
                        </a:lnSpc>
                        <a:spcBef>
                          <a:spcPts val="300"/>
                        </a:spcBef>
                        <a:spcAft>
                          <a:spcPts val="300"/>
                        </a:spcAft>
                      </a:pPr>
                      <a:r>
                        <a:rPr lang="pt-BR" sz="1100">
                          <a:effectLst/>
                        </a:rPr>
                        <a:t>Shapiro-Wilk</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nSpc>
                          <a:spcPct val="107000"/>
                        </a:lnSpc>
                        <a:spcBef>
                          <a:spcPts val="300"/>
                        </a:spcBef>
                        <a:spcAft>
                          <a:spcPts val="300"/>
                        </a:spcAft>
                      </a:pPr>
                      <a:r>
                        <a:rPr lang="pt-BR" sz="1100">
                          <a:effectLst/>
                        </a:rPr>
                        <a:t>W</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pt-BR" sz="1000">
                          <a:effectLst/>
                        </a:rPr>
                        <a:t>0.986858</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nSpc>
                          <a:spcPct val="107000"/>
                        </a:lnSpc>
                        <a:spcBef>
                          <a:spcPts val="300"/>
                        </a:spcBef>
                        <a:spcAft>
                          <a:spcPts val="300"/>
                        </a:spcAft>
                      </a:pPr>
                      <a:r>
                        <a:rPr lang="pt-BR" sz="1100">
                          <a:effectLst/>
                        </a:rPr>
                        <a:t>Pr &lt; W</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pt-BR" sz="1000" b="1" dirty="0">
                          <a:solidFill>
                            <a:schemeClr val="bg1"/>
                          </a:solidFill>
                          <a:effectLst/>
                        </a:rPr>
                        <a:t>0.5216</a:t>
                      </a:r>
                      <a:endParaRPr lang="pt-BR"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solidFill>
                      <a:schemeClr val="accent1"/>
                    </a:solidFill>
                  </a:tcPr>
                </a:tc>
                <a:extLst>
                  <a:ext uri="{0D108BD9-81ED-4DB2-BD59-A6C34878D82A}">
                    <a16:rowId xmlns:a16="http://schemas.microsoft.com/office/drawing/2014/main" val="3087837719"/>
                  </a:ext>
                </a:extLst>
              </a:tr>
            </a:tbl>
          </a:graphicData>
        </a:graphic>
      </p:graphicFrame>
      <p:graphicFrame>
        <p:nvGraphicFramePr>
          <p:cNvPr id="7" name="Tabela 6">
            <a:extLst>
              <a:ext uri="{FF2B5EF4-FFF2-40B4-BE49-F238E27FC236}">
                <a16:creationId xmlns:a16="http://schemas.microsoft.com/office/drawing/2014/main" id="{A88E0699-FAC9-4110-9E26-B8355A8915A5}"/>
              </a:ext>
            </a:extLst>
          </p:cNvPr>
          <p:cNvGraphicFramePr>
            <a:graphicFrameLocks noGrp="1"/>
          </p:cNvGraphicFramePr>
          <p:nvPr/>
        </p:nvGraphicFramePr>
        <p:xfrm>
          <a:off x="7725468" y="5663811"/>
          <a:ext cx="3141846" cy="511683"/>
        </p:xfrm>
        <a:graphic>
          <a:graphicData uri="http://schemas.openxmlformats.org/drawingml/2006/table">
            <a:tbl>
              <a:tblPr>
                <a:tableStyleId>{5C22544A-7EE6-4342-B048-85BDC9FD1C3A}</a:tableStyleId>
              </a:tblPr>
              <a:tblGrid>
                <a:gridCol w="938354">
                  <a:extLst>
                    <a:ext uri="{9D8B030D-6E8A-4147-A177-3AD203B41FA5}">
                      <a16:colId xmlns:a16="http://schemas.microsoft.com/office/drawing/2014/main" val="292786277"/>
                    </a:ext>
                  </a:extLst>
                </a:gridCol>
                <a:gridCol w="711312">
                  <a:extLst>
                    <a:ext uri="{9D8B030D-6E8A-4147-A177-3AD203B41FA5}">
                      <a16:colId xmlns:a16="http://schemas.microsoft.com/office/drawing/2014/main" val="445706235"/>
                    </a:ext>
                  </a:extLst>
                </a:gridCol>
                <a:gridCol w="450148">
                  <a:extLst>
                    <a:ext uri="{9D8B030D-6E8A-4147-A177-3AD203B41FA5}">
                      <a16:colId xmlns:a16="http://schemas.microsoft.com/office/drawing/2014/main" val="4162949286"/>
                    </a:ext>
                  </a:extLst>
                </a:gridCol>
                <a:gridCol w="534796">
                  <a:extLst>
                    <a:ext uri="{9D8B030D-6E8A-4147-A177-3AD203B41FA5}">
                      <a16:colId xmlns:a16="http://schemas.microsoft.com/office/drawing/2014/main" val="1464204810"/>
                    </a:ext>
                  </a:extLst>
                </a:gridCol>
                <a:gridCol w="507236">
                  <a:extLst>
                    <a:ext uri="{9D8B030D-6E8A-4147-A177-3AD203B41FA5}">
                      <a16:colId xmlns:a16="http://schemas.microsoft.com/office/drawing/2014/main" val="749379883"/>
                    </a:ext>
                  </a:extLst>
                </a:gridCol>
              </a:tblGrid>
              <a:tr h="0">
                <a:tc>
                  <a:txBody>
                    <a:bodyPr/>
                    <a:lstStyle/>
                    <a:p>
                      <a:pPr>
                        <a:lnSpc>
                          <a:spcPct val="107000"/>
                        </a:lnSpc>
                        <a:spcBef>
                          <a:spcPts val="300"/>
                        </a:spcBef>
                        <a:spcAft>
                          <a:spcPts val="300"/>
                        </a:spcAft>
                      </a:pPr>
                      <a:r>
                        <a:rPr lang="pt-BR" sz="1100" dirty="0" err="1">
                          <a:effectLst/>
                        </a:rPr>
                        <a:t>Method</a:t>
                      </a:r>
                      <a:endParaRPr lang="pt-BR"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nSpc>
                          <a:spcPct val="107000"/>
                        </a:lnSpc>
                        <a:spcBef>
                          <a:spcPts val="300"/>
                        </a:spcBef>
                        <a:spcAft>
                          <a:spcPts val="300"/>
                        </a:spcAft>
                      </a:pPr>
                      <a:r>
                        <a:rPr lang="pt-BR" sz="1100">
                          <a:effectLst/>
                        </a:rPr>
                        <a:t>Variances</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pt-BR" sz="1100">
                          <a:effectLst/>
                        </a:rPr>
                        <a:t>DF</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pt-BR" sz="1100">
                          <a:effectLst/>
                        </a:rPr>
                        <a:t>t Value</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pt-BR" sz="1100" dirty="0">
                          <a:effectLst/>
                        </a:rPr>
                        <a:t>Pr &gt; |t|</a:t>
                      </a:r>
                      <a:endParaRPr lang="pt-BR"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extLst>
                  <a:ext uri="{0D108BD9-81ED-4DB2-BD59-A6C34878D82A}">
                    <a16:rowId xmlns:a16="http://schemas.microsoft.com/office/drawing/2014/main" val="3818608952"/>
                  </a:ext>
                </a:extLst>
              </a:tr>
              <a:tr h="0">
                <a:tc>
                  <a:txBody>
                    <a:bodyPr/>
                    <a:lstStyle/>
                    <a:p>
                      <a:pPr>
                        <a:lnSpc>
                          <a:spcPct val="107000"/>
                        </a:lnSpc>
                        <a:spcBef>
                          <a:spcPts val="300"/>
                        </a:spcBef>
                        <a:spcAft>
                          <a:spcPts val="300"/>
                        </a:spcAft>
                      </a:pPr>
                      <a:r>
                        <a:rPr lang="pt-BR" sz="1100">
                          <a:effectLst/>
                        </a:rPr>
                        <a:t>Pooled</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nSpc>
                          <a:spcPct val="107000"/>
                        </a:lnSpc>
                        <a:spcBef>
                          <a:spcPts val="300"/>
                        </a:spcBef>
                        <a:spcAft>
                          <a:spcPts val="300"/>
                        </a:spcAft>
                      </a:pPr>
                      <a:r>
                        <a:rPr lang="pt-BR" sz="1000">
                          <a:effectLst/>
                        </a:rPr>
                        <a:t>Equal</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pt-BR" sz="1000">
                          <a:effectLst/>
                        </a:rPr>
                        <a:t>175</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pt-BR" sz="1000" b="1" dirty="0">
                          <a:solidFill>
                            <a:schemeClr val="bg1"/>
                          </a:solidFill>
                          <a:effectLst/>
                        </a:rPr>
                        <a:t>12.46</a:t>
                      </a:r>
                      <a:endParaRPr lang="pt-BR"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solidFill>
                      <a:schemeClr val="accent1"/>
                    </a:solidFill>
                  </a:tcPr>
                </a:tc>
                <a:tc>
                  <a:txBody>
                    <a:bodyPr/>
                    <a:lstStyle/>
                    <a:p>
                      <a:pPr algn="r">
                        <a:lnSpc>
                          <a:spcPct val="107000"/>
                        </a:lnSpc>
                        <a:spcBef>
                          <a:spcPts val="300"/>
                        </a:spcBef>
                        <a:spcAft>
                          <a:spcPts val="300"/>
                        </a:spcAft>
                      </a:pPr>
                      <a:r>
                        <a:rPr lang="pt-BR" sz="1000" b="1">
                          <a:solidFill>
                            <a:schemeClr val="bg1"/>
                          </a:solidFill>
                          <a:effectLst/>
                        </a:rPr>
                        <a:t>&lt;.0001</a:t>
                      </a:r>
                      <a:endParaRPr lang="pt-BR" sz="10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solidFill>
                      <a:schemeClr val="accent1"/>
                    </a:solidFill>
                  </a:tcPr>
                </a:tc>
                <a:extLst>
                  <a:ext uri="{0D108BD9-81ED-4DB2-BD59-A6C34878D82A}">
                    <a16:rowId xmlns:a16="http://schemas.microsoft.com/office/drawing/2014/main" val="1721581587"/>
                  </a:ext>
                </a:extLst>
              </a:tr>
              <a:tr h="0">
                <a:tc>
                  <a:txBody>
                    <a:bodyPr/>
                    <a:lstStyle/>
                    <a:p>
                      <a:pPr>
                        <a:lnSpc>
                          <a:spcPct val="107000"/>
                        </a:lnSpc>
                        <a:spcBef>
                          <a:spcPts val="300"/>
                        </a:spcBef>
                        <a:spcAft>
                          <a:spcPts val="300"/>
                        </a:spcAft>
                      </a:pPr>
                      <a:r>
                        <a:rPr lang="pt-BR" sz="1100">
                          <a:effectLst/>
                        </a:rPr>
                        <a:t>Satterthwaite</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nSpc>
                          <a:spcPct val="107000"/>
                        </a:lnSpc>
                        <a:spcBef>
                          <a:spcPts val="300"/>
                        </a:spcBef>
                        <a:spcAft>
                          <a:spcPts val="300"/>
                        </a:spcAft>
                      </a:pPr>
                      <a:r>
                        <a:rPr lang="pt-BR" sz="1000">
                          <a:effectLst/>
                        </a:rPr>
                        <a:t>Unequal</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pt-BR" sz="1000">
                          <a:effectLst/>
                        </a:rPr>
                        <a:t>153.61</a:t>
                      </a:r>
                      <a:endParaRPr lang="pt-BR"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pt-BR" sz="1000" b="1" dirty="0">
                          <a:solidFill>
                            <a:schemeClr val="bg1"/>
                          </a:solidFill>
                          <a:effectLst/>
                        </a:rPr>
                        <a:t>12.48</a:t>
                      </a:r>
                      <a:endParaRPr lang="pt-BR"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solidFill>
                      <a:schemeClr val="accent1"/>
                    </a:solidFill>
                  </a:tcPr>
                </a:tc>
                <a:tc>
                  <a:txBody>
                    <a:bodyPr/>
                    <a:lstStyle/>
                    <a:p>
                      <a:pPr algn="r">
                        <a:lnSpc>
                          <a:spcPct val="107000"/>
                        </a:lnSpc>
                        <a:spcBef>
                          <a:spcPts val="300"/>
                        </a:spcBef>
                        <a:spcAft>
                          <a:spcPts val="300"/>
                        </a:spcAft>
                      </a:pPr>
                      <a:r>
                        <a:rPr lang="pt-BR" sz="1000" b="1" dirty="0">
                          <a:solidFill>
                            <a:schemeClr val="bg1"/>
                          </a:solidFill>
                          <a:effectLst/>
                        </a:rPr>
                        <a:t>&lt;.0001</a:t>
                      </a:r>
                      <a:endParaRPr lang="pt-BR"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solidFill>
                      <a:schemeClr val="accent1"/>
                    </a:solidFill>
                  </a:tcPr>
                </a:tc>
                <a:extLst>
                  <a:ext uri="{0D108BD9-81ED-4DB2-BD59-A6C34878D82A}">
                    <a16:rowId xmlns:a16="http://schemas.microsoft.com/office/drawing/2014/main" val="1831022057"/>
                  </a:ext>
                </a:extLst>
              </a:tr>
            </a:tbl>
          </a:graphicData>
        </a:graphic>
      </p:graphicFrame>
      <p:pic>
        <p:nvPicPr>
          <p:cNvPr id="4099" name="Picture 3">
            <a:extLst>
              <a:ext uri="{FF2B5EF4-FFF2-40B4-BE49-F238E27FC236}">
                <a16:creationId xmlns:a16="http://schemas.microsoft.com/office/drawing/2014/main" id="{5595B571-3F7C-4F04-A9F4-0A8252B35D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5092" y="1350917"/>
            <a:ext cx="3901383" cy="268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4471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9F84-16EA-465B-A5C7-A801B10CCEE7}"/>
              </a:ext>
            </a:extLst>
          </p:cNvPr>
          <p:cNvSpPr txBox="1">
            <a:spLocks/>
          </p:cNvSpPr>
          <p:nvPr/>
        </p:nvSpPr>
        <p:spPr>
          <a:xfrm>
            <a:off x="677757" y="571631"/>
            <a:ext cx="10994904" cy="813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600"/>
              </a:spcAft>
              <a:buClrTx/>
              <a:buSzTx/>
              <a:buFontTx/>
              <a:buNone/>
              <a:tabLst/>
              <a:defRPr/>
            </a:pPr>
            <a:r>
              <a:rPr kumimoji="0" lang="en-US" sz="4800" b="1" i="0" u="none" strike="noStrike" kern="1200" cap="none" spc="-50" normalizeH="0" baseline="0" noProof="0" dirty="0">
                <a:ln>
                  <a:noFill/>
                </a:ln>
                <a:solidFill>
                  <a:srgbClr val="000000">
                    <a:lumMod val="75000"/>
                    <a:lumOff val="25000"/>
                  </a:srgbClr>
                </a:solidFill>
                <a:effectLst/>
                <a:uLnTx/>
                <a:uFillTx/>
                <a:latin typeface="Calibri Light" panose="020F0302020204030204"/>
                <a:ea typeface="+mj-ea"/>
                <a:cs typeface="+mj-cs"/>
              </a:rPr>
              <a:t>Lockdown vs Reference period | PM 2.5</a:t>
            </a:r>
            <a:endParaRPr kumimoji="0" lang="en-CA" sz="4800" b="1" i="0" u="none" strike="noStrike" kern="1200" cap="none" spc="-50" normalizeH="0" baseline="0" noProof="0" dirty="0">
              <a:ln>
                <a:noFill/>
              </a:ln>
              <a:solidFill>
                <a:srgbClr val="000000">
                  <a:lumMod val="75000"/>
                  <a:lumOff val="25000"/>
                </a:srgbClr>
              </a:solidFill>
              <a:effectLst/>
              <a:uLnTx/>
              <a:uFillTx/>
              <a:latin typeface="Calibri Light" panose="020F0302020204030204"/>
              <a:ea typeface="+mj-ea"/>
              <a:cs typeface="+mj-cs"/>
            </a:endParaRPr>
          </a:p>
        </p:txBody>
      </p:sp>
      <p:pic>
        <p:nvPicPr>
          <p:cNvPr id="3075" name="Picture 3">
            <a:extLst>
              <a:ext uri="{FF2B5EF4-FFF2-40B4-BE49-F238E27FC236}">
                <a16:creationId xmlns:a16="http://schemas.microsoft.com/office/drawing/2014/main" id="{6460E0C1-30A4-4C3E-B15E-E8181BDF1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221" y="1714500"/>
            <a:ext cx="5318440" cy="380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AF9532F6-D7D4-4222-BBD5-8997A77FF4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461" y="1714500"/>
            <a:ext cx="5318440" cy="380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6682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A59673-39F7-4C4C-B92B-7BA39296EE10}"/>
              </a:ext>
            </a:extLst>
          </p:cNvPr>
          <p:cNvSpPr txBox="1">
            <a:spLocks/>
          </p:cNvSpPr>
          <p:nvPr/>
        </p:nvSpPr>
        <p:spPr>
          <a:xfrm>
            <a:off x="677757" y="762131"/>
            <a:ext cx="9966960" cy="813440"/>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600"/>
              </a:spcAft>
              <a:buClrTx/>
              <a:buSzTx/>
              <a:buFontTx/>
              <a:buNone/>
              <a:tabLst/>
              <a:defRPr/>
            </a:pPr>
            <a:r>
              <a:rPr kumimoji="0" lang="en-US" sz="4800" b="1" i="0" u="none" strike="noStrike" kern="1200" cap="none" spc="-50" normalizeH="0" baseline="0" noProof="0" dirty="0">
                <a:ln>
                  <a:noFill/>
                </a:ln>
                <a:solidFill>
                  <a:srgbClr val="000000">
                    <a:lumMod val="75000"/>
                    <a:lumOff val="25000"/>
                  </a:srgbClr>
                </a:solidFill>
                <a:effectLst/>
                <a:uLnTx/>
                <a:uFillTx/>
                <a:latin typeface="Calibri Light" panose="020F0302020204030204"/>
                <a:ea typeface="+mj-ea"/>
                <a:cs typeface="+mj-cs"/>
              </a:rPr>
              <a:t>Recommendations – For AQI improvement</a:t>
            </a:r>
            <a:endParaRPr kumimoji="0" lang="en-CA" sz="4800" b="1" i="0" u="none" strike="noStrike" kern="1200" cap="none" spc="-50" normalizeH="0" baseline="0" noProof="0" dirty="0">
              <a:ln>
                <a:noFill/>
              </a:ln>
              <a:solidFill>
                <a:srgbClr val="000000">
                  <a:lumMod val="75000"/>
                  <a:lumOff val="25000"/>
                </a:srgbClr>
              </a:solidFill>
              <a:effectLst/>
              <a:uLnTx/>
              <a:uFillTx/>
              <a:latin typeface="Calibri Light" panose="020F0302020204030204"/>
              <a:ea typeface="+mj-ea"/>
              <a:cs typeface="+mj-cs"/>
            </a:endParaRPr>
          </a:p>
        </p:txBody>
      </p:sp>
      <p:sp>
        <p:nvSpPr>
          <p:cNvPr id="6" name="TextBox 5">
            <a:extLst>
              <a:ext uri="{FF2B5EF4-FFF2-40B4-BE49-F238E27FC236}">
                <a16:creationId xmlns:a16="http://schemas.microsoft.com/office/drawing/2014/main" id="{1CB77C7E-0C7D-4C88-88A6-CFFDF6C4A274}"/>
              </a:ext>
            </a:extLst>
          </p:cNvPr>
          <p:cNvSpPr txBox="1"/>
          <p:nvPr/>
        </p:nvSpPr>
        <p:spPr>
          <a:xfrm>
            <a:off x="677757" y="1565461"/>
            <a:ext cx="10973772" cy="4456092"/>
          </a:xfrm>
          <a:prstGeom prst="rect">
            <a:avLst/>
          </a:prstGeom>
          <a:noFill/>
        </p:spPr>
        <p:txBody>
          <a:bodyPr wrap="square">
            <a:spAutoFit/>
          </a:bodyPr>
          <a:lstStyle/>
          <a:p>
            <a:pPr marL="384048" marR="0" lvl="1" indent="-182880" algn="just" defTabSz="914400" rtl="0" eaLnBrk="1" fontAlgn="auto" latinLnBrk="0" hangingPunct="1">
              <a:lnSpc>
                <a:spcPct val="150000"/>
              </a:lnSpc>
              <a:spcBef>
                <a:spcPts val="200"/>
              </a:spcBef>
              <a:spcAft>
                <a:spcPts val="800"/>
              </a:spcAft>
              <a:buClr>
                <a:srgbClr val="E48312"/>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Times New Roman" panose="02020603050405020304" pitchFamily="18" charset="0"/>
              </a:rPr>
              <a:t>Based on external data analysis, we can suggest that where a longer lockdown period was imposed, there was a noticeable small decrease in the pollution levels for those cities thus Ho-Chi-</a:t>
            </a:r>
            <a:r>
              <a:rPr kumimoji="0" lang="en-US" sz="20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mn-ea"/>
                <a:cs typeface="Times New Roman" panose="02020603050405020304" pitchFamily="18" charset="0"/>
              </a:rPr>
              <a:t>Mihn</a:t>
            </a:r>
            <a:r>
              <a:rPr kumimoji="0" lang="en-US"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Times New Roman" panose="02020603050405020304" pitchFamily="18" charset="0"/>
              </a:rPr>
              <a:t> city authorities should consider inflicting a longer lockdown period.</a:t>
            </a:r>
            <a:endParaRPr kumimoji="0" lang="en-CA"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Times New Roman" panose="02020603050405020304" pitchFamily="18" charset="0"/>
            </a:endParaRPr>
          </a:p>
          <a:p>
            <a:pPr marL="384048" marR="0" lvl="1" indent="-182880" algn="just" defTabSz="914400" rtl="0" eaLnBrk="1" fontAlgn="auto" latinLnBrk="0" hangingPunct="1">
              <a:lnSpc>
                <a:spcPct val="150000"/>
              </a:lnSpc>
              <a:spcBef>
                <a:spcPts val="200"/>
              </a:spcBef>
              <a:spcAft>
                <a:spcPts val="800"/>
              </a:spcAft>
              <a:buClr>
                <a:srgbClr val="E48312"/>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Times New Roman" panose="02020603050405020304" pitchFamily="18" charset="0"/>
              </a:rPr>
              <a:t>Even though lockdown might not be the only factor that produces the reduction of contamination levels, it also provokes a decrease in human mobility and an increase in the use of public transportation, which also helps to improve air quality.</a:t>
            </a:r>
            <a:endParaRPr kumimoji="0" lang="en-CA"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Times New Roman" panose="02020603050405020304" pitchFamily="18" charset="0"/>
            </a:endParaRPr>
          </a:p>
          <a:p>
            <a:pPr marL="384048" marR="0" lvl="1" indent="-182880" algn="just" defTabSz="914400" rtl="0" eaLnBrk="1" fontAlgn="auto" latinLnBrk="0" hangingPunct="1">
              <a:lnSpc>
                <a:spcPct val="150000"/>
              </a:lnSpc>
              <a:spcBef>
                <a:spcPts val="200"/>
              </a:spcBef>
              <a:spcAft>
                <a:spcPts val="800"/>
              </a:spcAft>
              <a:buClr>
                <a:srgbClr val="E48312"/>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Times New Roman" panose="02020603050405020304" pitchFamily="18" charset="0"/>
              </a:rPr>
              <a:t>As the data analyzed doesn’t provide enough evidence to state that the lockdown period in Ho-Chi-Minh city has been helpful to reduce the air pollution levels, we can recommend the population to keep following the general recommendations on days with bad air conditions. </a:t>
            </a:r>
            <a:endParaRPr kumimoji="0" lang="en-CA"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Times New Roman" panose="02020603050405020304" pitchFamily="18" charset="0"/>
            </a:endParaRPr>
          </a:p>
        </p:txBody>
      </p:sp>
    </p:spTree>
    <p:extLst>
      <p:ext uri="{BB962C8B-B14F-4D97-AF65-F5344CB8AC3E}">
        <p14:creationId xmlns:p14="http://schemas.microsoft.com/office/powerpoint/2010/main" val="2200967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A59673-39F7-4C4C-B92B-7BA39296EE10}"/>
              </a:ext>
            </a:extLst>
          </p:cNvPr>
          <p:cNvSpPr txBox="1">
            <a:spLocks/>
          </p:cNvSpPr>
          <p:nvPr/>
        </p:nvSpPr>
        <p:spPr>
          <a:xfrm>
            <a:off x="677757" y="762131"/>
            <a:ext cx="9966960" cy="813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600"/>
              </a:spcAft>
              <a:buClrTx/>
              <a:buSzTx/>
              <a:buFontTx/>
              <a:buNone/>
              <a:tabLst/>
              <a:defRPr/>
            </a:pPr>
            <a:r>
              <a:rPr kumimoji="0" lang="en-US" sz="4800" b="1" i="0" u="none" strike="noStrike" kern="1200" cap="none" spc="-50" normalizeH="0" baseline="0" noProof="0">
                <a:ln>
                  <a:noFill/>
                </a:ln>
                <a:solidFill>
                  <a:srgbClr val="000000">
                    <a:lumMod val="75000"/>
                    <a:lumOff val="25000"/>
                  </a:srgbClr>
                </a:solidFill>
                <a:effectLst/>
                <a:uLnTx/>
                <a:uFillTx/>
                <a:latin typeface="Calibri Light" panose="020F0302020204030204"/>
                <a:ea typeface="+mj-ea"/>
                <a:cs typeface="+mj-cs"/>
              </a:rPr>
              <a:t>Conclusions</a:t>
            </a:r>
            <a:endParaRPr kumimoji="0" lang="en-CA" sz="4800" b="1" i="0" u="none" strike="noStrike" kern="1200" cap="none" spc="-50" normalizeH="0" baseline="0" noProof="0">
              <a:ln>
                <a:noFill/>
              </a:ln>
              <a:solidFill>
                <a:srgbClr val="000000">
                  <a:lumMod val="75000"/>
                  <a:lumOff val="25000"/>
                </a:srgbClr>
              </a:solidFill>
              <a:effectLst/>
              <a:uLnTx/>
              <a:uFillTx/>
              <a:latin typeface="Calibri Light" panose="020F0302020204030204"/>
              <a:ea typeface="+mj-ea"/>
              <a:cs typeface="+mj-cs"/>
            </a:endParaRPr>
          </a:p>
        </p:txBody>
      </p:sp>
      <p:sp>
        <p:nvSpPr>
          <p:cNvPr id="6" name="TextBox 5">
            <a:extLst>
              <a:ext uri="{FF2B5EF4-FFF2-40B4-BE49-F238E27FC236}">
                <a16:creationId xmlns:a16="http://schemas.microsoft.com/office/drawing/2014/main" id="{1CB77C7E-0C7D-4C88-88A6-CFFDF6C4A274}"/>
              </a:ext>
            </a:extLst>
          </p:cNvPr>
          <p:cNvSpPr txBox="1"/>
          <p:nvPr/>
        </p:nvSpPr>
        <p:spPr>
          <a:xfrm>
            <a:off x="897117" y="1819985"/>
            <a:ext cx="10397765" cy="4122667"/>
          </a:xfrm>
          <a:prstGeom prst="rect">
            <a:avLst/>
          </a:prstGeom>
          <a:noFill/>
        </p:spPr>
        <p:txBody>
          <a:bodyPr wrap="square">
            <a:spAutoFit/>
          </a:bodyPr>
          <a:lstStyle/>
          <a:p>
            <a:pPr marL="384048" marR="0" lvl="1" indent="-182880" algn="just" defTabSz="914400" rtl="0" eaLnBrk="1" fontAlgn="auto" latinLnBrk="0" hangingPunct="1">
              <a:lnSpc>
                <a:spcPct val="150000"/>
              </a:lnSpc>
              <a:spcBef>
                <a:spcPts val="200"/>
              </a:spcBef>
              <a:spcAft>
                <a:spcPts val="800"/>
              </a:spcAft>
              <a:buClr>
                <a:srgbClr val="E48312"/>
              </a:buClr>
              <a:buSzTx/>
              <a:buFont typeface="Arial" panose="020B0604020202020204" pitchFamily="34" charset="0"/>
              <a:buChar char="•"/>
              <a:tabLst/>
              <a:defRPr/>
            </a:pPr>
            <a:r>
              <a:rPr kumimoji="0" lang="en-US" sz="2000" b="0" i="0" u="none" strike="noStrike" kern="1200" cap="none" spc="0" normalizeH="0" baseline="0" noProof="0">
                <a:ln>
                  <a:noFill/>
                </a:ln>
                <a:solidFill>
                  <a:srgbClr val="000000">
                    <a:lumMod val="75000"/>
                    <a:lumOff val="25000"/>
                  </a:srgbClr>
                </a:solidFill>
                <a:effectLst/>
                <a:uLnTx/>
                <a:uFillTx/>
                <a:latin typeface="Calibri" panose="020F0502020204030204"/>
                <a:ea typeface="+mn-ea"/>
                <a:cs typeface="Times New Roman" panose="02020603050405020304" pitchFamily="18" charset="0"/>
              </a:rPr>
              <a:t>There is no correlation, except between two years that showed a weak positive correlation.</a:t>
            </a:r>
            <a:endParaRPr kumimoji="0" lang="en-CA" sz="2000" b="0" i="0" u="none" strike="noStrike" kern="1200" cap="none" spc="0" normalizeH="0" baseline="0" noProof="0">
              <a:ln>
                <a:noFill/>
              </a:ln>
              <a:solidFill>
                <a:srgbClr val="000000">
                  <a:lumMod val="75000"/>
                  <a:lumOff val="25000"/>
                </a:srgbClr>
              </a:solidFill>
              <a:effectLst/>
              <a:uLnTx/>
              <a:uFillTx/>
              <a:latin typeface="Calibri" panose="020F0502020204030204"/>
              <a:ea typeface="+mn-ea"/>
              <a:cs typeface="Times New Roman" panose="02020603050405020304" pitchFamily="18" charset="0"/>
            </a:endParaRPr>
          </a:p>
          <a:p>
            <a:pPr marL="384048" marR="0" lvl="1" indent="-182880" algn="just" defTabSz="914400" rtl="0" eaLnBrk="1" fontAlgn="auto" latinLnBrk="0" hangingPunct="1">
              <a:lnSpc>
                <a:spcPct val="150000"/>
              </a:lnSpc>
              <a:spcBef>
                <a:spcPts val="200"/>
              </a:spcBef>
              <a:spcAft>
                <a:spcPts val="800"/>
              </a:spcAft>
              <a:buClr>
                <a:srgbClr val="E48312"/>
              </a:buClr>
              <a:buSzTx/>
              <a:buFont typeface="Arial" panose="020B0604020202020204" pitchFamily="34" charset="0"/>
              <a:buChar char="•"/>
              <a:tabLst/>
              <a:defRPr/>
            </a:pPr>
            <a:r>
              <a:rPr kumimoji="0" lang="en-US" sz="2000" b="0" i="0" u="none" strike="noStrike" kern="1200" cap="none" spc="0" normalizeH="0" baseline="0" noProof="0">
                <a:ln>
                  <a:noFill/>
                </a:ln>
                <a:solidFill>
                  <a:srgbClr val="000000">
                    <a:lumMod val="75000"/>
                    <a:lumOff val="25000"/>
                  </a:srgbClr>
                </a:solidFill>
                <a:effectLst/>
                <a:uLnTx/>
                <a:uFillTx/>
                <a:latin typeface="Calibri" panose="020F0502020204030204"/>
                <a:ea typeface="+mn-ea"/>
                <a:cs typeface="Times New Roman" panose="02020603050405020304" pitchFamily="18" charset="0"/>
              </a:rPr>
              <a:t>In the case of the Chi-square test, we could not reject the null hypothesis, as there was no statistically significant dependence between the variables studied. </a:t>
            </a:r>
            <a:endParaRPr kumimoji="0" lang="en-CA" sz="2000" b="0" i="0" u="none" strike="noStrike" kern="1200" cap="none" spc="0" normalizeH="0" baseline="0" noProof="0">
              <a:ln>
                <a:noFill/>
              </a:ln>
              <a:solidFill>
                <a:srgbClr val="000000">
                  <a:lumMod val="75000"/>
                  <a:lumOff val="25000"/>
                </a:srgbClr>
              </a:solidFill>
              <a:effectLst/>
              <a:uLnTx/>
              <a:uFillTx/>
              <a:latin typeface="Calibri" panose="020F0502020204030204"/>
              <a:ea typeface="+mn-ea"/>
              <a:cs typeface="Times New Roman" panose="02020603050405020304" pitchFamily="18" charset="0"/>
            </a:endParaRPr>
          </a:p>
          <a:p>
            <a:pPr marL="384048" marR="0" lvl="1" indent="-182880" algn="just" defTabSz="914400" rtl="0" eaLnBrk="1" fontAlgn="auto" latinLnBrk="0" hangingPunct="1">
              <a:lnSpc>
                <a:spcPct val="150000"/>
              </a:lnSpc>
              <a:spcBef>
                <a:spcPts val="200"/>
              </a:spcBef>
              <a:spcAft>
                <a:spcPts val="800"/>
              </a:spcAft>
              <a:buClr>
                <a:srgbClr val="E48312"/>
              </a:buClr>
              <a:buSzTx/>
              <a:buFont typeface="Arial" panose="020B0604020202020204" pitchFamily="34" charset="0"/>
              <a:buChar char="•"/>
              <a:tabLst/>
              <a:defRPr/>
            </a:pPr>
            <a:r>
              <a:rPr kumimoji="0" lang="en-US" sz="2000" b="0" i="0" u="none" strike="noStrike" kern="1200" cap="none" spc="0" normalizeH="0" baseline="0" noProof="0">
                <a:ln>
                  <a:noFill/>
                </a:ln>
                <a:solidFill>
                  <a:srgbClr val="000000">
                    <a:lumMod val="75000"/>
                    <a:lumOff val="25000"/>
                  </a:srgbClr>
                </a:solidFill>
                <a:effectLst/>
                <a:uLnTx/>
                <a:uFillTx/>
                <a:latin typeface="Calibri" panose="020F0502020204030204"/>
                <a:ea typeface="+mn-ea"/>
                <a:cs typeface="Times New Roman" panose="02020603050405020304" pitchFamily="18" charset="0"/>
              </a:rPr>
              <a:t>Although we could attest to sample normality, the lockdown period PM2.5 mean value showed no statistical difference from the periods of comparison. </a:t>
            </a:r>
            <a:endParaRPr kumimoji="0" lang="en-CA" sz="2000" b="0" i="0" u="none" strike="noStrike" kern="1200" cap="none" spc="0" normalizeH="0" baseline="0" noProof="0">
              <a:ln>
                <a:noFill/>
              </a:ln>
              <a:solidFill>
                <a:srgbClr val="000000">
                  <a:lumMod val="75000"/>
                  <a:lumOff val="25000"/>
                </a:srgbClr>
              </a:solidFill>
              <a:effectLst/>
              <a:uLnTx/>
              <a:uFillTx/>
              <a:latin typeface="Calibri" panose="020F0502020204030204"/>
              <a:ea typeface="+mn-ea"/>
              <a:cs typeface="Times New Roman" panose="02020603050405020304" pitchFamily="18" charset="0"/>
            </a:endParaRPr>
          </a:p>
          <a:p>
            <a:pPr marL="384048" marR="0" lvl="1" indent="-182880" algn="just" defTabSz="914400" rtl="0" eaLnBrk="1" fontAlgn="auto" latinLnBrk="0" hangingPunct="1">
              <a:lnSpc>
                <a:spcPct val="150000"/>
              </a:lnSpc>
              <a:spcBef>
                <a:spcPts val="200"/>
              </a:spcBef>
              <a:spcAft>
                <a:spcPts val="800"/>
              </a:spcAft>
              <a:buClr>
                <a:srgbClr val="E48312"/>
              </a:buClr>
              <a:buSzTx/>
              <a:buFont typeface="Arial" panose="020B0604020202020204" pitchFamily="34" charset="0"/>
              <a:buChar char="•"/>
              <a:tabLst/>
              <a:defRPr/>
            </a:pPr>
            <a:r>
              <a:rPr kumimoji="0" lang="en-US" sz="2000" b="0" i="0" u="none" strike="noStrike" kern="1200" cap="none" spc="0" normalizeH="0" baseline="0" noProof="0">
                <a:ln>
                  <a:noFill/>
                </a:ln>
                <a:solidFill>
                  <a:srgbClr val="000000">
                    <a:lumMod val="75000"/>
                    <a:lumOff val="25000"/>
                  </a:srgbClr>
                </a:solidFill>
                <a:effectLst/>
                <a:uLnTx/>
                <a:uFillTx/>
                <a:latin typeface="Calibri" panose="020F0502020204030204"/>
                <a:ea typeface="+mn-ea"/>
                <a:cs typeface="Times New Roman" panose="02020603050405020304" pitchFamily="18" charset="0"/>
              </a:rPr>
              <a:t>External data highlighted the small difference in the PM2.5 average values for cities with a more extensive lockdown period when compared to the same period of the previous year. This shows that lockdown might have influenced on PM2.5 level.</a:t>
            </a:r>
            <a:endParaRPr kumimoji="0" lang="en-CA" sz="2000" b="0" i="0" u="none" strike="noStrike" kern="1200" cap="none" spc="0" normalizeH="0" baseline="0" noProof="0">
              <a:ln>
                <a:noFill/>
              </a:ln>
              <a:solidFill>
                <a:srgbClr val="000000">
                  <a:lumMod val="75000"/>
                  <a:lumOff val="25000"/>
                </a:srgbClr>
              </a:solidFill>
              <a:effectLst/>
              <a:uLnTx/>
              <a:uFillTx/>
              <a:latin typeface="Calibri" panose="020F0502020204030204"/>
              <a:ea typeface="+mn-ea"/>
              <a:cs typeface="Times New Roman" panose="02020603050405020304" pitchFamily="18" charset="0"/>
            </a:endParaRPr>
          </a:p>
        </p:txBody>
      </p:sp>
    </p:spTree>
    <p:extLst>
      <p:ext uri="{BB962C8B-B14F-4D97-AF65-F5344CB8AC3E}">
        <p14:creationId xmlns:p14="http://schemas.microsoft.com/office/powerpoint/2010/main" val="2900101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Image from canva.com">
            <a:extLst>
              <a:ext uri="{FF2B5EF4-FFF2-40B4-BE49-F238E27FC236}">
                <a16:creationId xmlns:a16="http://schemas.microsoft.com/office/drawing/2014/main" id="{62548B36-A422-4E23-BBF7-1BC4C4021927}"/>
              </a:ext>
              <a:ext uri="{C183D7F6-B498-43B3-948B-1728B52AA6E4}">
                <adec:decorative xmlns:adec="http://schemas.microsoft.com/office/drawing/2017/decorative" val="0"/>
              </a:ext>
            </a:extLst>
          </p:cNvPr>
          <p:cNvPicPr>
            <a:picLocks noChangeAspect="1"/>
          </p:cNvPicPr>
          <p:nvPr/>
        </p:nvPicPr>
        <p:blipFill rotWithShape="1">
          <a:blip r:embed="rId3"/>
          <a:srcRect l="15600" r="22417"/>
          <a:stretch/>
        </p:blipFill>
        <p:spPr>
          <a:xfrm>
            <a:off x="16" y="10"/>
            <a:ext cx="7556889" cy="6857990"/>
          </a:xfrm>
          <a:prstGeom prst="rect">
            <a:avLst/>
          </a:prstGeom>
        </p:spPr>
      </p:pic>
      <p:sp>
        <p:nvSpPr>
          <p:cNvPr id="10" name="Rectangle 12">
            <a:extLst>
              <a:ext uri="{FF2B5EF4-FFF2-40B4-BE49-F238E27FC236}">
                <a16:creationId xmlns:a16="http://schemas.microsoft.com/office/drawing/2014/main" id="{E9ED41B5-F9B0-4DE1-8C59-A980468A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BCD49A7-E86E-F948-8523-E0BF33DFEE49}"/>
              </a:ext>
            </a:extLst>
          </p:cNvPr>
          <p:cNvSpPr>
            <a:spLocks noGrp="1"/>
          </p:cNvSpPr>
          <p:nvPr>
            <p:ph type="ctrTitle"/>
          </p:nvPr>
        </p:nvSpPr>
        <p:spPr>
          <a:xfrm>
            <a:off x="8096885" y="640080"/>
            <a:ext cx="3659246" cy="2926080"/>
          </a:xfrm>
        </p:spPr>
        <p:txBody>
          <a:bodyPr>
            <a:normAutofit/>
          </a:bodyPr>
          <a:lstStyle/>
          <a:p>
            <a:r>
              <a:rPr lang="en-CA" sz="4400">
                <a:solidFill>
                  <a:srgbClr val="FFFFFF"/>
                </a:solidFill>
              </a:rPr>
              <a:t>DANA-4800-W01 Spring 2021 </a:t>
            </a:r>
            <a:br>
              <a:rPr lang="en-CA" sz="4400">
                <a:solidFill>
                  <a:srgbClr val="FFFFFF"/>
                </a:solidFill>
              </a:rPr>
            </a:br>
            <a:r>
              <a:rPr lang="en-CA" sz="4400">
                <a:solidFill>
                  <a:srgbClr val="FFFFFF"/>
                </a:solidFill>
              </a:rPr>
              <a:t>Team 1 Project </a:t>
            </a:r>
            <a:endParaRPr lang="en-US" sz="4400">
              <a:solidFill>
                <a:srgbClr val="FFFFFF"/>
              </a:solidFill>
            </a:endParaRPr>
          </a:p>
        </p:txBody>
      </p:sp>
      <p:sp>
        <p:nvSpPr>
          <p:cNvPr id="3" name="Subtitle 2">
            <a:extLst>
              <a:ext uri="{FF2B5EF4-FFF2-40B4-BE49-F238E27FC236}">
                <a16:creationId xmlns:a16="http://schemas.microsoft.com/office/drawing/2014/main" id="{DB32980D-443B-E24A-A1AF-804DF4210821}"/>
              </a:ext>
            </a:extLst>
          </p:cNvPr>
          <p:cNvSpPr>
            <a:spLocks noGrp="1"/>
          </p:cNvSpPr>
          <p:nvPr>
            <p:ph type="subTitle" idx="1"/>
          </p:nvPr>
        </p:nvSpPr>
        <p:spPr>
          <a:xfrm>
            <a:off x="8096885" y="3578085"/>
            <a:ext cx="3659246" cy="965635"/>
          </a:xfrm>
        </p:spPr>
        <p:txBody>
          <a:bodyPr>
            <a:normAutofit/>
          </a:bodyPr>
          <a:lstStyle/>
          <a:p>
            <a:r>
              <a:rPr lang="en-CA" sz="1500">
                <a:solidFill>
                  <a:srgbClr val="FFFFFF"/>
                </a:solidFill>
              </a:rPr>
              <a:t>Instructor:</a:t>
            </a:r>
          </a:p>
          <a:p>
            <a:r>
              <a:rPr lang="en-CA" sz="1500">
                <a:solidFill>
                  <a:srgbClr val="FFFFFF"/>
                </a:solidFill>
              </a:rPr>
              <a:t>Dr. </a:t>
            </a:r>
            <a:r>
              <a:rPr lang="en-CA" sz="1500" err="1">
                <a:solidFill>
                  <a:srgbClr val="FFFFFF"/>
                </a:solidFill>
              </a:rPr>
              <a:t>Thi</a:t>
            </a:r>
            <a:r>
              <a:rPr lang="en-CA" sz="1500">
                <a:solidFill>
                  <a:srgbClr val="FFFFFF"/>
                </a:solidFill>
              </a:rPr>
              <a:t>-Quynh Nguyen</a:t>
            </a:r>
          </a:p>
        </p:txBody>
      </p:sp>
      <p:sp>
        <p:nvSpPr>
          <p:cNvPr id="12" name="Rectangle 14">
            <a:extLst>
              <a:ext uri="{FF2B5EF4-FFF2-40B4-BE49-F238E27FC236}">
                <a16:creationId xmlns:a16="http://schemas.microsoft.com/office/drawing/2014/main" id="{C482A030-873A-4216-B6A6-C3348B9CA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extBox 13">
            <a:extLst>
              <a:ext uri="{FF2B5EF4-FFF2-40B4-BE49-F238E27FC236}">
                <a16:creationId xmlns:a16="http://schemas.microsoft.com/office/drawing/2014/main" id="{53B28F12-48AF-4F9A-B541-7C92ADEFF16E}"/>
              </a:ext>
            </a:extLst>
          </p:cNvPr>
          <p:cNvSpPr txBox="1"/>
          <p:nvPr/>
        </p:nvSpPr>
        <p:spPr>
          <a:xfrm>
            <a:off x="6094082" y="6480085"/>
            <a:ext cx="1491114" cy="2616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050" b="0" i="0" u="none" strike="noStrike" kern="1200" cap="none" spc="0" normalizeH="0" baseline="0" noProof="0">
                <a:ln>
                  <a:noFill/>
                </a:ln>
                <a:solidFill>
                  <a:srgbClr val="000000"/>
                </a:solidFill>
                <a:effectLst/>
                <a:uLnTx/>
                <a:uFillTx/>
                <a:latin typeface="Calibri" panose="020F0502020204030204"/>
                <a:ea typeface="+mn-ea"/>
                <a:cs typeface="+mn-cs"/>
              </a:rPr>
              <a:t>Image from canva.com</a:t>
            </a:r>
          </a:p>
        </p:txBody>
      </p:sp>
      <p:sp>
        <p:nvSpPr>
          <p:cNvPr id="4" name="TextBox 3">
            <a:extLst>
              <a:ext uri="{FF2B5EF4-FFF2-40B4-BE49-F238E27FC236}">
                <a16:creationId xmlns:a16="http://schemas.microsoft.com/office/drawing/2014/main" id="{14867580-56C2-4A58-BBF6-038DD8303215}"/>
              </a:ext>
            </a:extLst>
          </p:cNvPr>
          <p:cNvSpPr txBox="1"/>
          <p:nvPr/>
        </p:nvSpPr>
        <p:spPr>
          <a:xfrm>
            <a:off x="1606923" y="2097026"/>
            <a:ext cx="448715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srgbClr val="000000"/>
                </a:solidFill>
                <a:effectLst/>
                <a:uLnTx/>
                <a:uFillTx/>
                <a:latin typeface="Calibri" panose="020F0502020204030204"/>
                <a:ea typeface="+mn-ea"/>
                <a:cs typeface="+mn-cs"/>
              </a:rPr>
              <a:t>Thank you!</a:t>
            </a:r>
            <a:endParaRPr kumimoji="0" lang="en-CA" sz="4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7A1610A-C108-41A5-9506-09F8EF6C85E5}"/>
              </a:ext>
            </a:extLst>
          </p:cNvPr>
          <p:cNvSpPr txBox="1"/>
          <p:nvPr/>
        </p:nvSpPr>
        <p:spPr>
          <a:xfrm>
            <a:off x="8173633" y="4757425"/>
            <a:ext cx="2153795" cy="2100575"/>
          </a:xfrm>
          <a:prstGeom prst="rect">
            <a:avLst/>
          </a:prstGeom>
          <a:noFill/>
        </p:spPr>
        <p:txBody>
          <a:bodyPr wrap="non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pt-BR" sz="1500" b="0" i="0" u="none" strike="noStrike" kern="1200" cap="all" spc="200" normalizeH="0" baseline="0" noProof="0">
                <a:ln>
                  <a:noFill/>
                </a:ln>
                <a:solidFill>
                  <a:srgbClr val="FFFFFF"/>
                </a:solidFill>
                <a:effectLst/>
                <a:uLnTx/>
                <a:uFillTx/>
                <a:latin typeface="Calibri Light" panose="020F0302020204030204"/>
                <a:ea typeface="+mn-ea"/>
                <a:cs typeface="+mn-cs"/>
              </a:rPr>
              <a:t>TEAM MEMBERS:</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pt-BR" sz="1500" b="0" i="0" u="none" strike="noStrike" kern="1200" cap="all" spc="200" normalizeH="0" baseline="0" noProof="0">
                <a:ln>
                  <a:noFill/>
                </a:ln>
                <a:solidFill>
                  <a:srgbClr val="FFFFFF"/>
                </a:solidFill>
                <a:effectLst/>
                <a:uLnTx/>
                <a:uFillTx/>
                <a:latin typeface="Calibri Light" panose="020F0302020204030204"/>
                <a:ea typeface="+mn-ea"/>
                <a:cs typeface="+mn-cs"/>
              </a:rPr>
              <a:t>Carlos Becerra</a:t>
            </a:r>
            <a:endParaRPr kumimoji="0" lang="en-CA" sz="1500" b="0" i="0" u="none" strike="noStrike" kern="1200" cap="all" spc="200" normalizeH="0" baseline="0" noProof="0">
              <a:ln>
                <a:noFill/>
              </a:ln>
              <a:solidFill>
                <a:srgbClr val="FFFFFF"/>
              </a:solidFill>
              <a:effectLst/>
              <a:uLnTx/>
              <a:uFillTx/>
              <a:latin typeface="Calibri Light" panose="020F0302020204030204"/>
              <a:ea typeface="+mn-ea"/>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pt-BR" sz="1500" b="0" i="0" u="none" strike="noStrike" kern="1200" cap="all" spc="200" normalizeH="0" baseline="0" noProof="0">
                <a:ln>
                  <a:noFill/>
                </a:ln>
                <a:solidFill>
                  <a:srgbClr val="FFFFFF"/>
                </a:solidFill>
                <a:effectLst/>
                <a:uLnTx/>
                <a:uFillTx/>
                <a:latin typeface="Calibri Light" panose="020F0302020204030204"/>
                <a:ea typeface="+mn-ea"/>
                <a:cs typeface="+mn-cs"/>
              </a:rPr>
              <a:t>Eric Silva</a:t>
            </a:r>
            <a:endParaRPr kumimoji="0" lang="en-CA" sz="1500" b="0" i="0" u="none" strike="noStrike" kern="1200" cap="all" spc="200" normalizeH="0" baseline="0" noProof="0">
              <a:ln>
                <a:noFill/>
              </a:ln>
              <a:solidFill>
                <a:srgbClr val="FFFFFF"/>
              </a:solidFill>
              <a:effectLst/>
              <a:uLnTx/>
              <a:uFillTx/>
              <a:latin typeface="Calibri Light" panose="020F0302020204030204"/>
              <a:ea typeface="+mn-ea"/>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pt-BR" sz="1500" b="0" i="0" u="none" strike="noStrike" kern="1200" cap="all" spc="200" normalizeH="0" baseline="0" noProof="0">
                <a:ln>
                  <a:noFill/>
                </a:ln>
                <a:solidFill>
                  <a:srgbClr val="FFFFFF"/>
                </a:solidFill>
                <a:effectLst/>
                <a:uLnTx/>
                <a:uFillTx/>
                <a:latin typeface="Calibri Light" panose="020F0302020204030204"/>
                <a:ea typeface="+mn-ea"/>
                <a:cs typeface="+mn-cs"/>
              </a:rPr>
              <a:t>Enrique Camacho</a:t>
            </a:r>
            <a:endParaRPr kumimoji="0" lang="en-CA" sz="1500" b="0" i="0" u="none" strike="noStrike" kern="1200" cap="all" spc="200" normalizeH="0" baseline="0" noProof="0">
              <a:ln>
                <a:noFill/>
              </a:ln>
              <a:solidFill>
                <a:srgbClr val="FFFFFF"/>
              </a:solidFill>
              <a:effectLst/>
              <a:uLnTx/>
              <a:uFillTx/>
              <a:latin typeface="Calibri Light" panose="020F0302020204030204"/>
              <a:ea typeface="+mn-ea"/>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pt-BR" sz="1500" b="0" i="0" u="none" strike="noStrike" kern="1200" cap="all" spc="200" normalizeH="0" baseline="0" noProof="0">
                <a:ln>
                  <a:noFill/>
                </a:ln>
                <a:solidFill>
                  <a:srgbClr val="FFFFFF"/>
                </a:solidFill>
                <a:effectLst/>
                <a:uLnTx/>
                <a:uFillTx/>
                <a:latin typeface="Calibri Light" panose="020F0302020204030204"/>
                <a:ea typeface="+mn-ea"/>
                <a:cs typeface="+mn-cs"/>
              </a:rPr>
              <a:t>Lucas Felix</a:t>
            </a:r>
            <a:endParaRPr kumimoji="0" lang="en-CA" sz="1500" b="0" i="0" u="none" strike="noStrike" kern="1200" cap="all" spc="200" normalizeH="0" baseline="0" noProof="0">
              <a:ln>
                <a:noFill/>
              </a:ln>
              <a:solidFill>
                <a:srgbClr val="FFFFFF"/>
              </a:solidFill>
              <a:effectLst/>
              <a:uLnTx/>
              <a:uFillTx/>
              <a:latin typeface="Calibri Light" panose="020F03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192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00F9-AF03-4838-B3E7-44B320F24D53}"/>
              </a:ext>
            </a:extLst>
          </p:cNvPr>
          <p:cNvSpPr>
            <a:spLocks noGrp="1"/>
          </p:cNvSpPr>
          <p:nvPr>
            <p:ph type="title" idx="4294967295"/>
          </p:nvPr>
        </p:nvSpPr>
        <p:spPr>
          <a:xfrm>
            <a:off x="1066800" y="413798"/>
            <a:ext cx="10058400" cy="919162"/>
          </a:xfrm>
        </p:spPr>
        <p:txBody>
          <a:bodyPr/>
          <a:lstStyle/>
          <a:p>
            <a:r>
              <a:rPr lang="en-CA" b="1" kern="0">
                <a:cs typeface="Times New Roman"/>
              </a:rPr>
              <a:t>Agenda</a:t>
            </a:r>
            <a:endParaRPr lang="en-CA"/>
          </a:p>
        </p:txBody>
      </p:sp>
      <p:sp>
        <p:nvSpPr>
          <p:cNvPr id="3" name="Content Placeholder 2">
            <a:extLst>
              <a:ext uri="{FF2B5EF4-FFF2-40B4-BE49-F238E27FC236}">
                <a16:creationId xmlns:a16="http://schemas.microsoft.com/office/drawing/2014/main" id="{CCA16AA9-E3B6-4CF6-ACC9-11927CF9820A}"/>
              </a:ext>
            </a:extLst>
          </p:cNvPr>
          <p:cNvSpPr>
            <a:spLocks noGrp="1"/>
          </p:cNvSpPr>
          <p:nvPr>
            <p:ph idx="4294967295"/>
          </p:nvPr>
        </p:nvSpPr>
        <p:spPr>
          <a:xfrm>
            <a:off x="1066800" y="1491240"/>
            <a:ext cx="10058400" cy="4022725"/>
          </a:xfrm>
        </p:spPr>
        <p:txBody>
          <a:bodyPr vert="horz" lIns="0" tIns="45720" rIns="0" bIns="45720" rtlCol="0" anchor="t">
            <a:normAutofit/>
          </a:bodyPr>
          <a:lstStyle/>
          <a:p>
            <a:pPr marL="383540" lvl="1" algn="just">
              <a:lnSpc>
                <a:spcPct val="150000"/>
              </a:lnSpc>
              <a:spcAft>
                <a:spcPts val="800"/>
              </a:spcAft>
              <a:buFont typeface="Arial" panose="020B0604020202020204" pitchFamily="34" charset="0"/>
              <a:buChar char="•"/>
            </a:pPr>
            <a:r>
              <a:rPr lang="en-CA" sz="2000" dirty="0">
                <a:cs typeface="Times New Roman"/>
              </a:rPr>
              <a:t>Data Description</a:t>
            </a:r>
          </a:p>
          <a:p>
            <a:pPr marL="383540" lvl="1" algn="just">
              <a:lnSpc>
                <a:spcPct val="150000"/>
              </a:lnSpc>
              <a:spcAft>
                <a:spcPts val="800"/>
              </a:spcAft>
              <a:buFont typeface="Arial" panose="020B0604020202020204" pitchFamily="34" charset="0"/>
              <a:buChar char="•"/>
            </a:pPr>
            <a:r>
              <a:rPr lang="en-CA" sz="2000" dirty="0">
                <a:cs typeface="Times New Roman"/>
              </a:rPr>
              <a:t>Correlation analysis of the available data for 2016-2021</a:t>
            </a:r>
          </a:p>
          <a:p>
            <a:pPr marL="383540" lvl="1" algn="just">
              <a:lnSpc>
                <a:spcPct val="150000"/>
              </a:lnSpc>
              <a:spcAft>
                <a:spcPts val="800"/>
              </a:spcAft>
              <a:buFont typeface="Arial" panose="020B0604020202020204" pitchFamily="34" charset="0"/>
              <a:buChar char="•"/>
            </a:pPr>
            <a:r>
              <a:rPr lang="en-CA" sz="2000" dirty="0">
                <a:cs typeface="Times New Roman"/>
              </a:rPr>
              <a:t>Chi-square test - Categorical analysis of AQI (Labels)</a:t>
            </a:r>
          </a:p>
          <a:p>
            <a:pPr marL="383540" lvl="1" algn="just">
              <a:lnSpc>
                <a:spcPct val="150000"/>
              </a:lnSpc>
              <a:spcAft>
                <a:spcPts val="800"/>
              </a:spcAft>
              <a:buFont typeface="Arial" panose="020B0604020202020204" pitchFamily="34" charset="0"/>
              <a:buChar char="•"/>
            </a:pPr>
            <a:r>
              <a:rPr lang="en-CA" sz="2000" dirty="0">
                <a:cs typeface="Times New Roman"/>
              </a:rPr>
              <a:t>Determine if data pollution in Ho Chi Minh changed from 2019 (pre-COVID19) to 2020</a:t>
            </a:r>
            <a:endParaRPr lang="es-MX" dirty="0">
              <a:cs typeface="Calibri"/>
            </a:endParaRPr>
          </a:p>
          <a:p>
            <a:pPr marL="566420" lvl="2" algn="just">
              <a:lnSpc>
                <a:spcPct val="150000"/>
              </a:lnSpc>
              <a:spcAft>
                <a:spcPts val="800"/>
              </a:spcAft>
              <a:buFont typeface="Arial" panose="020B0604020202020204" pitchFamily="34" charset="0"/>
              <a:buChar char="•"/>
            </a:pPr>
            <a:r>
              <a:rPr lang="en-CA" sz="1600" dirty="0">
                <a:cs typeface="Times New Roman"/>
              </a:rPr>
              <a:t>Normality and T-test tests</a:t>
            </a:r>
          </a:p>
          <a:p>
            <a:pPr marL="383540" lvl="1" algn="just">
              <a:lnSpc>
                <a:spcPct val="150000"/>
              </a:lnSpc>
              <a:spcAft>
                <a:spcPts val="800"/>
              </a:spcAft>
              <a:buFont typeface="Arial" panose="020B0604020202020204" pitchFamily="34" charset="0"/>
              <a:buChar char="•"/>
            </a:pPr>
            <a:r>
              <a:rPr lang="en-CA" sz="2000" dirty="0">
                <a:cs typeface="Times New Roman"/>
              </a:rPr>
              <a:t>External data analysis:</a:t>
            </a:r>
          </a:p>
          <a:p>
            <a:pPr marL="566420" lvl="2" algn="just">
              <a:lnSpc>
                <a:spcPct val="150000"/>
              </a:lnSpc>
              <a:spcAft>
                <a:spcPts val="800"/>
              </a:spcAft>
              <a:buFont typeface="Arial" panose="020B0604020202020204" pitchFamily="34" charset="0"/>
              <a:buChar char="•"/>
            </a:pPr>
            <a:r>
              <a:rPr lang="en-CA" sz="1600" dirty="0">
                <a:cs typeface="Times New Roman"/>
              </a:rPr>
              <a:t>Screen lockdown periods with data before and after in quest for changes of pollution</a:t>
            </a:r>
          </a:p>
          <a:p>
            <a:pPr marL="0" indent="0">
              <a:buNone/>
            </a:pPr>
            <a:endParaRPr lang="en-CA" dirty="0">
              <a:cs typeface="Calibri" panose="020F0502020204030204"/>
            </a:endParaRPr>
          </a:p>
        </p:txBody>
      </p:sp>
    </p:spTree>
    <p:extLst>
      <p:ext uri="{BB962C8B-B14F-4D97-AF65-F5344CB8AC3E}">
        <p14:creationId xmlns:p14="http://schemas.microsoft.com/office/powerpoint/2010/main" val="95883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6977311-7FD3-E347-9AB5-B5260BBFDE6E}"/>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Data Description</a:t>
            </a:r>
          </a:p>
        </p:txBody>
      </p:sp>
      <p:sp>
        <p:nvSpPr>
          <p:cNvPr id="22" name="Rectangle 21">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190716CC-4612-4B5D-8049-8A5B8AA614DB}"/>
              </a:ext>
            </a:extLst>
          </p:cNvPr>
          <p:cNvGraphicFramePr>
            <a:graphicFrameLocks noGrp="1"/>
          </p:cNvGraphicFramePr>
          <p:nvPr>
            <p:ph idx="1"/>
            <p:extLst>
              <p:ext uri="{D42A27DB-BD31-4B8C-83A1-F6EECF244321}">
                <p14:modId xmlns:p14="http://schemas.microsoft.com/office/powerpoint/2010/main" val="376673855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176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Table 4">
            <a:extLst>
              <a:ext uri="{FF2B5EF4-FFF2-40B4-BE49-F238E27FC236}">
                <a16:creationId xmlns:a16="http://schemas.microsoft.com/office/drawing/2014/main" id="{7B789657-EC0D-401B-BD5B-E35101F38B60}"/>
              </a:ext>
            </a:extLst>
          </p:cNvPr>
          <p:cNvGraphicFramePr>
            <a:graphicFrameLocks noGrp="1"/>
          </p:cNvGraphicFramePr>
          <p:nvPr>
            <p:extLst>
              <p:ext uri="{D42A27DB-BD31-4B8C-83A1-F6EECF244321}">
                <p14:modId xmlns:p14="http://schemas.microsoft.com/office/powerpoint/2010/main" val="1305831634"/>
              </p:ext>
            </p:extLst>
          </p:nvPr>
        </p:nvGraphicFramePr>
        <p:xfrm>
          <a:off x="643467" y="668886"/>
          <a:ext cx="10905070" cy="4999392"/>
        </p:xfrm>
        <a:graphic>
          <a:graphicData uri="http://schemas.openxmlformats.org/drawingml/2006/table">
            <a:tbl>
              <a:tblPr firstRow="1" firstCol="1" bandRow="1">
                <a:tableStyleId>{00A15C55-8517-42AA-B614-E9B94910E393}</a:tableStyleId>
              </a:tblPr>
              <a:tblGrid>
                <a:gridCol w="2689370">
                  <a:extLst>
                    <a:ext uri="{9D8B030D-6E8A-4147-A177-3AD203B41FA5}">
                      <a16:colId xmlns:a16="http://schemas.microsoft.com/office/drawing/2014/main" val="705528631"/>
                    </a:ext>
                  </a:extLst>
                </a:gridCol>
                <a:gridCol w="1376457">
                  <a:extLst>
                    <a:ext uri="{9D8B030D-6E8A-4147-A177-3AD203B41FA5}">
                      <a16:colId xmlns:a16="http://schemas.microsoft.com/office/drawing/2014/main" val="1781888617"/>
                    </a:ext>
                  </a:extLst>
                </a:gridCol>
                <a:gridCol w="1786055">
                  <a:extLst>
                    <a:ext uri="{9D8B030D-6E8A-4147-A177-3AD203B41FA5}">
                      <a16:colId xmlns:a16="http://schemas.microsoft.com/office/drawing/2014/main" val="1485231776"/>
                    </a:ext>
                  </a:extLst>
                </a:gridCol>
                <a:gridCol w="830832">
                  <a:extLst>
                    <a:ext uri="{9D8B030D-6E8A-4147-A177-3AD203B41FA5}">
                      <a16:colId xmlns:a16="http://schemas.microsoft.com/office/drawing/2014/main" val="708300404"/>
                    </a:ext>
                  </a:extLst>
                </a:gridCol>
                <a:gridCol w="847881">
                  <a:extLst>
                    <a:ext uri="{9D8B030D-6E8A-4147-A177-3AD203B41FA5}">
                      <a16:colId xmlns:a16="http://schemas.microsoft.com/office/drawing/2014/main" val="2799908656"/>
                    </a:ext>
                  </a:extLst>
                </a:gridCol>
                <a:gridCol w="847881">
                  <a:extLst>
                    <a:ext uri="{9D8B030D-6E8A-4147-A177-3AD203B41FA5}">
                      <a16:colId xmlns:a16="http://schemas.microsoft.com/office/drawing/2014/main" val="1776506857"/>
                    </a:ext>
                  </a:extLst>
                </a:gridCol>
                <a:gridCol w="847881">
                  <a:extLst>
                    <a:ext uri="{9D8B030D-6E8A-4147-A177-3AD203B41FA5}">
                      <a16:colId xmlns:a16="http://schemas.microsoft.com/office/drawing/2014/main" val="3532467173"/>
                    </a:ext>
                  </a:extLst>
                </a:gridCol>
                <a:gridCol w="847881">
                  <a:extLst>
                    <a:ext uri="{9D8B030D-6E8A-4147-A177-3AD203B41FA5}">
                      <a16:colId xmlns:a16="http://schemas.microsoft.com/office/drawing/2014/main" val="617975849"/>
                    </a:ext>
                  </a:extLst>
                </a:gridCol>
                <a:gridCol w="830832">
                  <a:extLst>
                    <a:ext uri="{9D8B030D-6E8A-4147-A177-3AD203B41FA5}">
                      <a16:colId xmlns:a16="http://schemas.microsoft.com/office/drawing/2014/main" val="1782199573"/>
                    </a:ext>
                  </a:extLst>
                </a:gridCol>
              </a:tblGrid>
              <a:tr h="277744">
                <a:tc rowSpan="2">
                  <a:txBody>
                    <a:bodyPr/>
                    <a:lstStyle/>
                    <a:p>
                      <a:pPr algn="ctr">
                        <a:lnSpc>
                          <a:spcPct val="150000"/>
                        </a:lnSpc>
                        <a:spcAft>
                          <a:spcPts val="800"/>
                        </a:spcAft>
                      </a:pPr>
                      <a:r>
                        <a:rPr lang="es-MX" sz="1200">
                          <a:effectLst/>
                        </a:rPr>
                        <a:t>Variable</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rowSpan="2">
                  <a:txBody>
                    <a:bodyPr/>
                    <a:lstStyle/>
                    <a:p>
                      <a:pPr algn="ctr">
                        <a:lnSpc>
                          <a:spcPct val="150000"/>
                        </a:lnSpc>
                        <a:spcAft>
                          <a:spcPts val="800"/>
                        </a:spcAft>
                      </a:pPr>
                      <a:r>
                        <a:rPr lang="es-MX" sz="1200">
                          <a:effectLst/>
                        </a:rPr>
                        <a:t>Cate. / Num.</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rowSpan="2">
                  <a:txBody>
                    <a:bodyPr/>
                    <a:lstStyle/>
                    <a:p>
                      <a:pPr algn="ctr">
                        <a:lnSpc>
                          <a:spcPct val="150000"/>
                        </a:lnSpc>
                        <a:spcAft>
                          <a:spcPts val="800"/>
                        </a:spcAft>
                      </a:pPr>
                      <a:r>
                        <a:rPr lang="es-MX" sz="1200">
                          <a:effectLst/>
                        </a:rPr>
                        <a:t>Measurement Scale</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gridSpan="6">
                  <a:txBody>
                    <a:bodyPr/>
                    <a:lstStyle/>
                    <a:p>
                      <a:pPr algn="ctr">
                        <a:lnSpc>
                          <a:spcPct val="150000"/>
                        </a:lnSpc>
                        <a:spcAft>
                          <a:spcPts val="800"/>
                        </a:spcAft>
                      </a:pPr>
                      <a:r>
                        <a:rPr lang="es-MX" sz="1200">
                          <a:effectLst/>
                        </a:rPr>
                        <a:t>Contained in:</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713138292"/>
                  </a:ext>
                </a:extLst>
              </a:tr>
              <a:tr h="277744">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ctr">
                        <a:lnSpc>
                          <a:spcPct val="150000"/>
                        </a:lnSpc>
                        <a:spcAft>
                          <a:spcPts val="800"/>
                        </a:spcAft>
                      </a:pPr>
                      <a:r>
                        <a:rPr lang="es-MX" sz="1200">
                          <a:effectLst/>
                        </a:rPr>
                        <a:t>2016</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2017</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2018</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2019</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2020</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2021</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459529833"/>
                  </a:ext>
                </a:extLst>
              </a:tr>
              <a:tr h="277744">
                <a:tc>
                  <a:txBody>
                    <a:bodyPr/>
                    <a:lstStyle/>
                    <a:p>
                      <a:pPr algn="just">
                        <a:lnSpc>
                          <a:spcPct val="150000"/>
                        </a:lnSpc>
                        <a:spcAft>
                          <a:spcPts val="800"/>
                        </a:spcAft>
                      </a:pPr>
                      <a:r>
                        <a:rPr lang="es-MX" sz="1200">
                          <a:effectLst/>
                        </a:rPr>
                        <a:t>Site</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Categorical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Nominal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1922828270"/>
                  </a:ext>
                </a:extLst>
              </a:tr>
              <a:tr h="277744">
                <a:tc>
                  <a:txBody>
                    <a:bodyPr/>
                    <a:lstStyle/>
                    <a:p>
                      <a:pPr algn="just">
                        <a:lnSpc>
                          <a:spcPct val="150000"/>
                        </a:lnSpc>
                        <a:spcAft>
                          <a:spcPts val="800"/>
                        </a:spcAft>
                      </a:pPr>
                      <a:r>
                        <a:rPr lang="es-MX" sz="1200">
                          <a:effectLst/>
                        </a:rPr>
                        <a:t>Parameter</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Categorical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Nominal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3183359428"/>
                  </a:ext>
                </a:extLst>
              </a:tr>
              <a:tr h="277744">
                <a:tc>
                  <a:txBody>
                    <a:bodyPr/>
                    <a:lstStyle/>
                    <a:p>
                      <a:pPr algn="just">
                        <a:lnSpc>
                          <a:spcPct val="150000"/>
                        </a:lnSpc>
                        <a:spcAft>
                          <a:spcPts val="800"/>
                        </a:spcAft>
                      </a:pPr>
                      <a:r>
                        <a:rPr lang="es-MX" sz="1200">
                          <a:effectLst/>
                        </a:rPr>
                        <a:t>Date</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Numerical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Interval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724673352"/>
                  </a:ext>
                </a:extLst>
              </a:tr>
              <a:tr h="277744">
                <a:tc>
                  <a:txBody>
                    <a:bodyPr/>
                    <a:lstStyle/>
                    <a:p>
                      <a:pPr algn="just">
                        <a:lnSpc>
                          <a:spcPct val="150000"/>
                        </a:lnSpc>
                        <a:spcAft>
                          <a:spcPts val="800"/>
                        </a:spcAft>
                      </a:pPr>
                      <a:r>
                        <a:rPr lang="es-MX" sz="1200">
                          <a:effectLst/>
                        </a:rPr>
                        <a:t>Year</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Numerical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Interval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3108570986"/>
                  </a:ext>
                </a:extLst>
              </a:tr>
              <a:tr h="277744">
                <a:tc>
                  <a:txBody>
                    <a:bodyPr/>
                    <a:lstStyle/>
                    <a:p>
                      <a:pPr algn="just">
                        <a:lnSpc>
                          <a:spcPct val="150000"/>
                        </a:lnSpc>
                        <a:spcAft>
                          <a:spcPts val="800"/>
                        </a:spcAft>
                      </a:pPr>
                      <a:r>
                        <a:rPr lang="es-MX" sz="1200">
                          <a:effectLst/>
                        </a:rPr>
                        <a:t>Month</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Numerical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Interval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3541821660"/>
                  </a:ext>
                </a:extLst>
              </a:tr>
              <a:tr h="277744">
                <a:tc>
                  <a:txBody>
                    <a:bodyPr/>
                    <a:lstStyle/>
                    <a:p>
                      <a:pPr algn="just">
                        <a:lnSpc>
                          <a:spcPct val="150000"/>
                        </a:lnSpc>
                        <a:spcAft>
                          <a:spcPts val="800"/>
                        </a:spcAft>
                      </a:pPr>
                      <a:r>
                        <a:rPr lang="es-MX" sz="1200">
                          <a:effectLst/>
                        </a:rPr>
                        <a:t>Day</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Numerical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Interval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1450473751"/>
                  </a:ext>
                </a:extLst>
              </a:tr>
              <a:tr h="277744">
                <a:tc>
                  <a:txBody>
                    <a:bodyPr/>
                    <a:lstStyle/>
                    <a:p>
                      <a:pPr algn="just">
                        <a:lnSpc>
                          <a:spcPct val="150000"/>
                        </a:lnSpc>
                        <a:spcAft>
                          <a:spcPts val="800"/>
                        </a:spcAft>
                      </a:pPr>
                      <a:r>
                        <a:rPr lang="es-MX" sz="1200">
                          <a:effectLst/>
                        </a:rPr>
                        <a:t>Hour</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Numerical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Interval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1611848553"/>
                  </a:ext>
                </a:extLst>
              </a:tr>
              <a:tr h="277744">
                <a:tc>
                  <a:txBody>
                    <a:bodyPr/>
                    <a:lstStyle/>
                    <a:p>
                      <a:pPr algn="just">
                        <a:lnSpc>
                          <a:spcPct val="150000"/>
                        </a:lnSpc>
                        <a:spcAft>
                          <a:spcPts val="800"/>
                        </a:spcAft>
                      </a:pPr>
                      <a:r>
                        <a:rPr lang="es-MX" sz="1200" dirty="0" err="1">
                          <a:effectLst/>
                        </a:rPr>
                        <a:t>NowCast</a:t>
                      </a:r>
                      <a:r>
                        <a:rPr lang="es-MX" sz="1200" dirty="0">
                          <a:effectLst/>
                        </a:rPr>
                        <a:t> </a:t>
                      </a:r>
                      <a:r>
                        <a:rPr lang="es-MX" sz="1200" dirty="0" err="1">
                          <a:effectLst/>
                        </a:rPr>
                        <a:t>Concentration</a:t>
                      </a:r>
                      <a:endParaRPr lang="en-CA"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dirty="0" err="1">
                          <a:effectLst/>
                        </a:rPr>
                        <a:t>Numerical</a:t>
                      </a:r>
                      <a:endParaRPr lang="en-CA"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dirty="0">
                          <a:effectLst/>
                        </a:rPr>
                        <a:t>Interval</a:t>
                      </a:r>
                      <a:endParaRPr lang="en-CA"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dirty="0">
                          <a:effectLst/>
                        </a:rPr>
                        <a:t> </a:t>
                      </a:r>
                      <a:endParaRPr lang="en-CA"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3766865591"/>
                  </a:ext>
                </a:extLst>
              </a:tr>
              <a:tr h="277744">
                <a:tc>
                  <a:txBody>
                    <a:bodyPr/>
                    <a:lstStyle/>
                    <a:p>
                      <a:pPr algn="just">
                        <a:lnSpc>
                          <a:spcPct val="150000"/>
                        </a:lnSpc>
                        <a:spcAft>
                          <a:spcPts val="800"/>
                        </a:spcAft>
                      </a:pPr>
                      <a:r>
                        <a:rPr lang="es-MX" sz="1200" dirty="0">
                          <a:effectLst/>
                        </a:rPr>
                        <a:t>AQI</a:t>
                      </a:r>
                      <a:endParaRPr lang="en-CA"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Numerical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dirty="0">
                          <a:effectLst/>
                        </a:rPr>
                        <a:t>Ratio</a:t>
                      </a:r>
                      <a:endParaRPr lang="en-CA"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dirty="0">
                          <a:effectLst/>
                        </a:rPr>
                        <a:t>x</a:t>
                      </a:r>
                      <a:endParaRPr lang="en-CA"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dirty="0">
                          <a:effectLst/>
                        </a:rPr>
                        <a:t>x</a:t>
                      </a:r>
                      <a:endParaRPr lang="en-CA"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dirty="0">
                          <a:effectLst/>
                        </a:rPr>
                        <a:t>x</a:t>
                      </a:r>
                      <a:endParaRPr lang="en-CA"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dirty="0">
                          <a:effectLst/>
                        </a:rPr>
                        <a:t>x</a:t>
                      </a:r>
                      <a:endParaRPr lang="en-CA"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1906282651"/>
                  </a:ext>
                </a:extLst>
              </a:tr>
              <a:tr h="277744">
                <a:tc>
                  <a:txBody>
                    <a:bodyPr/>
                    <a:lstStyle/>
                    <a:p>
                      <a:pPr algn="just">
                        <a:lnSpc>
                          <a:spcPct val="150000"/>
                        </a:lnSpc>
                        <a:spcAft>
                          <a:spcPts val="800"/>
                        </a:spcAft>
                      </a:pPr>
                      <a:r>
                        <a:rPr lang="es-MX" sz="1200">
                          <a:effectLst/>
                        </a:rPr>
                        <a:t>AQI Category (String)</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Categorical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Ordinal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dirty="0">
                          <a:effectLst/>
                        </a:rPr>
                        <a:t> </a:t>
                      </a:r>
                      <a:endParaRPr lang="en-CA"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2707443686"/>
                  </a:ext>
                </a:extLst>
              </a:tr>
              <a:tr h="277744">
                <a:tc>
                  <a:txBody>
                    <a:bodyPr/>
                    <a:lstStyle/>
                    <a:p>
                      <a:pPr algn="just">
                        <a:lnSpc>
                          <a:spcPct val="150000"/>
                        </a:lnSpc>
                        <a:spcAft>
                          <a:spcPts val="800"/>
                        </a:spcAft>
                      </a:pPr>
                      <a:r>
                        <a:rPr lang="es-MX" sz="1200">
                          <a:effectLst/>
                        </a:rPr>
                        <a:t>AQI Category (Num.)</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Categorical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Ordinal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 </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 </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 </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 </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 </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2718310168"/>
                  </a:ext>
                </a:extLst>
              </a:tr>
              <a:tr h="277744">
                <a:tc>
                  <a:txBody>
                    <a:bodyPr/>
                    <a:lstStyle/>
                    <a:p>
                      <a:pPr algn="just">
                        <a:lnSpc>
                          <a:spcPct val="150000"/>
                        </a:lnSpc>
                        <a:spcAft>
                          <a:spcPts val="800"/>
                        </a:spcAft>
                      </a:pPr>
                      <a:r>
                        <a:rPr lang="es-MX" sz="1200">
                          <a:effectLst/>
                        </a:rPr>
                        <a:t>24 Hr Mid Concentration</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Numerical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Ratio</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 </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 </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 </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 </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 </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1010831000"/>
                  </a:ext>
                </a:extLst>
              </a:tr>
              <a:tr h="277744">
                <a:tc>
                  <a:txBody>
                    <a:bodyPr/>
                    <a:lstStyle/>
                    <a:p>
                      <a:pPr algn="just">
                        <a:lnSpc>
                          <a:spcPct val="150000"/>
                        </a:lnSpc>
                        <a:spcAft>
                          <a:spcPts val="800"/>
                        </a:spcAft>
                      </a:pPr>
                      <a:r>
                        <a:rPr lang="es-MX" sz="1200">
                          <a:effectLst/>
                        </a:rPr>
                        <a:t>Raw Concentration</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Numerical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Ratio</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2222779831"/>
                  </a:ext>
                </a:extLst>
              </a:tr>
              <a:tr h="277744">
                <a:tc>
                  <a:txBody>
                    <a:bodyPr/>
                    <a:lstStyle/>
                    <a:p>
                      <a:pPr algn="just">
                        <a:lnSpc>
                          <a:spcPct val="150000"/>
                        </a:lnSpc>
                        <a:spcAft>
                          <a:spcPts val="800"/>
                        </a:spcAft>
                      </a:pPr>
                      <a:r>
                        <a:rPr lang="es-MX" sz="1200">
                          <a:effectLst/>
                        </a:rPr>
                        <a:t>Concentration Unit</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Categorical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Nominal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19097706"/>
                  </a:ext>
                </a:extLst>
              </a:tr>
              <a:tr h="277744">
                <a:tc>
                  <a:txBody>
                    <a:bodyPr/>
                    <a:lstStyle/>
                    <a:p>
                      <a:pPr algn="just">
                        <a:lnSpc>
                          <a:spcPct val="150000"/>
                        </a:lnSpc>
                        <a:spcAft>
                          <a:spcPts val="800"/>
                        </a:spcAft>
                      </a:pPr>
                      <a:r>
                        <a:rPr lang="es-MX" sz="1200">
                          <a:effectLst/>
                        </a:rPr>
                        <a:t>Duration</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Numerical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Interval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4177530716"/>
                  </a:ext>
                </a:extLst>
              </a:tr>
              <a:tr h="277744">
                <a:tc>
                  <a:txBody>
                    <a:bodyPr/>
                    <a:lstStyle/>
                    <a:p>
                      <a:pPr algn="just">
                        <a:lnSpc>
                          <a:spcPct val="150000"/>
                        </a:lnSpc>
                        <a:spcAft>
                          <a:spcPts val="800"/>
                        </a:spcAft>
                      </a:pPr>
                      <a:r>
                        <a:rPr lang="es-MX" sz="1200">
                          <a:effectLst/>
                        </a:rPr>
                        <a:t>Quality Control Name</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Categorical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Nominal</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a:effectLst/>
                        </a:rPr>
                        <a:t>x</a:t>
                      </a:r>
                      <a:endParaRPr lang="en-CA"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tc>
                  <a:txBody>
                    <a:bodyPr/>
                    <a:lstStyle/>
                    <a:p>
                      <a:pPr algn="ctr">
                        <a:lnSpc>
                          <a:spcPct val="150000"/>
                        </a:lnSpc>
                        <a:spcAft>
                          <a:spcPts val="800"/>
                        </a:spcAft>
                      </a:pPr>
                      <a:r>
                        <a:rPr lang="es-MX" sz="1200" dirty="0">
                          <a:effectLst/>
                        </a:rPr>
                        <a:t>x</a:t>
                      </a:r>
                      <a:endParaRPr lang="en-CA"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71" marR="31771" marT="0" marB="0" anchor="ctr"/>
                </a:tc>
                <a:extLst>
                  <a:ext uri="{0D108BD9-81ED-4DB2-BD59-A6C34878D82A}">
                    <a16:rowId xmlns:a16="http://schemas.microsoft.com/office/drawing/2014/main" val="3964993433"/>
                  </a:ext>
                </a:extLst>
              </a:tr>
            </a:tbl>
          </a:graphicData>
        </a:graphic>
      </p:graphicFrame>
    </p:spTree>
    <p:extLst>
      <p:ext uri="{BB962C8B-B14F-4D97-AF65-F5344CB8AC3E}">
        <p14:creationId xmlns:p14="http://schemas.microsoft.com/office/powerpoint/2010/main" val="320061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2D3F88-E264-4B53-A441-F7B82AE44E6B}"/>
              </a:ext>
            </a:extLst>
          </p:cNvPr>
          <p:cNvSpPr>
            <a:spLocks noGrp="1"/>
          </p:cNvSpPr>
          <p:nvPr>
            <p:ph type="title"/>
          </p:nvPr>
        </p:nvSpPr>
        <p:spPr>
          <a:xfrm>
            <a:off x="492370" y="516835"/>
            <a:ext cx="3084844" cy="5772840"/>
          </a:xfrm>
        </p:spPr>
        <p:txBody>
          <a:bodyPr anchor="ctr">
            <a:normAutofit/>
          </a:bodyPr>
          <a:lstStyle/>
          <a:p>
            <a:r>
              <a:rPr lang="en-CA" sz="3600">
                <a:solidFill>
                  <a:srgbClr val="FFFFFF"/>
                </a:solidFill>
              </a:rPr>
              <a:t>2016 Data Screening</a:t>
            </a:r>
            <a:br>
              <a:rPr lang="en-CA" sz="36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CA" sz="3600">
              <a:solidFill>
                <a:srgbClr val="FFFFFF"/>
              </a:solidFill>
            </a:endParaRPr>
          </a:p>
        </p:txBody>
      </p:sp>
      <p:sp>
        <p:nvSpPr>
          <p:cNvPr id="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Content Placeholder 2">
            <a:extLst>
              <a:ext uri="{FF2B5EF4-FFF2-40B4-BE49-F238E27FC236}">
                <a16:creationId xmlns:a16="http://schemas.microsoft.com/office/drawing/2014/main" id="{CFB50C0E-D37B-43BC-A2E4-B71D9E6EDE2F}"/>
              </a:ext>
            </a:extLst>
          </p:cNvPr>
          <p:cNvGraphicFramePr>
            <a:graphicFrameLocks noGrp="1"/>
          </p:cNvGraphicFramePr>
          <p:nvPr>
            <p:ph idx="1"/>
            <p:extLst>
              <p:ext uri="{D42A27DB-BD31-4B8C-83A1-F6EECF244321}">
                <p14:modId xmlns:p14="http://schemas.microsoft.com/office/powerpoint/2010/main" val="385681122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C6BEDE7-B7B3-43C3-858B-13CEACF73816}"/>
                  </a:ext>
                </a:extLst>
              </p:cNvPr>
              <p:cNvSpPr txBox="1"/>
              <p:nvPr/>
            </p:nvSpPr>
            <p:spPr>
              <a:xfrm>
                <a:off x="4566936" y="752083"/>
                <a:ext cx="6096000" cy="73103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𝑁𝑜𝑤𝐶𝑎𝑠𝑡</m:t>
                      </m:r>
                      <m:r>
                        <a:rPr lang="pt-BR" i="0">
                          <a:latin typeface="Cambria Math" panose="02040503050406030204" pitchFamily="18" charset="0"/>
                        </a:rPr>
                        <m:t>= </m:t>
                      </m:r>
                      <m:f>
                        <m:fPr>
                          <m:ctrlPr>
                            <a:rPr lang="pt-BR" i="1">
                              <a:solidFill>
                                <a:srgbClr val="836967"/>
                              </a:solidFill>
                              <a:latin typeface="Cambria Math" panose="02040503050406030204" pitchFamily="18" charset="0"/>
                            </a:rPr>
                          </m:ctrlPr>
                        </m:fPr>
                        <m:num>
                          <m:nary>
                            <m:naryPr>
                              <m:chr m:val="∑"/>
                              <m:limLoc m:val="undOvr"/>
                              <m:ctrlPr>
                                <a:rPr lang="pt-BR" i="1">
                                  <a:latin typeface="Cambria Math" panose="02040503050406030204" pitchFamily="18" charset="0"/>
                                </a:rPr>
                              </m:ctrlPr>
                            </m:naryPr>
                            <m:sub>
                              <m:r>
                                <a:rPr lang="pt-BR" i="1">
                                  <a:latin typeface="Cambria Math" panose="02040503050406030204" pitchFamily="18" charset="0"/>
                                </a:rPr>
                                <m:t>𝑖</m:t>
                              </m:r>
                              <m:r>
                                <a:rPr lang="pt-BR" i="0">
                                  <a:latin typeface="Cambria Math" panose="02040503050406030204" pitchFamily="18" charset="0"/>
                                </a:rPr>
                                <m:t>=1</m:t>
                              </m:r>
                            </m:sub>
                            <m:sup>
                              <m:r>
                                <a:rPr lang="pt-BR" i="1">
                                  <a:latin typeface="Cambria Math" panose="02040503050406030204" pitchFamily="18" charset="0"/>
                                </a:rPr>
                                <m:t>𝑁</m:t>
                              </m:r>
                            </m:sup>
                            <m:e>
                              <m:sSup>
                                <m:sSupPr>
                                  <m:ctrlPr>
                                    <a:rPr lang="pt-BR" i="1">
                                      <a:solidFill>
                                        <a:srgbClr val="836967"/>
                                      </a:solidFill>
                                      <a:latin typeface="Cambria Math" panose="02040503050406030204" pitchFamily="18" charset="0"/>
                                    </a:rPr>
                                  </m:ctrlPr>
                                </m:sSupPr>
                                <m:e>
                                  <m:r>
                                    <a:rPr lang="pt-BR" i="1">
                                      <a:latin typeface="Cambria Math" panose="02040503050406030204" pitchFamily="18" charset="0"/>
                                    </a:rPr>
                                    <m:t>𝑤</m:t>
                                  </m:r>
                                </m:e>
                                <m:sup>
                                  <m:r>
                                    <a:rPr lang="pt-BR" i="1">
                                      <a:latin typeface="Cambria Math" panose="02040503050406030204" pitchFamily="18" charset="0"/>
                                    </a:rPr>
                                    <m:t>𝑖</m:t>
                                  </m:r>
                                  <m:r>
                                    <a:rPr lang="pt-BR" i="0">
                                      <a:latin typeface="Cambria Math" panose="02040503050406030204" pitchFamily="18" charset="0"/>
                                    </a:rPr>
                                    <m:t>−1</m:t>
                                  </m:r>
                                </m:sup>
                              </m:sSup>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𝑖</m:t>
                                  </m:r>
                                </m:sub>
                              </m:sSub>
                            </m:e>
                          </m:nary>
                        </m:num>
                        <m:den>
                          <m:nary>
                            <m:naryPr>
                              <m:chr m:val="∑"/>
                              <m:limLoc m:val="undOvr"/>
                              <m:ctrlPr>
                                <a:rPr lang="pt-BR" i="1">
                                  <a:latin typeface="Cambria Math" panose="02040503050406030204" pitchFamily="18" charset="0"/>
                                </a:rPr>
                              </m:ctrlPr>
                            </m:naryPr>
                            <m:sub>
                              <m:r>
                                <a:rPr lang="pt-BR" i="1">
                                  <a:latin typeface="Cambria Math" panose="02040503050406030204" pitchFamily="18" charset="0"/>
                                </a:rPr>
                                <m:t>𝑖</m:t>
                              </m:r>
                              <m:r>
                                <a:rPr lang="pt-BR" i="0">
                                  <a:latin typeface="Cambria Math" panose="02040503050406030204" pitchFamily="18" charset="0"/>
                                </a:rPr>
                                <m:t>=1</m:t>
                              </m:r>
                            </m:sub>
                            <m:sup>
                              <m:r>
                                <a:rPr lang="pt-BR" i="1">
                                  <a:latin typeface="Cambria Math" panose="02040503050406030204" pitchFamily="18" charset="0"/>
                                </a:rPr>
                                <m:t>𝑁</m:t>
                              </m:r>
                            </m:sup>
                            <m:e>
                              <m:sSup>
                                <m:sSupPr>
                                  <m:ctrlPr>
                                    <a:rPr lang="pt-BR" i="1">
                                      <a:solidFill>
                                        <a:srgbClr val="836967"/>
                                      </a:solidFill>
                                      <a:latin typeface="Cambria Math" panose="02040503050406030204" pitchFamily="18" charset="0"/>
                                    </a:rPr>
                                  </m:ctrlPr>
                                </m:sSupPr>
                                <m:e>
                                  <m:r>
                                    <a:rPr lang="pt-BR" i="1">
                                      <a:latin typeface="Cambria Math" panose="02040503050406030204" pitchFamily="18" charset="0"/>
                                    </a:rPr>
                                    <m:t>𝑤</m:t>
                                  </m:r>
                                </m:e>
                                <m:sup>
                                  <m:r>
                                    <a:rPr lang="pt-BR" i="1">
                                      <a:latin typeface="Cambria Math" panose="02040503050406030204" pitchFamily="18" charset="0"/>
                                    </a:rPr>
                                    <m:t>𝑖</m:t>
                                  </m:r>
                                  <m:r>
                                    <a:rPr lang="pt-BR" i="0">
                                      <a:latin typeface="Cambria Math" panose="02040503050406030204" pitchFamily="18" charset="0"/>
                                    </a:rPr>
                                    <m:t>−1</m:t>
                                  </m:r>
                                </m:sup>
                              </m:sSup>
                            </m:e>
                          </m:nary>
                        </m:den>
                      </m:f>
                    </m:oMath>
                  </m:oMathPara>
                </a14:m>
                <a:endParaRPr lang="pt-BR" dirty="0"/>
              </a:p>
            </p:txBody>
          </p:sp>
        </mc:Choice>
        <mc:Fallback>
          <p:sp>
            <p:nvSpPr>
              <p:cNvPr id="8" name="TextBox 7">
                <a:extLst>
                  <a:ext uri="{FF2B5EF4-FFF2-40B4-BE49-F238E27FC236}">
                    <a16:creationId xmlns:a16="http://schemas.microsoft.com/office/drawing/2014/main" id="{7C6BEDE7-B7B3-43C3-858B-13CEACF73816}"/>
                  </a:ext>
                </a:extLst>
              </p:cNvPr>
              <p:cNvSpPr txBox="1">
                <a:spLocks noRot="1" noChangeAspect="1" noMove="1" noResize="1" noEditPoints="1" noAdjustHandles="1" noChangeArrowheads="1" noChangeShapeType="1" noTextEdit="1"/>
              </p:cNvSpPr>
              <p:nvPr/>
            </p:nvSpPr>
            <p:spPr>
              <a:xfrm>
                <a:off x="4566936" y="752083"/>
                <a:ext cx="6096000" cy="731034"/>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F0E178F-4126-4BBE-8C43-3B7E139B3820}"/>
                  </a:ext>
                </a:extLst>
              </p:cNvPr>
              <p:cNvSpPr txBox="1"/>
              <p:nvPr/>
            </p:nvSpPr>
            <p:spPr>
              <a:xfrm>
                <a:off x="5261254" y="1577456"/>
                <a:ext cx="6096000" cy="65774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pt-BR" b="0" i="1" smtClean="0">
                          <a:solidFill>
                            <a:schemeClr val="tx1"/>
                          </a:solidFill>
                          <a:latin typeface="Cambria Math" panose="02040503050406030204" pitchFamily="18" charset="0"/>
                        </a:rPr>
                        <m:t>𝐴𝑄𝐼</m:t>
                      </m:r>
                      <m:r>
                        <a:rPr lang="pt-BR" b="0" i="1" smtClean="0">
                          <a:solidFill>
                            <a:schemeClr val="tx1"/>
                          </a:solidFill>
                          <a:latin typeface="Cambria Math" panose="02040503050406030204" pitchFamily="18" charset="0"/>
                        </a:rPr>
                        <m:t>: </m:t>
                      </m:r>
                      <m:sSub>
                        <m:sSubPr>
                          <m:ctrlPr>
                            <a:rPr lang="pt-BR" i="1" smtClean="0">
                              <a:solidFill>
                                <a:srgbClr val="836967"/>
                              </a:solidFill>
                              <a:latin typeface="Cambria Math" panose="02040503050406030204" pitchFamily="18" charset="0"/>
                            </a:rPr>
                          </m:ctrlPr>
                        </m:sSubPr>
                        <m:e>
                          <m:r>
                            <a:rPr lang="pt-BR" i="1">
                              <a:latin typeface="Cambria Math" panose="02040503050406030204" pitchFamily="18" charset="0"/>
                            </a:rPr>
                            <m:t>𝐼</m:t>
                          </m:r>
                        </m:e>
                        <m:sub>
                          <m:r>
                            <a:rPr lang="pt-BR" i="1">
                              <a:latin typeface="Cambria Math" panose="02040503050406030204" pitchFamily="18" charset="0"/>
                            </a:rPr>
                            <m:t>𝑝</m:t>
                          </m:r>
                        </m:sub>
                      </m:sSub>
                      <m:r>
                        <a:rPr lang="pt-BR" i="0">
                          <a:latin typeface="Cambria Math" panose="02040503050406030204" pitchFamily="18" charset="0"/>
                        </a:rPr>
                        <m:t>=</m:t>
                      </m:r>
                      <m:f>
                        <m:fPr>
                          <m:ctrlPr>
                            <a:rPr lang="pt-BR" i="1">
                              <a:solidFill>
                                <a:srgbClr val="836967"/>
                              </a:solidFill>
                              <a:latin typeface="Cambria Math" panose="02040503050406030204" pitchFamily="18" charset="0"/>
                            </a:rPr>
                          </m:ctrlPr>
                        </m:fPr>
                        <m:num>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𝐼</m:t>
                              </m:r>
                            </m:e>
                            <m:sub>
                              <m:r>
                                <a:rPr lang="pt-BR" i="1">
                                  <a:latin typeface="Cambria Math" panose="02040503050406030204" pitchFamily="18" charset="0"/>
                                </a:rPr>
                                <m:t>h𝑖</m:t>
                              </m:r>
                            </m:sub>
                          </m:sSub>
                          <m:r>
                            <a:rPr lang="pt-BR" i="0">
                              <a:latin typeface="Cambria Math" panose="02040503050406030204" pitchFamily="18" charset="0"/>
                            </a:rPr>
                            <m:t>−</m:t>
                          </m:r>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𝐼</m:t>
                              </m:r>
                            </m:e>
                            <m:sub>
                              <m:r>
                                <a:rPr lang="pt-BR" i="1">
                                  <a:latin typeface="Cambria Math" panose="02040503050406030204" pitchFamily="18" charset="0"/>
                                </a:rPr>
                                <m:t>𝑙𝑜</m:t>
                              </m:r>
                            </m:sub>
                          </m:sSub>
                        </m:num>
                        <m:den>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𝐵𝑃</m:t>
                              </m:r>
                            </m:e>
                            <m:sub>
                              <m:r>
                                <a:rPr lang="pt-BR" i="1">
                                  <a:latin typeface="Cambria Math" panose="02040503050406030204" pitchFamily="18" charset="0"/>
                                </a:rPr>
                                <m:t>h𝑖</m:t>
                              </m:r>
                            </m:sub>
                          </m:sSub>
                          <m:r>
                            <a:rPr lang="pt-BR" i="0">
                              <a:latin typeface="Cambria Math" panose="02040503050406030204" pitchFamily="18" charset="0"/>
                            </a:rPr>
                            <m:t>−</m:t>
                          </m:r>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𝐵𝑃</m:t>
                              </m:r>
                            </m:e>
                            <m:sub>
                              <m:r>
                                <a:rPr lang="pt-BR" i="1">
                                  <a:latin typeface="Cambria Math" panose="02040503050406030204" pitchFamily="18" charset="0"/>
                                </a:rPr>
                                <m:t>𝑙𝑜</m:t>
                              </m:r>
                            </m:sub>
                          </m:sSub>
                        </m:den>
                      </m:f>
                      <m:d>
                        <m:dPr>
                          <m:ctrlPr>
                            <a:rPr lang="pt-BR" i="1">
                              <a:solidFill>
                                <a:srgbClr val="836967"/>
                              </a:solidFill>
                              <a:latin typeface="Cambria Math" panose="02040503050406030204" pitchFamily="18" charset="0"/>
                            </a:rPr>
                          </m:ctrlPr>
                        </m:dPr>
                        <m:e>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𝑝</m:t>
                              </m:r>
                            </m:sub>
                          </m:sSub>
                          <m:r>
                            <a:rPr lang="pt-BR" i="0">
                              <a:latin typeface="Cambria Math" panose="02040503050406030204" pitchFamily="18" charset="0"/>
                            </a:rPr>
                            <m:t>−</m:t>
                          </m:r>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𝐵𝑃</m:t>
                              </m:r>
                            </m:e>
                            <m:sub>
                              <m:r>
                                <a:rPr lang="pt-BR" i="1">
                                  <a:latin typeface="Cambria Math" panose="02040503050406030204" pitchFamily="18" charset="0"/>
                                </a:rPr>
                                <m:t>𝑙𝑜</m:t>
                              </m:r>
                            </m:sub>
                          </m:sSub>
                        </m:e>
                      </m:d>
                      <m:r>
                        <a:rPr lang="pt-BR" i="0">
                          <a:latin typeface="Cambria Math" panose="02040503050406030204" pitchFamily="18" charset="0"/>
                        </a:rPr>
                        <m:t>+</m:t>
                      </m:r>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𝐼</m:t>
                          </m:r>
                        </m:e>
                        <m:sub>
                          <m:r>
                            <a:rPr lang="pt-BR" i="1">
                              <a:latin typeface="Cambria Math" panose="02040503050406030204" pitchFamily="18" charset="0"/>
                            </a:rPr>
                            <m:t>𝑙𝑜</m:t>
                          </m:r>
                        </m:sub>
                      </m:sSub>
                    </m:oMath>
                  </m:oMathPara>
                </a14:m>
                <a:endParaRPr lang="pt-BR" dirty="0"/>
              </a:p>
            </p:txBody>
          </p:sp>
        </mc:Choice>
        <mc:Fallback>
          <p:sp>
            <p:nvSpPr>
              <p:cNvPr id="10" name="TextBox 9">
                <a:extLst>
                  <a:ext uri="{FF2B5EF4-FFF2-40B4-BE49-F238E27FC236}">
                    <a16:creationId xmlns:a16="http://schemas.microsoft.com/office/drawing/2014/main" id="{CF0E178F-4126-4BBE-8C43-3B7E139B3820}"/>
                  </a:ext>
                </a:extLst>
              </p:cNvPr>
              <p:cNvSpPr txBox="1">
                <a:spLocks noRot="1" noChangeAspect="1" noMove="1" noResize="1" noEditPoints="1" noAdjustHandles="1" noChangeArrowheads="1" noChangeShapeType="1" noTextEdit="1"/>
              </p:cNvSpPr>
              <p:nvPr/>
            </p:nvSpPr>
            <p:spPr>
              <a:xfrm>
                <a:off x="5261254" y="1577456"/>
                <a:ext cx="6096000" cy="657744"/>
              </a:xfrm>
              <a:prstGeom prst="rect">
                <a:avLst/>
              </a:prstGeom>
              <a:blipFill>
                <a:blip r:embed="rId8"/>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425023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E055CE3-2BED-4F95-BFCE-C9C01D4813D3}"/>
              </a:ext>
            </a:extLst>
          </p:cNvPr>
          <p:cNvSpPr>
            <a:spLocks noGrp="1"/>
          </p:cNvSpPr>
          <p:nvPr>
            <p:ph type="title" idx="4294967295"/>
          </p:nvPr>
        </p:nvSpPr>
        <p:spPr>
          <a:xfrm>
            <a:off x="1282700" y="377825"/>
            <a:ext cx="10909300" cy="1058863"/>
          </a:xfrm>
        </p:spPr>
        <p:txBody>
          <a:bodyPr vert="horz" lIns="91440" tIns="45720" rIns="91440" bIns="45720" rtlCol="0" anchor="b">
            <a:normAutofit/>
          </a:bodyPr>
          <a:lstStyle/>
          <a:p>
            <a:r>
              <a:rPr lang="en-US" sz="3300" b="1">
                <a:solidFill>
                  <a:schemeClr val="tx1">
                    <a:lumMod val="85000"/>
                    <a:lumOff val="15000"/>
                  </a:schemeClr>
                </a:solidFill>
              </a:rPr>
              <a:t>2016 Data Cleaning</a:t>
            </a:r>
            <a:br>
              <a:rPr lang="en-US" sz="3300" b="1">
                <a:solidFill>
                  <a:schemeClr val="tx1">
                    <a:lumMod val="85000"/>
                    <a:lumOff val="15000"/>
                  </a:schemeClr>
                </a:solidFill>
                <a:effectLst/>
              </a:rPr>
            </a:br>
            <a:endParaRPr lang="en-US" sz="3300">
              <a:solidFill>
                <a:schemeClr val="tx1">
                  <a:lumMod val="85000"/>
                  <a:lumOff val="15000"/>
                </a:schemeClr>
              </a:solidFill>
            </a:endParaRPr>
          </a:p>
        </p:txBody>
      </p:sp>
      <p:pic>
        <p:nvPicPr>
          <p:cNvPr id="5" name="Imagem 3">
            <a:extLst>
              <a:ext uri="{FF2B5EF4-FFF2-40B4-BE49-F238E27FC236}">
                <a16:creationId xmlns:a16="http://schemas.microsoft.com/office/drawing/2014/main" id="{0A57E662-80DF-478B-9C75-B8B75FED6CC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52272" y="1097712"/>
            <a:ext cx="4793661" cy="3602736"/>
          </a:xfrm>
          <a:prstGeom prst="rect">
            <a:avLst/>
          </a:prstGeom>
          <a:noFill/>
        </p:spPr>
      </p:pic>
      <p:pic>
        <p:nvPicPr>
          <p:cNvPr id="4" name="Imagem 2">
            <a:extLst>
              <a:ext uri="{FF2B5EF4-FFF2-40B4-BE49-F238E27FC236}">
                <a16:creationId xmlns:a16="http://schemas.microsoft.com/office/drawing/2014/main" id="{DCB68B81-9AB6-4E8E-A2EA-194CA0220F9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282286" y="1104591"/>
            <a:ext cx="4793661" cy="3602736"/>
          </a:xfrm>
          <a:prstGeom prst="rect">
            <a:avLst/>
          </a:prstGeom>
          <a:noFill/>
        </p:spPr>
      </p:pic>
      <p:graphicFrame>
        <p:nvGraphicFramePr>
          <p:cNvPr id="12" name="Tabla 11">
            <a:extLst>
              <a:ext uri="{FF2B5EF4-FFF2-40B4-BE49-F238E27FC236}">
                <a16:creationId xmlns:a16="http://schemas.microsoft.com/office/drawing/2014/main" id="{EA1B6B8A-3D85-4BCD-8753-853C0987F07E}"/>
              </a:ext>
            </a:extLst>
          </p:cNvPr>
          <p:cNvGraphicFramePr>
            <a:graphicFrameLocks noGrp="1"/>
          </p:cNvGraphicFramePr>
          <p:nvPr>
            <p:extLst>
              <p:ext uri="{D42A27DB-BD31-4B8C-83A1-F6EECF244321}">
                <p14:modId xmlns:p14="http://schemas.microsoft.com/office/powerpoint/2010/main" val="654703188"/>
              </p:ext>
            </p:extLst>
          </p:nvPr>
        </p:nvGraphicFramePr>
        <p:xfrm>
          <a:off x="1483360" y="4922520"/>
          <a:ext cx="4422902" cy="873258"/>
        </p:xfrm>
        <a:graphic>
          <a:graphicData uri="http://schemas.openxmlformats.org/drawingml/2006/table">
            <a:tbl>
              <a:tblPr firstRow="1" bandRow="1">
                <a:tableStyleId>{5C22544A-7EE6-4342-B048-85BDC9FD1C3A}</a:tableStyleId>
              </a:tblPr>
              <a:tblGrid>
                <a:gridCol w="721359">
                  <a:extLst>
                    <a:ext uri="{9D8B030D-6E8A-4147-A177-3AD203B41FA5}">
                      <a16:colId xmlns:a16="http://schemas.microsoft.com/office/drawing/2014/main" val="4026948721"/>
                    </a:ext>
                  </a:extLst>
                </a:gridCol>
                <a:gridCol w="375920">
                  <a:extLst>
                    <a:ext uri="{9D8B030D-6E8A-4147-A177-3AD203B41FA5}">
                      <a16:colId xmlns:a16="http://schemas.microsoft.com/office/drawing/2014/main" val="4134026930"/>
                    </a:ext>
                  </a:extLst>
                </a:gridCol>
                <a:gridCol w="551197">
                  <a:extLst>
                    <a:ext uri="{9D8B030D-6E8A-4147-A177-3AD203B41FA5}">
                      <a16:colId xmlns:a16="http://schemas.microsoft.com/office/drawing/2014/main" val="688144706"/>
                    </a:ext>
                  </a:extLst>
                </a:gridCol>
                <a:gridCol w="751840">
                  <a:extLst>
                    <a:ext uri="{9D8B030D-6E8A-4147-A177-3AD203B41FA5}">
                      <a16:colId xmlns:a16="http://schemas.microsoft.com/office/drawing/2014/main" val="2766582410"/>
                    </a:ext>
                  </a:extLst>
                </a:gridCol>
                <a:gridCol w="645872">
                  <a:extLst>
                    <a:ext uri="{9D8B030D-6E8A-4147-A177-3AD203B41FA5}">
                      <a16:colId xmlns:a16="http://schemas.microsoft.com/office/drawing/2014/main" val="885942015"/>
                    </a:ext>
                  </a:extLst>
                </a:gridCol>
                <a:gridCol w="579119">
                  <a:extLst>
                    <a:ext uri="{9D8B030D-6E8A-4147-A177-3AD203B41FA5}">
                      <a16:colId xmlns:a16="http://schemas.microsoft.com/office/drawing/2014/main" val="1023685320"/>
                    </a:ext>
                  </a:extLst>
                </a:gridCol>
                <a:gridCol w="797595">
                  <a:extLst>
                    <a:ext uri="{9D8B030D-6E8A-4147-A177-3AD203B41FA5}">
                      <a16:colId xmlns:a16="http://schemas.microsoft.com/office/drawing/2014/main" val="639650902"/>
                    </a:ext>
                  </a:extLst>
                </a:gridCol>
              </a:tblGrid>
              <a:tr h="284480">
                <a:tc>
                  <a:txBody>
                    <a:bodyPr/>
                    <a:lstStyle/>
                    <a:p>
                      <a:pPr algn="ctr"/>
                      <a:r>
                        <a:rPr lang="es-MX" sz="900">
                          <a:effectLst/>
                        </a:rPr>
                        <a:t>Variable</a:t>
                      </a:r>
                    </a:p>
                  </a:txBody>
                  <a:tcPr marL="0" marR="0" marT="0" marB="0" anchor="ctr"/>
                </a:tc>
                <a:tc>
                  <a:txBody>
                    <a:bodyPr/>
                    <a:lstStyle/>
                    <a:p>
                      <a:pPr algn="ctr"/>
                      <a:r>
                        <a:rPr lang="es-MX" sz="900">
                          <a:effectLst/>
                        </a:rPr>
                        <a:t>N</a:t>
                      </a:r>
                    </a:p>
                  </a:txBody>
                  <a:tcPr marL="0" marR="0" marT="0" marB="0" anchor="ctr"/>
                </a:tc>
                <a:tc>
                  <a:txBody>
                    <a:bodyPr/>
                    <a:lstStyle/>
                    <a:p>
                      <a:pPr algn="ctr"/>
                      <a:r>
                        <a:rPr lang="es-MX" sz="900" err="1">
                          <a:effectLst/>
                        </a:rPr>
                        <a:t>Minimum</a:t>
                      </a:r>
                      <a:endParaRPr lang="es-MX" sz="900">
                        <a:effectLst/>
                      </a:endParaRPr>
                    </a:p>
                  </a:txBody>
                  <a:tcPr marL="0" marR="0" marT="0" marB="0" anchor="ctr"/>
                </a:tc>
                <a:tc>
                  <a:txBody>
                    <a:bodyPr/>
                    <a:lstStyle/>
                    <a:p>
                      <a:pPr algn="ctr"/>
                      <a:r>
                        <a:rPr lang="es-MX" sz="900" err="1">
                          <a:effectLst/>
                        </a:rPr>
                        <a:t>Maximum</a:t>
                      </a:r>
                      <a:endParaRPr lang="es-MX" sz="900">
                        <a:effectLst/>
                      </a:endParaRPr>
                    </a:p>
                  </a:txBody>
                  <a:tcPr marL="0" marR="0" marT="0" marB="0" anchor="ctr"/>
                </a:tc>
                <a:tc>
                  <a:txBody>
                    <a:bodyPr/>
                    <a:lstStyle/>
                    <a:p>
                      <a:pPr algn="ctr"/>
                      <a:r>
                        <a:rPr lang="es-MX" sz="900">
                          <a:effectLst/>
                        </a:rPr>
                        <a:t>Mean</a:t>
                      </a:r>
                    </a:p>
                  </a:txBody>
                  <a:tcPr marL="0" marR="0" marT="0" marB="0" anchor="ctr"/>
                </a:tc>
                <a:tc>
                  <a:txBody>
                    <a:bodyPr/>
                    <a:lstStyle/>
                    <a:p>
                      <a:pPr algn="ctr"/>
                      <a:r>
                        <a:rPr lang="es-MX" sz="900">
                          <a:effectLst/>
                        </a:rPr>
                        <a:t>Median</a:t>
                      </a:r>
                    </a:p>
                  </a:txBody>
                  <a:tcPr marL="0" marR="0" marT="0" marB="0" anchor="ctr"/>
                </a:tc>
                <a:tc>
                  <a:txBody>
                    <a:bodyPr/>
                    <a:lstStyle/>
                    <a:p>
                      <a:pPr algn="ctr"/>
                      <a:r>
                        <a:rPr lang="es-MX" sz="900" err="1">
                          <a:effectLst/>
                        </a:rPr>
                        <a:t>Std</a:t>
                      </a:r>
                      <a:r>
                        <a:rPr lang="es-MX" sz="900">
                          <a:effectLst/>
                        </a:rPr>
                        <a:t> Dev</a:t>
                      </a:r>
                    </a:p>
                  </a:txBody>
                  <a:tcPr marL="0" marR="0" marT="0" marB="0" anchor="ctr"/>
                </a:tc>
                <a:extLst>
                  <a:ext uri="{0D108BD9-81ED-4DB2-BD59-A6C34878D82A}">
                    <a16:rowId xmlns:a16="http://schemas.microsoft.com/office/drawing/2014/main" val="701781750"/>
                  </a:ext>
                </a:extLst>
              </a:tr>
              <a:tr h="155853">
                <a:tc>
                  <a:txBody>
                    <a:bodyPr/>
                    <a:lstStyle/>
                    <a:p>
                      <a:pPr algn="ctr"/>
                      <a:r>
                        <a:rPr lang="es-MX" sz="900">
                          <a:effectLst/>
                        </a:rPr>
                        <a:t>AQI</a:t>
                      </a:r>
                    </a:p>
                  </a:txBody>
                  <a:tcPr marL="0" marR="0" marT="0" marB="0" anchor="ctr"/>
                </a:tc>
                <a:tc>
                  <a:txBody>
                    <a:bodyPr/>
                    <a:lstStyle/>
                    <a:p>
                      <a:pPr algn="ctr"/>
                      <a:r>
                        <a:rPr lang="es-MX" sz="900">
                          <a:effectLst/>
                        </a:rPr>
                        <a:t>720</a:t>
                      </a:r>
                    </a:p>
                  </a:txBody>
                  <a:tcPr marL="0" marR="0" marT="0" marB="0" anchor="ctr"/>
                </a:tc>
                <a:tc>
                  <a:txBody>
                    <a:bodyPr/>
                    <a:lstStyle/>
                    <a:p>
                      <a:pPr algn="ctr"/>
                      <a:r>
                        <a:rPr lang="es-MX" sz="900">
                          <a:effectLst/>
                        </a:rPr>
                        <a:t>69</a:t>
                      </a:r>
                    </a:p>
                  </a:txBody>
                  <a:tcPr marL="0" marR="0" marT="0" marB="0" anchor="ctr"/>
                </a:tc>
                <a:tc>
                  <a:txBody>
                    <a:bodyPr/>
                    <a:lstStyle/>
                    <a:p>
                      <a:pPr algn="ctr"/>
                      <a:r>
                        <a:rPr lang="es-MX" sz="900">
                          <a:effectLst/>
                        </a:rPr>
                        <a:t>162</a:t>
                      </a:r>
                    </a:p>
                  </a:txBody>
                  <a:tcPr marL="0" marR="0" marT="0" marB="0" anchor="ctr"/>
                </a:tc>
                <a:tc>
                  <a:txBody>
                    <a:bodyPr/>
                    <a:lstStyle/>
                    <a:p>
                      <a:pPr algn="ctr"/>
                      <a:r>
                        <a:rPr lang="es-MX" sz="900">
                          <a:effectLst/>
                        </a:rPr>
                        <a:t>114.3</a:t>
                      </a:r>
                    </a:p>
                  </a:txBody>
                  <a:tcPr marL="0" marR="0" marT="0" marB="0" anchor="ctr"/>
                </a:tc>
                <a:tc>
                  <a:txBody>
                    <a:bodyPr/>
                    <a:lstStyle/>
                    <a:p>
                      <a:pPr algn="ctr"/>
                      <a:r>
                        <a:rPr lang="es-MX" sz="900">
                          <a:effectLst/>
                        </a:rPr>
                        <a:t>114</a:t>
                      </a:r>
                    </a:p>
                  </a:txBody>
                  <a:tcPr marL="0" marR="0" marT="0" marB="0" anchor="ctr"/>
                </a:tc>
                <a:tc>
                  <a:txBody>
                    <a:bodyPr/>
                    <a:lstStyle/>
                    <a:p>
                      <a:pPr algn="ctr"/>
                      <a:r>
                        <a:rPr lang="es-MX" sz="900" dirty="0">
                          <a:effectLst/>
                        </a:rPr>
                        <a:t>23.6</a:t>
                      </a:r>
                    </a:p>
                  </a:txBody>
                  <a:tcPr marL="0" marR="0" marT="0" marB="0" anchor="ctr"/>
                </a:tc>
                <a:extLst>
                  <a:ext uri="{0D108BD9-81ED-4DB2-BD59-A6C34878D82A}">
                    <a16:rowId xmlns:a16="http://schemas.microsoft.com/office/drawing/2014/main" val="1696224273"/>
                  </a:ext>
                </a:extLst>
              </a:tr>
              <a:tr h="155853">
                <a:tc>
                  <a:txBody>
                    <a:bodyPr/>
                    <a:lstStyle/>
                    <a:p>
                      <a:pPr algn="ctr"/>
                      <a:r>
                        <a:rPr lang="es-MX" sz="900" err="1">
                          <a:effectLst/>
                        </a:rPr>
                        <a:t>RawConc</a:t>
                      </a:r>
                      <a:endParaRPr lang="es-MX" sz="900">
                        <a:effectLst/>
                      </a:endParaRPr>
                    </a:p>
                  </a:txBody>
                  <a:tcPr marL="0" marR="0" marT="0" marB="0" anchor="ctr"/>
                </a:tc>
                <a:tc>
                  <a:txBody>
                    <a:bodyPr/>
                    <a:lstStyle/>
                    <a:p>
                      <a:pPr algn="ctr"/>
                      <a:r>
                        <a:rPr lang="es-MX" sz="900">
                          <a:effectLst/>
                        </a:rPr>
                        <a:t>720</a:t>
                      </a:r>
                    </a:p>
                  </a:txBody>
                  <a:tcPr marL="0" marR="0" marT="0" marB="0" anchor="ctr"/>
                </a:tc>
                <a:tc>
                  <a:txBody>
                    <a:bodyPr/>
                    <a:lstStyle/>
                    <a:p>
                      <a:pPr algn="ctr"/>
                      <a:r>
                        <a:rPr lang="es-MX" sz="900">
                          <a:effectLst/>
                        </a:rPr>
                        <a:t>9</a:t>
                      </a:r>
                    </a:p>
                  </a:txBody>
                  <a:tcPr marL="0" marR="0" marT="0" marB="0" anchor="ctr"/>
                </a:tc>
                <a:tc>
                  <a:txBody>
                    <a:bodyPr/>
                    <a:lstStyle/>
                    <a:p>
                      <a:pPr algn="ctr"/>
                      <a:r>
                        <a:rPr lang="es-MX" sz="900">
                          <a:effectLst/>
                        </a:rPr>
                        <a:t>985</a:t>
                      </a:r>
                    </a:p>
                  </a:txBody>
                  <a:tcPr marL="0" marR="0" marT="0" marB="0" anchor="ctr"/>
                </a:tc>
                <a:tc>
                  <a:txBody>
                    <a:bodyPr/>
                    <a:lstStyle/>
                    <a:p>
                      <a:pPr algn="ctr"/>
                      <a:r>
                        <a:rPr lang="es-MX" sz="900">
                          <a:effectLst/>
                        </a:rPr>
                        <a:t>44</a:t>
                      </a:r>
                    </a:p>
                  </a:txBody>
                  <a:tcPr marL="0" marR="0" marT="0" marB="0" anchor="ctr"/>
                </a:tc>
                <a:tc>
                  <a:txBody>
                    <a:bodyPr/>
                    <a:lstStyle/>
                    <a:p>
                      <a:pPr algn="ctr"/>
                      <a:r>
                        <a:rPr lang="es-MX" sz="900">
                          <a:effectLst/>
                        </a:rPr>
                        <a:t>37</a:t>
                      </a:r>
                    </a:p>
                  </a:txBody>
                  <a:tcPr marL="0" marR="0" marT="0" marB="0" anchor="ctr"/>
                </a:tc>
                <a:tc>
                  <a:txBody>
                    <a:bodyPr/>
                    <a:lstStyle/>
                    <a:p>
                      <a:pPr algn="ctr"/>
                      <a:r>
                        <a:rPr lang="es-MX" sz="900" dirty="0">
                          <a:effectLst/>
                        </a:rPr>
                        <a:t>53.7</a:t>
                      </a:r>
                    </a:p>
                  </a:txBody>
                  <a:tcPr marL="0" marR="0" marT="0" marB="0" anchor="ctr"/>
                </a:tc>
                <a:extLst>
                  <a:ext uri="{0D108BD9-81ED-4DB2-BD59-A6C34878D82A}">
                    <a16:rowId xmlns:a16="http://schemas.microsoft.com/office/drawing/2014/main" val="1023265769"/>
                  </a:ext>
                </a:extLst>
              </a:tr>
              <a:tr h="277072">
                <a:tc>
                  <a:txBody>
                    <a:bodyPr/>
                    <a:lstStyle/>
                    <a:p>
                      <a:pPr algn="ctr"/>
                      <a:r>
                        <a:rPr lang="es-MX" sz="900" err="1">
                          <a:effectLst/>
                        </a:rPr>
                        <a:t>NowCastConc</a:t>
                      </a:r>
                      <a:endParaRPr lang="es-MX" sz="900">
                        <a:effectLst/>
                      </a:endParaRPr>
                    </a:p>
                  </a:txBody>
                  <a:tcPr marL="0" marR="0" marT="0" marB="0" anchor="ctr"/>
                </a:tc>
                <a:tc>
                  <a:txBody>
                    <a:bodyPr/>
                    <a:lstStyle/>
                    <a:p>
                      <a:pPr algn="ctr"/>
                      <a:r>
                        <a:rPr lang="es-MX" sz="900">
                          <a:effectLst/>
                        </a:rPr>
                        <a:t>709</a:t>
                      </a:r>
                    </a:p>
                  </a:txBody>
                  <a:tcPr marL="0" marR="0" marT="0" marB="0" anchor="ctr"/>
                </a:tc>
                <a:tc>
                  <a:txBody>
                    <a:bodyPr/>
                    <a:lstStyle/>
                    <a:p>
                      <a:pPr algn="ctr"/>
                      <a:r>
                        <a:rPr lang="es-MX" sz="900">
                          <a:effectLst/>
                        </a:rPr>
                        <a:t>10</a:t>
                      </a:r>
                    </a:p>
                  </a:txBody>
                  <a:tcPr marL="0" marR="0" marT="0" marB="0" anchor="ctr"/>
                </a:tc>
                <a:tc>
                  <a:txBody>
                    <a:bodyPr/>
                    <a:lstStyle/>
                    <a:p>
                      <a:pPr algn="ctr"/>
                      <a:r>
                        <a:rPr lang="es-MX" sz="900">
                          <a:effectLst/>
                        </a:rPr>
                        <a:t>543</a:t>
                      </a:r>
                    </a:p>
                  </a:txBody>
                  <a:tcPr marL="0" marR="0" marT="0" marB="0" anchor="ctr"/>
                </a:tc>
                <a:tc>
                  <a:txBody>
                    <a:bodyPr/>
                    <a:lstStyle/>
                    <a:p>
                      <a:pPr algn="ctr"/>
                      <a:r>
                        <a:rPr lang="es-MX" sz="900">
                          <a:effectLst/>
                        </a:rPr>
                        <a:t>44.1</a:t>
                      </a:r>
                    </a:p>
                  </a:txBody>
                  <a:tcPr marL="0" marR="0" marT="0" marB="0" anchor="ctr"/>
                </a:tc>
                <a:tc>
                  <a:txBody>
                    <a:bodyPr/>
                    <a:lstStyle/>
                    <a:p>
                      <a:pPr algn="ctr"/>
                      <a:r>
                        <a:rPr lang="es-MX" sz="900">
                          <a:effectLst/>
                        </a:rPr>
                        <a:t>38</a:t>
                      </a:r>
                    </a:p>
                  </a:txBody>
                  <a:tcPr marL="0" marR="0" marT="0" marB="0" anchor="ctr"/>
                </a:tc>
                <a:tc>
                  <a:txBody>
                    <a:bodyPr/>
                    <a:lstStyle/>
                    <a:p>
                      <a:pPr algn="ctr"/>
                      <a:r>
                        <a:rPr lang="es-MX" sz="900" dirty="0">
                          <a:effectLst/>
                        </a:rPr>
                        <a:t>34.7</a:t>
                      </a:r>
                    </a:p>
                  </a:txBody>
                  <a:tcPr marL="0" marR="0" marT="0" marB="0" anchor="ctr"/>
                </a:tc>
                <a:extLst>
                  <a:ext uri="{0D108BD9-81ED-4DB2-BD59-A6C34878D82A}">
                    <a16:rowId xmlns:a16="http://schemas.microsoft.com/office/drawing/2014/main" val="678238182"/>
                  </a:ext>
                </a:extLst>
              </a:tr>
            </a:tbl>
          </a:graphicData>
        </a:graphic>
      </p:graphicFrame>
      <p:graphicFrame>
        <p:nvGraphicFramePr>
          <p:cNvPr id="14" name="Tabla 13">
            <a:extLst>
              <a:ext uri="{FF2B5EF4-FFF2-40B4-BE49-F238E27FC236}">
                <a16:creationId xmlns:a16="http://schemas.microsoft.com/office/drawing/2014/main" id="{12525270-716F-4411-A1AF-EBC155688E40}"/>
              </a:ext>
            </a:extLst>
          </p:cNvPr>
          <p:cNvGraphicFramePr>
            <a:graphicFrameLocks noGrp="1"/>
          </p:cNvGraphicFramePr>
          <p:nvPr>
            <p:extLst>
              <p:ext uri="{D42A27DB-BD31-4B8C-83A1-F6EECF244321}">
                <p14:modId xmlns:p14="http://schemas.microsoft.com/office/powerpoint/2010/main" val="2747433555"/>
              </p:ext>
            </p:extLst>
          </p:nvPr>
        </p:nvGraphicFramePr>
        <p:xfrm>
          <a:off x="6451600" y="4942840"/>
          <a:ext cx="4588652" cy="851568"/>
        </p:xfrm>
        <a:graphic>
          <a:graphicData uri="http://schemas.openxmlformats.org/drawingml/2006/table">
            <a:tbl>
              <a:tblPr firstRow="1" bandRow="1">
                <a:tableStyleId>{5C22544A-7EE6-4342-B048-85BDC9FD1C3A}</a:tableStyleId>
              </a:tblPr>
              <a:tblGrid>
                <a:gridCol w="833233">
                  <a:extLst>
                    <a:ext uri="{9D8B030D-6E8A-4147-A177-3AD203B41FA5}">
                      <a16:colId xmlns:a16="http://schemas.microsoft.com/office/drawing/2014/main" val="2082886046"/>
                    </a:ext>
                  </a:extLst>
                </a:gridCol>
                <a:gridCol w="598520">
                  <a:extLst>
                    <a:ext uri="{9D8B030D-6E8A-4147-A177-3AD203B41FA5}">
                      <a16:colId xmlns:a16="http://schemas.microsoft.com/office/drawing/2014/main" val="3634898793"/>
                    </a:ext>
                  </a:extLst>
                </a:gridCol>
                <a:gridCol w="598520">
                  <a:extLst>
                    <a:ext uri="{9D8B030D-6E8A-4147-A177-3AD203B41FA5}">
                      <a16:colId xmlns:a16="http://schemas.microsoft.com/office/drawing/2014/main" val="2278557028"/>
                    </a:ext>
                  </a:extLst>
                </a:gridCol>
                <a:gridCol w="762819">
                  <a:extLst>
                    <a:ext uri="{9D8B030D-6E8A-4147-A177-3AD203B41FA5}">
                      <a16:colId xmlns:a16="http://schemas.microsoft.com/office/drawing/2014/main" val="1434354738"/>
                    </a:ext>
                  </a:extLst>
                </a:gridCol>
                <a:gridCol w="598520">
                  <a:extLst>
                    <a:ext uri="{9D8B030D-6E8A-4147-A177-3AD203B41FA5}">
                      <a16:colId xmlns:a16="http://schemas.microsoft.com/office/drawing/2014/main" val="3549956074"/>
                    </a:ext>
                  </a:extLst>
                </a:gridCol>
                <a:gridCol w="598520">
                  <a:extLst>
                    <a:ext uri="{9D8B030D-6E8A-4147-A177-3AD203B41FA5}">
                      <a16:colId xmlns:a16="http://schemas.microsoft.com/office/drawing/2014/main" val="945581795"/>
                    </a:ext>
                  </a:extLst>
                </a:gridCol>
                <a:gridCol w="598520">
                  <a:extLst>
                    <a:ext uri="{9D8B030D-6E8A-4147-A177-3AD203B41FA5}">
                      <a16:colId xmlns:a16="http://schemas.microsoft.com/office/drawing/2014/main" val="2753240019"/>
                    </a:ext>
                  </a:extLst>
                </a:gridCol>
              </a:tblGrid>
              <a:tr h="274053">
                <a:tc>
                  <a:txBody>
                    <a:bodyPr/>
                    <a:lstStyle/>
                    <a:p>
                      <a:pPr algn="ctr"/>
                      <a:r>
                        <a:rPr lang="es-MX" sz="900" dirty="0">
                          <a:effectLst/>
                        </a:rPr>
                        <a:t>Variable</a:t>
                      </a:r>
                    </a:p>
                  </a:txBody>
                  <a:tcPr marL="0" marR="0" marT="0" marB="0" anchor="ctr"/>
                </a:tc>
                <a:tc>
                  <a:txBody>
                    <a:bodyPr/>
                    <a:lstStyle/>
                    <a:p>
                      <a:pPr algn="ctr"/>
                      <a:r>
                        <a:rPr lang="es-MX" sz="900">
                          <a:effectLst/>
                        </a:rPr>
                        <a:t>N</a:t>
                      </a:r>
                    </a:p>
                  </a:txBody>
                  <a:tcPr marL="0" marR="0" marT="0" marB="0" anchor="ctr"/>
                </a:tc>
                <a:tc>
                  <a:txBody>
                    <a:bodyPr/>
                    <a:lstStyle/>
                    <a:p>
                      <a:pPr algn="ctr"/>
                      <a:r>
                        <a:rPr lang="es-MX" sz="900" err="1">
                          <a:effectLst/>
                        </a:rPr>
                        <a:t>Minimum</a:t>
                      </a:r>
                      <a:endParaRPr lang="es-MX" sz="900">
                        <a:effectLst/>
                      </a:endParaRPr>
                    </a:p>
                  </a:txBody>
                  <a:tcPr marL="0" marR="0" marT="0" marB="0" anchor="ctr"/>
                </a:tc>
                <a:tc>
                  <a:txBody>
                    <a:bodyPr/>
                    <a:lstStyle/>
                    <a:p>
                      <a:pPr algn="ctr"/>
                      <a:r>
                        <a:rPr lang="es-MX" sz="900" err="1">
                          <a:effectLst/>
                        </a:rPr>
                        <a:t>Maximum</a:t>
                      </a:r>
                      <a:endParaRPr lang="es-MX" sz="900">
                        <a:effectLst/>
                      </a:endParaRPr>
                    </a:p>
                  </a:txBody>
                  <a:tcPr marL="0" marR="0" marT="0" marB="0" anchor="ctr"/>
                </a:tc>
                <a:tc>
                  <a:txBody>
                    <a:bodyPr/>
                    <a:lstStyle/>
                    <a:p>
                      <a:pPr algn="ctr"/>
                      <a:r>
                        <a:rPr lang="es-MX" sz="900">
                          <a:effectLst/>
                        </a:rPr>
                        <a:t>Mean</a:t>
                      </a:r>
                    </a:p>
                  </a:txBody>
                  <a:tcPr marL="0" marR="0" marT="0" marB="0" anchor="ctr"/>
                </a:tc>
                <a:tc>
                  <a:txBody>
                    <a:bodyPr/>
                    <a:lstStyle/>
                    <a:p>
                      <a:pPr algn="ctr"/>
                      <a:r>
                        <a:rPr lang="es-MX" sz="900">
                          <a:effectLst/>
                        </a:rPr>
                        <a:t>Median</a:t>
                      </a:r>
                    </a:p>
                  </a:txBody>
                  <a:tcPr marL="0" marR="0" marT="0" marB="0" anchor="ctr"/>
                </a:tc>
                <a:tc>
                  <a:txBody>
                    <a:bodyPr/>
                    <a:lstStyle/>
                    <a:p>
                      <a:pPr algn="ctr"/>
                      <a:r>
                        <a:rPr lang="es-MX" sz="900" err="1">
                          <a:effectLst/>
                        </a:rPr>
                        <a:t>Std</a:t>
                      </a:r>
                      <a:r>
                        <a:rPr lang="es-MX" sz="900">
                          <a:effectLst/>
                        </a:rPr>
                        <a:t> Dev</a:t>
                      </a:r>
                    </a:p>
                  </a:txBody>
                  <a:tcPr marL="0" marR="0" marT="0" marB="0" anchor="ctr"/>
                </a:tc>
                <a:extLst>
                  <a:ext uri="{0D108BD9-81ED-4DB2-BD59-A6C34878D82A}">
                    <a16:rowId xmlns:a16="http://schemas.microsoft.com/office/drawing/2014/main" val="1207068251"/>
                  </a:ext>
                </a:extLst>
              </a:tr>
              <a:tr h="180975">
                <a:tc>
                  <a:txBody>
                    <a:bodyPr/>
                    <a:lstStyle/>
                    <a:p>
                      <a:pPr algn="ctr"/>
                      <a:r>
                        <a:rPr lang="es-MX" sz="900" dirty="0">
                          <a:effectLst/>
                        </a:rPr>
                        <a:t>AQI</a:t>
                      </a:r>
                    </a:p>
                  </a:txBody>
                  <a:tcPr marL="0" marR="0" marT="0" marB="0" anchor="ctr"/>
                </a:tc>
                <a:tc>
                  <a:txBody>
                    <a:bodyPr/>
                    <a:lstStyle/>
                    <a:p>
                      <a:pPr algn="ctr"/>
                      <a:r>
                        <a:rPr lang="es-MX" sz="900">
                          <a:effectLst/>
                        </a:rPr>
                        <a:t>720</a:t>
                      </a:r>
                    </a:p>
                  </a:txBody>
                  <a:tcPr marL="0" marR="0" marT="0" marB="0" anchor="ctr"/>
                </a:tc>
                <a:tc>
                  <a:txBody>
                    <a:bodyPr/>
                    <a:lstStyle/>
                    <a:p>
                      <a:pPr algn="ctr"/>
                      <a:r>
                        <a:rPr lang="es-MX" sz="900">
                          <a:effectLst/>
                        </a:rPr>
                        <a:t>69</a:t>
                      </a:r>
                    </a:p>
                  </a:txBody>
                  <a:tcPr marL="0" marR="0" marT="0" marB="0" anchor="ctr"/>
                </a:tc>
                <a:tc>
                  <a:txBody>
                    <a:bodyPr/>
                    <a:lstStyle/>
                    <a:p>
                      <a:pPr algn="ctr"/>
                      <a:r>
                        <a:rPr lang="es-MX" sz="900">
                          <a:effectLst/>
                        </a:rPr>
                        <a:t>162</a:t>
                      </a:r>
                    </a:p>
                  </a:txBody>
                  <a:tcPr marL="0" marR="0" marT="0" marB="0" anchor="ctr"/>
                </a:tc>
                <a:tc>
                  <a:txBody>
                    <a:bodyPr/>
                    <a:lstStyle/>
                    <a:p>
                      <a:pPr algn="ctr"/>
                      <a:r>
                        <a:rPr lang="es-MX" sz="900">
                          <a:effectLst/>
                        </a:rPr>
                        <a:t>114.3</a:t>
                      </a:r>
                    </a:p>
                  </a:txBody>
                  <a:tcPr marL="0" marR="0" marT="0" marB="0" anchor="ctr"/>
                </a:tc>
                <a:tc>
                  <a:txBody>
                    <a:bodyPr/>
                    <a:lstStyle/>
                    <a:p>
                      <a:pPr algn="ctr"/>
                      <a:r>
                        <a:rPr lang="es-MX" sz="900">
                          <a:effectLst/>
                        </a:rPr>
                        <a:t>114</a:t>
                      </a:r>
                    </a:p>
                  </a:txBody>
                  <a:tcPr marL="0" marR="0" marT="0" marB="0" anchor="ctr"/>
                </a:tc>
                <a:tc>
                  <a:txBody>
                    <a:bodyPr/>
                    <a:lstStyle/>
                    <a:p>
                      <a:pPr algn="ctr"/>
                      <a:r>
                        <a:rPr lang="es-MX" sz="900">
                          <a:effectLst/>
                        </a:rPr>
                        <a:t>23.6</a:t>
                      </a:r>
                    </a:p>
                  </a:txBody>
                  <a:tcPr marL="0" marR="0" marT="0" marB="0" anchor="ctr"/>
                </a:tc>
                <a:extLst>
                  <a:ext uri="{0D108BD9-81ED-4DB2-BD59-A6C34878D82A}">
                    <a16:rowId xmlns:a16="http://schemas.microsoft.com/office/drawing/2014/main" val="3756815422"/>
                  </a:ext>
                </a:extLst>
              </a:tr>
              <a:tr h="180975">
                <a:tc>
                  <a:txBody>
                    <a:bodyPr/>
                    <a:lstStyle/>
                    <a:p>
                      <a:pPr algn="ctr"/>
                      <a:r>
                        <a:rPr lang="es-MX" sz="900" dirty="0" err="1">
                          <a:effectLst/>
                        </a:rPr>
                        <a:t>RawConc</a:t>
                      </a:r>
                      <a:endParaRPr lang="es-MX" sz="900" dirty="0">
                        <a:effectLst/>
                      </a:endParaRPr>
                    </a:p>
                  </a:txBody>
                  <a:tcPr marL="0" marR="0" marT="0" marB="0" anchor="ctr"/>
                </a:tc>
                <a:tc>
                  <a:txBody>
                    <a:bodyPr/>
                    <a:lstStyle/>
                    <a:p>
                      <a:pPr algn="ctr"/>
                      <a:r>
                        <a:rPr lang="es-MX" sz="900">
                          <a:effectLst/>
                        </a:rPr>
                        <a:t>720</a:t>
                      </a:r>
                    </a:p>
                  </a:txBody>
                  <a:tcPr marL="0" marR="0" marT="0" marB="0" anchor="ctr"/>
                </a:tc>
                <a:tc>
                  <a:txBody>
                    <a:bodyPr/>
                    <a:lstStyle/>
                    <a:p>
                      <a:pPr algn="ctr"/>
                      <a:r>
                        <a:rPr lang="es-MX" sz="900">
                          <a:effectLst/>
                        </a:rPr>
                        <a:t>9</a:t>
                      </a:r>
                    </a:p>
                  </a:txBody>
                  <a:tcPr marL="0" marR="0" marT="0" marB="0" anchor="ctr"/>
                </a:tc>
                <a:tc>
                  <a:txBody>
                    <a:bodyPr/>
                    <a:lstStyle/>
                    <a:p>
                      <a:pPr algn="ctr"/>
                      <a:r>
                        <a:rPr lang="es-MX" sz="900">
                          <a:effectLst/>
                        </a:rPr>
                        <a:t>161</a:t>
                      </a:r>
                    </a:p>
                  </a:txBody>
                  <a:tcPr marL="0" marR="0" marT="0" marB="0" anchor="ctr"/>
                </a:tc>
                <a:tc>
                  <a:txBody>
                    <a:bodyPr/>
                    <a:lstStyle/>
                    <a:p>
                      <a:pPr algn="ctr"/>
                      <a:r>
                        <a:rPr lang="es-MX" sz="900">
                          <a:effectLst/>
                        </a:rPr>
                        <a:t>41.3</a:t>
                      </a:r>
                    </a:p>
                  </a:txBody>
                  <a:tcPr marL="0" marR="0" marT="0" marB="0" anchor="ctr"/>
                </a:tc>
                <a:tc>
                  <a:txBody>
                    <a:bodyPr/>
                    <a:lstStyle/>
                    <a:p>
                      <a:pPr algn="ctr"/>
                      <a:r>
                        <a:rPr lang="es-MX" sz="900">
                          <a:effectLst/>
                        </a:rPr>
                        <a:t>37</a:t>
                      </a:r>
                    </a:p>
                  </a:txBody>
                  <a:tcPr marL="0" marR="0" marT="0" marB="0" anchor="ctr"/>
                </a:tc>
                <a:tc>
                  <a:txBody>
                    <a:bodyPr/>
                    <a:lstStyle/>
                    <a:p>
                      <a:pPr algn="ctr"/>
                      <a:r>
                        <a:rPr lang="es-MX" sz="900">
                          <a:effectLst/>
                        </a:rPr>
                        <a:t>20.4</a:t>
                      </a:r>
                    </a:p>
                  </a:txBody>
                  <a:tcPr marL="0" marR="0" marT="0" marB="0" anchor="ctr"/>
                </a:tc>
                <a:extLst>
                  <a:ext uri="{0D108BD9-81ED-4DB2-BD59-A6C34878D82A}">
                    <a16:rowId xmlns:a16="http://schemas.microsoft.com/office/drawing/2014/main" val="3722573504"/>
                  </a:ext>
                </a:extLst>
              </a:tr>
              <a:tr h="215565">
                <a:tc>
                  <a:txBody>
                    <a:bodyPr/>
                    <a:lstStyle/>
                    <a:p>
                      <a:pPr algn="ctr"/>
                      <a:r>
                        <a:rPr lang="es-MX" sz="900" dirty="0" err="1">
                          <a:effectLst/>
                        </a:rPr>
                        <a:t>NowCastConc</a:t>
                      </a:r>
                      <a:endParaRPr lang="es-MX" sz="900" dirty="0">
                        <a:effectLst/>
                      </a:endParaRPr>
                    </a:p>
                  </a:txBody>
                  <a:tcPr marL="0" marR="0" marT="0" marB="0" anchor="ctr"/>
                </a:tc>
                <a:tc>
                  <a:txBody>
                    <a:bodyPr/>
                    <a:lstStyle/>
                    <a:p>
                      <a:pPr algn="ctr"/>
                      <a:r>
                        <a:rPr lang="es-MX" sz="900">
                          <a:effectLst/>
                        </a:rPr>
                        <a:t>720</a:t>
                      </a:r>
                    </a:p>
                  </a:txBody>
                  <a:tcPr marL="0" marR="0" marT="0" marB="0" anchor="ctr"/>
                </a:tc>
                <a:tc>
                  <a:txBody>
                    <a:bodyPr/>
                    <a:lstStyle/>
                    <a:p>
                      <a:pPr algn="ctr"/>
                      <a:r>
                        <a:rPr lang="es-MX" sz="900">
                          <a:effectLst/>
                        </a:rPr>
                        <a:t>10</a:t>
                      </a:r>
                    </a:p>
                  </a:txBody>
                  <a:tcPr marL="0" marR="0" marT="0" marB="0" anchor="ctr"/>
                </a:tc>
                <a:tc>
                  <a:txBody>
                    <a:bodyPr/>
                    <a:lstStyle/>
                    <a:p>
                      <a:pPr algn="ctr"/>
                      <a:r>
                        <a:rPr lang="es-MX" sz="900">
                          <a:effectLst/>
                        </a:rPr>
                        <a:t>130</a:t>
                      </a:r>
                    </a:p>
                  </a:txBody>
                  <a:tcPr marL="0" marR="0" marT="0" marB="0" anchor="ctr"/>
                </a:tc>
                <a:tc>
                  <a:txBody>
                    <a:bodyPr/>
                    <a:lstStyle/>
                    <a:p>
                      <a:pPr algn="ctr"/>
                      <a:r>
                        <a:rPr lang="es-MX" sz="900">
                          <a:effectLst/>
                        </a:rPr>
                        <a:t>41.7</a:t>
                      </a:r>
                    </a:p>
                  </a:txBody>
                  <a:tcPr marL="0" marR="0" marT="0" marB="0" anchor="ctr"/>
                </a:tc>
                <a:tc>
                  <a:txBody>
                    <a:bodyPr/>
                    <a:lstStyle/>
                    <a:p>
                      <a:pPr algn="ctr"/>
                      <a:r>
                        <a:rPr lang="es-MX" sz="900">
                          <a:effectLst/>
                        </a:rPr>
                        <a:t>38</a:t>
                      </a:r>
                    </a:p>
                  </a:txBody>
                  <a:tcPr marL="0" marR="0" marT="0" marB="0" anchor="ctr"/>
                </a:tc>
                <a:tc>
                  <a:txBody>
                    <a:bodyPr/>
                    <a:lstStyle/>
                    <a:p>
                      <a:pPr algn="ctr"/>
                      <a:r>
                        <a:rPr lang="es-MX" sz="900" dirty="0">
                          <a:effectLst/>
                        </a:rPr>
                        <a:t>18.1</a:t>
                      </a:r>
                    </a:p>
                  </a:txBody>
                  <a:tcPr marL="0" marR="0" marT="0" marB="0" anchor="ctr"/>
                </a:tc>
                <a:extLst>
                  <a:ext uri="{0D108BD9-81ED-4DB2-BD59-A6C34878D82A}">
                    <a16:rowId xmlns:a16="http://schemas.microsoft.com/office/drawing/2014/main" val="2226473412"/>
                  </a:ext>
                </a:extLst>
              </a:tr>
            </a:tbl>
          </a:graphicData>
        </a:graphic>
      </p:graphicFrame>
    </p:spTree>
    <p:extLst>
      <p:ext uri="{BB962C8B-B14F-4D97-AF65-F5344CB8AC3E}">
        <p14:creationId xmlns:p14="http://schemas.microsoft.com/office/powerpoint/2010/main" val="384552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042A16B-4F50-48A2-8CF5-6AE35EEB85E5}"/>
              </a:ext>
            </a:extLst>
          </p:cNvPr>
          <p:cNvSpPr>
            <a:spLocks noGrp="1"/>
          </p:cNvSpPr>
          <p:nvPr>
            <p:ph type="title"/>
          </p:nvPr>
        </p:nvSpPr>
        <p:spPr>
          <a:xfrm>
            <a:off x="492370" y="605896"/>
            <a:ext cx="3084844" cy="5646208"/>
          </a:xfrm>
        </p:spPr>
        <p:txBody>
          <a:bodyPr anchor="ctr">
            <a:normAutofit/>
          </a:bodyPr>
          <a:lstStyle/>
          <a:p>
            <a:r>
              <a:rPr lang="en-CA" sz="3600">
                <a:solidFill>
                  <a:srgbClr val="FFFFFF"/>
                </a:solidFill>
              </a:rPr>
              <a:t>2017-2021 Data Screening</a:t>
            </a:r>
          </a:p>
        </p:txBody>
      </p:sp>
      <p:sp>
        <p:nvSpPr>
          <p:cNvPr id="24"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980E11D-7849-4F6A-9104-8D3D6A611F0F}"/>
              </a:ext>
            </a:extLst>
          </p:cNvPr>
          <p:cNvSpPr>
            <a:spLocks noGrp="1"/>
          </p:cNvSpPr>
          <p:nvPr>
            <p:ph idx="1"/>
          </p:nvPr>
        </p:nvSpPr>
        <p:spPr>
          <a:xfrm>
            <a:off x="4742016" y="605896"/>
            <a:ext cx="7077090" cy="5646208"/>
          </a:xfrm>
        </p:spPr>
        <p:txBody>
          <a:bodyPr anchor="ctr">
            <a:normAutofit/>
          </a:bodyPr>
          <a:lstStyle/>
          <a:p>
            <a:pPr>
              <a:spcAft>
                <a:spcPts val="800"/>
              </a:spcAft>
              <a:buFont typeface="Arial" panose="020B0604020202020204" pitchFamily="34" charset="0"/>
              <a:buChar char="•"/>
            </a:pPr>
            <a:r>
              <a:rPr lang="en-CA" dirty="0">
                <a:ea typeface="Calibri" panose="020F0502020204030204" pitchFamily="34" charset="0"/>
                <a:cs typeface="Times New Roman"/>
              </a:rPr>
              <a:t>Data</a:t>
            </a:r>
            <a:r>
              <a:rPr lang="en-CA" dirty="0">
                <a:effectLst/>
                <a:ea typeface="Calibri" panose="020F0502020204030204" pitchFamily="34" charset="0"/>
                <a:cs typeface="Times New Roman"/>
              </a:rPr>
              <a:t> screening for the years 2017 to 2021 followed the same procedures as for 2016</a:t>
            </a:r>
            <a:r>
              <a:rPr lang="en-CA" dirty="0">
                <a:ea typeface="Calibri" panose="020F0502020204030204" pitchFamily="34" charset="0"/>
                <a:cs typeface="Times New Roman"/>
              </a:rPr>
              <a:t>.</a:t>
            </a:r>
            <a:endParaRPr lang="en-CA" dirty="0">
              <a:effectLst/>
              <a:ea typeface="Calibri" panose="020F0502020204030204" pitchFamily="34" charset="0"/>
              <a:cs typeface="Times New Roman"/>
            </a:endParaRPr>
          </a:p>
          <a:p>
            <a:pPr>
              <a:spcAft>
                <a:spcPts val="800"/>
              </a:spcAft>
              <a:buFont typeface="Arial" panose="020B0604020202020204" pitchFamily="34" charset="0"/>
              <a:buChar char="•"/>
            </a:pPr>
            <a:r>
              <a:rPr lang="en-CA" dirty="0">
                <a:ea typeface="Calibri" panose="020F0502020204030204" pitchFamily="34" charset="0"/>
                <a:cs typeface="Times New Roman"/>
              </a:rPr>
              <a:t> </a:t>
            </a:r>
            <a:r>
              <a:rPr lang="en-CA" dirty="0">
                <a:effectLst/>
                <a:ea typeface="Calibri" panose="020F0502020204030204" pitchFamily="34" charset="0"/>
                <a:cs typeface="Times New Roman"/>
              </a:rPr>
              <a:t>Outliers in </a:t>
            </a:r>
            <a:r>
              <a:rPr lang="en-CA" dirty="0" err="1">
                <a:effectLst/>
                <a:ea typeface="Calibri" panose="020F0502020204030204" pitchFamily="34" charset="0"/>
                <a:cs typeface="Times New Roman"/>
              </a:rPr>
              <a:t>NowCast</a:t>
            </a:r>
            <a:r>
              <a:rPr lang="en-CA" dirty="0">
                <a:effectLst/>
                <a:ea typeface="Calibri" panose="020F0502020204030204" pitchFamily="34" charset="0"/>
                <a:cs typeface="Times New Roman"/>
              </a:rPr>
              <a:t>, </a:t>
            </a:r>
            <a:r>
              <a:rPr lang="en-CA" dirty="0" err="1">
                <a:effectLst/>
                <a:ea typeface="Calibri" panose="020F0502020204030204" pitchFamily="34" charset="0"/>
                <a:cs typeface="Times New Roman"/>
              </a:rPr>
              <a:t>RawConc</a:t>
            </a:r>
            <a:r>
              <a:rPr lang="en-CA" dirty="0">
                <a:effectLst/>
                <a:ea typeface="Calibri" panose="020F0502020204030204" pitchFamily="34" charset="0"/>
                <a:cs typeface="Times New Roman"/>
              </a:rPr>
              <a:t>, and AQI variables were defined as missing and replaced by median values</a:t>
            </a:r>
            <a:r>
              <a:rPr lang="en-CA" dirty="0">
                <a:ea typeface="Calibri" panose="020F0502020204030204" pitchFamily="34" charset="0"/>
                <a:cs typeface="Times New Roman"/>
              </a:rPr>
              <a:t> </a:t>
            </a:r>
            <a:endParaRPr lang="en-CA" dirty="0">
              <a:effectLst/>
              <a:ea typeface="Calibri" panose="020F0502020204030204" pitchFamily="34" charset="0"/>
              <a:cs typeface="Times New Roman" panose="02020603050405020304" pitchFamily="18" charset="0"/>
            </a:endParaRPr>
          </a:p>
          <a:p>
            <a:pPr>
              <a:spcAft>
                <a:spcPts val="800"/>
              </a:spcAft>
              <a:buFont typeface="Arial" panose="020B0604020202020204" pitchFamily="34" charset="0"/>
              <a:buChar char="•"/>
            </a:pPr>
            <a:r>
              <a:rPr lang="en-CA" dirty="0">
                <a:effectLst/>
                <a:ea typeface="Calibri" panose="020F0502020204030204" pitchFamily="34" charset="0"/>
                <a:cs typeface="Times New Roman" panose="02020603050405020304" pitchFamily="18" charset="0"/>
              </a:rPr>
              <a:t>For the period 2017 to 2021 the AQI and </a:t>
            </a:r>
            <a:r>
              <a:rPr lang="en-CA" dirty="0" err="1">
                <a:effectLst/>
                <a:ea typeface="Calibri" panose="020F0502020204030204" pitchFamily="34" charset="0"/>
                <a:cs typeface="Times New Roman" panose="02020603050405020304" pitchFamily="18" charset="0"/>
              </a:rPr>
              <a:t>NowCast</a:t>
            </a:r>
            <a:r>
              <a:rPr lang="en-CA" dirty="0">
                <a:effectLst/>
                <a:ea typeface="Calibri" panose="020F0502020204030204" pitchFamily="34" charset="0"/>
                <a:cs typeface="Times New Roman" panose="02020603050405020304" pitchFamily="18" charset="0"/>
              </a:rPr>
              <a:t> were already provided</a:t>
            </a:r>
          </a:p>
          <a:p>
            <a:pPr>
              <a:spcAft>
                <a:spcPts val="800"/>
              </a:spcAft>
              <a:buFont typeface="Arial" panose="020B0604020202020204" pitchFamily="34" charset="0"/>
              <a:buChar char="•"/>
            </a:pPr>
            <a:r>
              <a:rPr lang="en-CA" dirty="0">
                <a:effectLst/>
                <a:ea typeface="Calibri" panose="020F0502020204030204" pitchFamily="34" charset="0"/>
                <a:cs typeface="Times New Roman" panose="02020603050405020304" pitchFamily="18" charset="0"/>
              </a:rPr>
              <a:t> Important observations should regarding outliers in the period are listed below.</a:t>
            </a:r>
          </a:p>
          <a:p>
            <a:pPr marL="635000" lvl="1" indent="-342900">
              <a:buFont typeface="+mj-lt"/>
              <a:buAutoNum type="arabicPeriod"/>
            </a:pPr>
            <a:endParaRPr lang="en-CA" dirty="0">
              <a:effectLst/>
              <a:ea typeface="Calibri" panose="020F0502020204030204" pitchFamily="34" charset="0"/>
              <a:cs typeface="Times New Roman" panose="02020603050405020304" pitchFamily="18" charset="0"/>
            </a:endParaRPr>
          </a:p>
          <a:p>
            <a:endParaRPr lang="en-CA" dirty="0"/>
          </a:p>
        </p:txBody>
      </p:sp>
      <p:graphicFrame>
        <p:nvGraphicFramePr>
          <p:cNvPr id="8" name="Tabla 7">
            <a:extLst>
              <a:ext uri="{FF2B5EF4-FFF2-40B4-BE49-F238E27FC236}">
                <a16:creationId xmlns:a16="http://schemas.microsoft.com/office/drawing/2014/main" id="{5827209C-D36D-46ED-AF60-DD1F1F9CC090}"/>
              </a:ext>
            </a:extLst>
          </p:cNvPr>
          <p:cNvGraphicFramePr>
            <a:graphicFrameLocks noGrp="1"/>
          </p:cNvGraphicFramePr>
          <p:nvPr>
            <p:extLst>
              <p:ext uri="{D42A27DB-BD31-4B8C-83A1-F6EECF244321}">
                <p14:modId xmlns:p14="http://schemas.microsoft.com/office/powerpoint/2010/main" val="996301871"/>
              </p:ext>
            </p:extLst>
          </p:nvPr>
        </p:nvGraphicFramePr>
        <p:xfrm>
          <a:off x="5559879" y="4876800"/>
          <a:ext cx="5181600" cy="1426842"/>
        </p:xfrm>
        <a:graphic>
          <a:graphicData uri="http://schemas.openxmlformats.org/drawingml/2006/table">
            <a:tbl>
              <a:tblPr firstRow="1" bandRow="1">
                <a:tableStyleId>{5C22544A-7EE6-4342-B048-85BDC9FD1C3A}</a:tableStyleId>
              </a:tblPr>
              <a:tblGrid>
                <a:gridCol w="647700">
                  <a:extLst>
                    <a:ext uri="{9D8B030D-6E8A-4147-A177-3AD203B41FA5}">
                      <a16:colId xmlns:a16="http://schemas.microsoft.com/office/drawing/2014/main" val="761822536"/>
                    </a:ext>
                  </a:extLst>
                </a:gridCol>
                <a:gridCol w="647700">
                  <a:extLst>
                    <a:ext uri="{9D8B030D-6E8A-4147-A177-3AD203B41FA5}">
                      <a16:colId xmlns:a16="http://schemas.microsoft.com/office/drawing/2014/main" val="506742500"/>
                    </a:ext>
                  </a:extLst>
                </a:gridCol>
                <a:gridCol w="647700">
                  <a:extLst>
                    <a:ext uri="{9D8B030D-6E8A-4147-A177-3AD203B41FA5}">
                      <a16:colId xmlns:a16="http://schemas.microsoft.com/office/drawing/2014/main" val="4093141655"/>
                    </a:ext>
                  </a:extLst>
                </a:gridCol>
                <a:gridCol w="647700">
                  <a:extLst>
                    <a:ext uri="{9D8B030D-6E8A-4147-A177-3AD203B41FA5}">
                      <a16:colId xmlns:a16="http://schemas.microsoft.com/office/drawing/2014/main" val="191297881"/>
                    </a:ext>
                  </a:extLst>
                </a:gridCol>
                <a:gridCol w="647700">
                  <a:extLst>
                    <a:ext uri="{9D8B030D-6E8A-4147-A177-3AD203B41FA5}">
                      <a16:colId xmlns:a16="http://schemas.microsoft.com/office/drawing/2014/main" val="1254148327"/>
                    </a:ext>
                  </a:extLst>
                </a:gridCol>
                <a:gridCol w="647700">
                  <a:extLst>
                    <a:ext uri="{9D8B030D-6E8A-4147-A177-3AD203B41FA5}">
                      <a16:colId xmlns:a16="http://schemas.microsoft.com/office/drawing/2014/main" val="2988642633"/>
                    </a:ext>
                  </a:extLst>
                </a:gridCol>
                <a:gridCol w="647700">
                  <a:extLst>
                    <a:ext uri="{9D8B030D-6E8A-4147-A177-3AD203B41FA5}">
                      <a16:colId xmlns:a16="http://schemas.microsoft.com/office/drawing/2014/main" val="11352738"/>
                    </a:ext>
                  </a:extLst>
                </a:gridCol>
                <a:gridCol w="647700">
                  <a:extLst>
                    <a:ext uri="{9D8B030D-6E8A-4147-A177-3AD203B41FA5}">
                      <a16:colId xmlns:a16="http://schemas.microsoft.com/office/drawing/2014/main" val="3380326134"/>
                    </a:ext>
                  </a:extLst>
                </a:gridCol>
              </a:tblGrid>
              <a:tr h="237807">
                <a:tc gridSpan="8">
                  <a:txBody>
                    <a:bodyPr/>
                    <a:lstStyle/>
                    <a:p>
                      <a:pPr algn="ctr"/>
                      <a:r>
                        <a:rPr lang="es-MX" sz="1400" dirty="0" err="1">
                          <a:effectLst/>
                        </a:rPr>
                        <a:t>Conflicting</a:t>
                      </a:r>
                      <a:r>
                        <a:rPr lang="es-MX" sz="1400" dirty="0">
                          <a:effectLst/>
                        </a:rPr>
                        <a:t> Data</a:t>
                      </a:r>
                    </a:p>
                  </a:txBody>
                  <a:tcPr marL="0" marR="0" marT="0" marB="0" anchor="ctr"/>
                </a:tc>
                <a:tc hMerge="1">
                  <a:txBody>
                    <a:bodyPr/>
                    <a:lstStyle/>
                    <a:p>
                      <a:pPr algn="ctr"/>
                      <a:endParaRPr lang="es-MX" sz="1400">
                        <a:effectLst/>
                      </a:endParaRPr>
                    </a:p>
                  </a:txBody>
                  <a:tcPr marL="0" marR="0" marT="0" marB="0" anchor="ctr"/>
                </a:tc>
                <a:tc hMerge="1">
                  <a:txBody>
                    <a:bodyPr/>
                    <a:lstStyle/>
                    <a:p>
                      <a:pPr algn="ctr"/>
                      <a:r>
                        <a:rPr lang="es-MX" sz="1400" dirty="0" err="1">
                          <a:effectLst/>
                        </a:rPr>
                        <a:t>Conflicting</a:t>
                      </a:r>
                      <a:r>
                        <a:rPr lang="es-MX" sz="1400" dirty="0">
                          <a:effectLst/>
                        </a:rPr>
                        <a:t> Data</a:t>
                      </a:r>
                    </a:p>
                  </a:txBody>
                  <a:tcPr marL="0" marR="0" marT="0" marB="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426298943"/>
                  </a:ext>
                </a:extLst>
              </a:tr>
              <a:tr h="237807">
                <a:tc>
                  <a:txBody>
                    <a:bodyPr/>
                    <a:lstStyle/>
                    <a:p>
                      <a:pPr algn="ctr"/>
                      <a:r>
                        <a:rPr lang="es-MX" sz="1400" err="1">
                          <a:effectLst/>
                        </a:rPr>
                        <a:t>Year</a:t>
                      </a:r>
                    </a:p>
                  </a:txBody>
                  <a:tcPr marL="0" marR="0" marT="0" marB="0" anchor="ctr"/>
                </a:tc>
                <a:tc>
                  <a:txBody>
                    <a:bodyPr/>
                    <a:lstStyle/>
                    <a:p>
                      <a:pPr algn="ctr"/>
                      <a:r>
                        <a:rPr lang="es-MX" sz="1400" err="1">
                          <a:effectLst/>
                        </a:rPr>
                        <a:t>Obs</a:t>
                      </a:r>
                    </a:p>
                  </a:txBody>
                  <a:tcPr marL="0" marR="0" marT="0" marB="0" anchor="ctr"/>
                </a:tc>
                <a:tc gridSpan="2">
                  <a:txBody>
                    <a:bodyPr/>
                    <a:lstStyle/>
                    <a:p>
                      <a:pPr algn="ctr"/>
                      <a:r>
                        <a:rPr lang="es-MX" sz="1400">
                          <a:effectLst/>
                        </a:rPr>
                        <a:t>AQI</a:t>
                      </a:r>
                    </a:p>
                  </a:txBody>
                  <a:tcPr marL="0" marR="0" marT="0" marB="0" anchor="ctr"/>
                </a:tc>
                <a:tc hMerge="1">
                  <a:txBody>
                    <a:bodyPr/>
                    <a:lstStyle/>
                    <a:p>
                      <a:endParaRPr lang="es-MX"/>
                    </a:p>
                  </a:txBody>
                  <a:tcPr/>
                </a:tc>
                <a:tc gridSpan="2">
                  <a:txBody>
                    <a:bodyPr/>
                    <a:lstStyle/>
                    <a:p>
                      <a:pPr algn="ctr"/>
                      <a:r>
                        <a:rPr lang="es-MX" sz="1400" dirty="0" err="1">
                          <a:effectLst/>
                        </a:rPr>
                        <a:t>RawConc</a:t>
                      </a:r>
                      <a:endParaRPr lang="es-MX" sz="1400" dirty="0">
                        <a:effectLst/>
                      </a:endParaRPr>
                    </a:p>
                  </a:txBody>
                  <a:tcPr marL="0" marR="0" marT="0" marB="0" anchor="ctr"/>
                </a:tc>
                <a:tc hMerge="1">
                  <a:txBody>
                    <a:bodyPr/>
                    <a:lstStyle/>
                    <a:p>
                      <a:endParaRPr lang="es-MX"/>
                    </a:p>
                  </a:txBody>
                  <a:tcPr/>
                </a:tc>
                <a:tc gridSpan="2">
                  <a:txBody>
                    <a:bodyPr/>
                    <a:lstStyle/>
                    <a:p>
                      <a:pPr algn="ctr"/>
                      <a:r>
                        <a:rPr lang="es-MX" sz="1400" err="1">
                          <a:effectLst/>
                        </a:rPr>
                        <a:t>NowCast</a:t>
                      </a:r>
                    </a:p>
                  </a:txBody>
                  <a:tcPr marL="0" marR="0" marT="0" marB="0" anchor="ctr"/>
                </a:tc>
                <a:tc hMerge="1">
                  <a:txBody>
                    <a:bodyPr/>
                    <a:lstStyle/>
                    <a:p>
                      <a:endParaRPr lang="es-MX"/>
                    </a:p>
                  </a:txBody>
                  <a:tcPr/>
                </a:tc>
                <a:extLst>
                  <a:ext uri="{0D108BD9-81ED-4DB2-BD59-A6C34878D82A}">
                    <a16:rowId xmlns:a16="http://schemas.microsoft.com/office/drawing/2014/main" val="3182549115"/>
                  </a:ext>
                </a:extLst>
              </a:tr>
              <a:tr h="237807">
                <a:tc>
                  <a:txBody>
                    <a:bodyPr/>
                    <a:lstStyle/>
                    <a:p>
                      <a:pPr algn="ctr"/>
                      <a:r>
                        <a:rPr lang="en-CA" sz="1400">
                          <a:effectLst/>
                        </a:rPr>
                        <a:t>2017</a:t>
                      </a:r>
                    </a:p>
                  </a:txBody>
                  <a:tcPr marL="0" marR="0" marT="0" marB="0" anchor="ctr"/>
                </a:tc>
                <a:tc>
                  <a:txBody>
                    <a:bodyPr/>
                    <a:lstStyle/>
                    <a:p>
                      <a:pPr algn="ctr"/>
                      <a:r>
                        <a:rPr lang="es-MX" sz="1400">
                          <a:effectLst/>
                        </a:rPr>
                        <a:t>744</a:t>
                      </a:r>
                    </a:p>
                  </a:txBody>
                  <a:tcPr marL="0" marR="0" marT="0" marB="0" anchor="ctr"/>
                </a:tc>
                <a:tc>
                  <a:txBody>
                    <a:bodyPr/>
                    <a:lstStyle/>
                    <a:p>
                      <a:pPr algn="ctr"/>
                      <a:r>
                        <a:rPr lang="es-MX" sz="1400">
                          <a:effectLst/>
                        </a:rPr>
                        <a:t>57</a:t>
                      </a:r>
                    </a:p>
                  </a:txBody>
                  <a:tcPr marL="0" marR="0" marT="0" marB="0" anchor="ctr"/>
                </a:tc>
                <a:tc>
                  <a:txBody>
                    <a:bodyPr/>
                    <a:lstStyle/>
                    <a:p>
                      <a:pPr algn="ctr"/>
                      <a:r>
                        <a:rPr lang="es-MX" sz="1400">
                          <a:effectLst/>
                        </a:rPr>
                        <a:t>7.7%</a:t>
                      </a:r>
                    </a:p>
                  </a:txBody>
                  <a:tcPr marL="0" marR="0" marT="0" marB="0" anchor="ctr"/>
                </a:tc>
                <a:tc>
                  <a:txBody>
                    <a:bodyPr/>
                    <a:lstStyle/>
                    <a:p>
                      <a:pPr algn="ctr"/>
                      <a:r>
                        <a:rPr lang="es-MX" sz="1400">
                          <a:effectLst/>
                        </a:rPr>
                        <a:t>57</a:t>
                      </a:r>
                    </a:p>
                  </a:txBody>
                  <a:tcPr marL="0" marR="0" marT="0" marB="0" anchor="ctr"/>
                </a:tc>
                <a:tc>
                  <a:txBody>
                    <a:bodyPr/>
                    <a:lstStyle/>
                    <a:p>
                      <a:pPr algn="ctr"/>
                      <a:r>
                        <a:rPr lang="es-MX" sz="1400">
                          <a:effectLst/>
                        </a:rPr>
                        <a:t>7.7%</a:t>
                      </a:r>
                    </a:p>
                  </a:txBody>
                  <a:tcPr marL="0" marR="0" marT="0" marB="0" anchor="ctr"/>
                </a:tc>
                <a:tc>
                  <a:txBody>
                    <a:bodyPr/>
                    <a:lstStyle/>
                    <a:p>
                      <a:pPr algn="ctr"/>
                      <a:r>
                        <a:rPr lang="es-MX" sz="1400">
                          <a:effectLst/>
                        </a:rPr>
                        <a:t>57</a:t>
                      </a:r>
                    </a:p>
                  </a:txBody>
                  <a:tcPr marL="0" marR="0" marT="0" marB="0" anchor="ctr"/>
                </a:tc>
                <a:tc>
                  <a:txBody>
                    <a:bodyPr/>
                    <a:lstStyle/>
                    <a:p>
                      <a:pPr algn="ctr"/>
                      <a:r>
                        <a:rPr lang="es-MX" sz="1400">
                          <a:effectLst/>
                        </a:rPr>
                        <a:t>7.7%</a:t>
                      </a:r>
                    </a:p>
                  </a:txBody>
                  <a:tcPr marL="0" marR="0" marT="0" marB="0" anchor="ctr"/>
                </a:tc>
                <a:extLst>
                  <a:ext uri="{0D108BD9-81ED-4DB2-BD59-A6C34878D82A}">
                    <a16:rowId xmlns:a16="http://schemas.microsoft.com/office/drawing/2014/main" val="45024930"/>
                  </a:ext>
                </a:extLst>
              </a:tr>
              <a:tr h="237807">
                <a:tc>
                  <a:txBody>
                    <a:bodyPr/>
                    <a:lstStyle/>
                    <a:p>
                      <a:pPr algn="ctr"/>
                      <a:r>
                        <a:rPr lang="en-CA" sz="1400">
                          <a:effectLst/>
                        </a:rPr>
                        <a:t>2018</a:t>
                      </a:r>
                    </a:p>
                  </a:txBody>
                  <a:tcPr marL="0" marR="0" marT="0" marB="0" anchor="ctr"/>
                </a:tc>
                <a:tc>
                  <a:txBody>
                    <a:bodyPr/>
                    <a:lstStyle/>
                    <a:p>
                      <a:pPr algn="ctr"/>
                      <a:r>
                        <a:rPr lang="es-MX" sz="1400">
                          <a:effectLst/>
                        </a:rPr>
                        <a:t>744</a:t>
                      </a:r>
                    </a:p>
                  </a:txBody>
                  <a:tcPr marL="0" marR="0" marT="0" marB="0" anchor="ctr"/>
                </a:tc>
                <a:tc>
                  <a:txBody>
                    <a:bodyPr/>
                    <a:lstStyle/>
                    <a:p>
                      <a:pPr algn="ctr"/>
                      <a:r>
                        <a:rPr lang="es-MX" sz="1400">
                          <a:effectLst/>
                        </a:rPr>
                        <a:t>84</a:t>
                      </a:r>
                    </a:p>
                  </a:txBody>
                  <a:tcPr marL="0" marR="0" marT="0" marB="0" anchor="ctr"/>
                </a:tc>
                <a:tc>
                  <a:txBody>
                    <a:bodyPr/>
                    <a:lstStyle/>
                    <a:p>
                      <a:pPr algn="ctr"/>
                      <a:r>
                        <a:rPr lang="es-MX" sz="1400">
                          <a:effectLst/>
                        </a:rPr>
                        <a:t>11.3%</a:t>
                      </a:r>
                    </a:p>
                  </a:txBody>
                  <a:tcPr marL="0" marR="0" marT="0" marB="0" anchor="ctr"/>
                </a:tc>
                <a:tc>
                  <a:txBody>
                    <a:bodyPr/>
                    <a:lstStyle/>
                    <a:p>
                      <a:pPr algn="ctr"/>
                      <a:r>
                        <a:rPr lang="es-MX" sz="1400">
                          <a:effectLst/>
                        </a:rPr>
                        <a:t>0</a:t>
                      </a:r>
                    </a:p>
                  </a:txBody>
                  <a:tcPr marL="0" marR="0" marT="0" marB="0" anchor="ctr"/>
                </a:tc>
                <a:tc>
                  <a:txBody>
                    <a:bodyPr/>
                    <a:lstStyle/>
                    <a:p>
                      <a:pPr algn="ctr"/>
                      <a:r>
                        <a:rPr lang="es-MX" sz="1400">
                          <a:effectLst/>
                        </a:rPr>
                        <a:t>0.0%</a:t>
                      </a:r>
                    </a:p>
                  </a:txBody>
                  <a:tcPr marL="0" marR="0" marT="0" marB="0" anchor="ctr"/>
                </a:tc>
                <a:tc>
                  <a:txBody>
                    <a:bodyPr/>
                    <a:lstStyle/>
                    <a:p>
                      <a:pPr algn="ctr"/>
                      <a:r>
                        <a:rPr lang="es-MX" sz="1400">
                          <a:effectLst/>
                        </a:rPr>
                        <a:t>84</a:t>
                      </a:r>
                    </a:p>
                  </a:txBody>
                  <a:tcPr marL="0" marR="0" marT="0" marB="0" anchor="ctr"/>
                </a:tc>
                <a:tc>
                  <a:txBody>
                    <a:bodyPr/>
                    <a:lstStyle/>
                    <a:p>
                      <a:pPr algn="ctr"/>
                      <a:r>
                        <a:rPr lang="es-MX" sz="1400">
                          <a:effectLst/>
                        </a:rPr>
                        <a:t>11.3%</a:t>
                      </a:r>
                    </a:p>
                  </a:txBody>
                  <a:tcPr marL="0" marR="0" marT="0" marB="0" anchor="ctr"/>
                </a:tc>
                <a:extLst>
                  <a:ext uri="{0D108BD9-81ED-4DB2-BD59-A6C34878D82A}">
                    <a16:rowId xmlns:a16="http://schemas.microsoft.com/office/drawing/2014/main" val="1441200915"/>
                  </a:ext>
                </a:extLst>
              </a:tr>
              <a:tr h="237807">
                <a:tc>
                  <a:txBody>
                    <a:bodyPr/>
                    <a:lstStyle/>
                    <a:p>
                      <a:pPr algn="ctr"/>
                      <a:r>
                        <a:rPr lang="en-CA" sz="1400">
                          <a:effectLst/>
                        </a:rPr>
                        <a:t>2019</a:t>
                      </a:r>
                    </a:p>
                  </a:txBody>
                  <a:tcPr marL="0" marR="0" marT="0" marB="0" anchor="ctr"/>
                </a:tc>
                <a:tc>
                  <a:txBody>
                    <a:bodyPr/>
                    <a:lstStyle/>
                    <a:p>
                      <a:pPr algn="ctr"/>
                      <a:r>
                        <a:rPr lang="es-MX" sz="1400">
                          <a:effectLst/>
                        </a:rPr>
                        <a:t>744</a:t>
                      </a:r>
                    </a:p>
                  </a:txBody>
                  <a:tcPr marL="0" marR="0" marT="0" marB="0" anchor="ctr"/>
                </a:tc>
                <a:tc>
                  <a:txBody>
                    <a:bodyPr/>
                    <a:lstStyle/>
                    <a:p>
                      <a:pPr algn="ctr"/>
                      <a:r>
                        <a:rPr lang="es-MX" sz="1400">
                          <a:effectLst/>
                        </a:rPr>
                        <a:t>4</a:t>
                      </a:r>
                    </a:p>
                  </a:txBody>
                  <a:tcPr marL="0" marR="0" marT="0" marB="0" anchor="ctr"/>
                </a:tc>
                <a:tc>
                  <a:txBody>
                    <a:bodyPr/>
                    <a:lstStyle/>
                    <a:p>
                      <a:pPr algn="ctr"/>
                      <a:r>
                        <a:rPr lang="es-MX" sz="1400">
                          <a:effectLst/>
                        </a:rPr>
                        <a:t>0.5%</a:t>
                      </a:r>
                    </a:p>
                  </a:txBody>
                  <a:tcPr marL="0" marR="0" marT="0" marB="0" anchor="ctr"/>
                </a:tc>
                <a:tc>
                  <a:txBody>
                    <a:bodyPr/>
                    <a:lstStyle/>
                    <a:p>
                      <a:pPr algn="ctr"/>
                      <a:r>
                        <a:rPr lang="es-MX" sz="1400">
                          <a:effectLst/>
                        </a:rPr>
                        <a:t>0</a:t>
                      </a:r>
                    </a:p>
                  </a:txBody>
                  <a:tcPr marL="0" marR="0" marT="0" marB="0" anchor="ctr"/>
                </a:tc>
                <a:tc>
                  <a:txBody>
                    <a:bodyPr/>
                    <a:lstStyle/>
                    <a:p>
                      <a:pPr algn="ctr"/>
                      <a:r>
                        <a:rPr lang="es-MX" sz="1400">
                          <a:effectLst/>
                        </a:rPr>
                        <a:t>0.0%</a:t>
                      </a:r>
                    </a:p>
                  </a:txBody>
                  <a:tcPr marL="0" marR="0" marT="0" marB="0" anchor="ctr"/>
                </a:tc>
                <a:tc>
                  <a:txBody>
                    <a:bodyPr/>
                    <a:lstStyle/>
                    <a:p>
                      <a:pPr algn="ctr"/>
                      <a:r>
                        <a:rPr lang="es-MX" sz="1400">
                          <a:effectLst/>
                        </a:rPr>
                        <a:t>0</a:t>
                      </a:r>
                    </a:p>
                  </a:txBody>
                  <a:tcPr marL="0" marR="0" marT="0" marB="0" anchor="ctr"/>
                </a:tc>
                <a:tc>
                  <a:txBody>
                    <a:bodyPr/>
                    <a:lstStyle/>
                    <a:p>
                      <a:pPr algn="ctr"/>
                      <a:r>
                        <a:rPr lang="es-MX" sz="1400">
                          <a:effectLst/>
                        </a:rPr>
                        <a:t>0.0%</a:t>
                      </a:r>
                    </a:p>
                  </a:txBody>
                  <a:tcPr marL="0" marR="0" marT="0" marB="0" anchor="ctr"/>
                </a:tc>
                <a:extLst>
                  <a:ext uri="{0D108BD9-81ED-4DB2-BD59-A6C34878D82A}">
                    <a16:rowId xmlns:a16="http://schemas.microsoft.com/office/drawing/2014/main" val="3169251755"/>
                  </a:ext>
                </a:extLst>
              </a:tr>
              <a:tr h="237807">
                <a:tc>
                  <a:txBody>
                    <a:bodyPr/>
                    <a:lstStyle/>
                    <a:p>
                      <a:pPr algn="ctr"/>
                      <a:r>
                        <a:rPr lang="en-CA" sz="1400">
                          <a:effectLst/>
                        </a:rPr>
                        <a:t>2020</a:t>
                      </a:r>
                    </a:p>
                  </a:txBody>
                  <a:tcPr marL="0" marR="0" marT="0" marB="0" anchor="ctr"/>
                </a:tc>
                <a:tc>
                  <a:txBody>
                    <a:bodyPr/>
                    <a:lstStyle/>
                    <a:p>
                      <a:pPr algn="ctr"/>
                      <a:r>
                        <a:rPr lang="es-MX" sz="1400">
                          <a:effectLst/>
                        </a:rPr>
                        <a:t>528</a:t>
                      </a:r>
                    </a:p>
                  </a:txBody>
                  <a:tcPr marL="0" marR="0" marT="0" marB="0" anchor="ctr"/>
                </a:tc>
                <a:tc>
                  <a:txBody>
                    <a:bodyPr/>
                    <a:lstStyle/>
                    <a:p>
                      <a:pPr algn="ctr"/>
                      <a:r>
                        <a:rPr lang="es-MX" sz="1400">
                          <a:effectLst/>
                        </a:rPr>
                        <a:t>4</a:t>
                      </a:r>
                    </a:p>
                  </a:txBody>
                  <a:tcPr marL="0" marR="0" marT="0" marB="0" anchor="ctr"/>
                </a:tc>
                <a:tc>
                  <a:txBody>
                    <a:bodyPr/>
                    <a:lstStyle/>
                    <a:p>
                      <a:pPr algn="ctr"/>
                      <a:r>
                        <a:rPr lang="es-MX" sz="1400">
                          <a:effectLst/>
                        </a:rPr>
                        <a:t>0.8%</a:t>
                      </a:r>
                    </a:p>
                  </a:txBody>
                  <a:tcPr marL="0" marR="0" marT="0" marB="0" anchor="ctr"/>
                </a:tc>
                <a:tc>
                  <a:txBody>
                    <a:bodyPr/>
                    <a:lstStyle/>
                    <a:p>
                      <a:pPr algn="ctr"/>
                      <a:r>
                        <a:rPr lang="es-MX" sz="1400">
                          <a:effectLst/>
                        </a:rPr>
                        <a:t>0</a:t>
                      </a:r>
                    </a:p>
                  </a:txBody>
                  <a:tcPr marL="0" marR="0" marT="0" marB="0" anchor="ctr"/>
                </a:tc>
                <a:tc>
                  <a:txBody>
                    <a:bodyPr/>
                    <a:lstStyle/>
                    <a:p>
                      <a:pPr algn="ctr"/>
                      <a:r>
                        <a:rPr lang="es-MX" sz="1400">
                          <a:effectLst/>
                        </a:rPr>
                        <a:t>0.0%</a:t>
                      </a:r>
                    </a:p>
                  </a:txBody>
                  <a:tcPr marL="0" marR="0" marT="0" marB="0" anchor="ctr"/>
                </a:tc>
                <a:tc>
                  <a:txBody>
                    <a:bodyPr/>
                    <a:lstStyle/>
                    <a:p>
                      <a:pPr algn="ctr"/>
                      <a:r>
                        <a:rPr lang="es-MX" sz="1400">
                          <a:effectLst/>
                        </a:rPr>
                        <a:t>0</a:t>
                      </a:r>
                    </a:p>
                  </a:txBody>
                  <a:tcPr marL="0" marR="0" marT="0" marB="0" anchor="ctr"/>
                </a:tc>
                <a:tc>
                  <a:txBody>
                    <a:bodyPr/>
                    <a:lstStyle/>
                    <a:p>
                      <a:pPr algn="ctr"/>
                      <a:r>
                        <a:rPr lang="es-MX" sz="1400" dirty="0">
                          <a:effectLst/>
                        </a:rPr>
                        <a:t>0.0%</a:t>
                      </a:r>
                    </a:p>
                  </a:txBody>
                  <a:tcPr marL="0" marR="0" marT="0" marB="0" anchor="ctr"/>
                </a:tc>
                <a:extLst>
                  <a:ext uri="{0D108BD9-81ED-4DB2-BD59-A6C34878D82A}">
                    <a16:rowId xmlns:a16="http://schemas.microsoft.com/office/drawing/2014/main" val="2955394561"/>
                  </a:ext>
                </a:extLst>
              </a:tr>
            </a:tbl>
          </a:graphicData>
        </a:graphic>
      </p:graphicFrame>
      <p:grpSp>
        <p:nvGrpSpPr>
          <p:cNvPr id="6" name="Group 5">
            <a:extLst>
              <a:ext uri="{FF2B5EF4-FFF2-40B4-BE49-F238E27FC236}">
                <a16:creationId xmlns:a16="http://schemas.microsoft.com/office/drawing/2014/main" id="{8143E7DB-383A-42D5-9934-EFB95630A7BD}"/>
              </a:ext>
            </a:extLst>
          </p:cNvPr>
          <p:cNvGrpSpPr/>
          <p:nvPr/>
        </p:nvGrpSpPr>
        <p:grpSpPr>
          <a:xfrm>
            <a:off x="4069568" y="0"/>
            <a:ext cx="8082236" cy="6858000"/>
            <a:chOff x="4069568" y="0"/>
            <a:chExt cx="8082236" cy="6858000"/>
          </a:xfrm>
        </p:grpSpPr>
        <p:sp>
          <p:nvSpPr>
            <p:cNvPr id="5" name="Rectangle 4">
              <a:extLst>
                <a:ext uri="{FF2B5EF4-FFF2-40B4-BE49-F238E27FC236}">
                  <a16:creationId xmlns:a16="http://schemas.microsoft.com/office/drawing/2014/main" id="{8E2E1337-F328-4C64-B6EF-8D67F93562EB}"/>
                </a:ext>
              </a:extLst>
            </p:cNvPr>
            <p:cNvSpPr/>
            <p:nvPr/>
          </p:nvSpPr>
          <p:spPr>
            <a:xfrm>
              <a:off x="4069568" y="0"/>
              <a:ext cx="8082236"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n 4">
              <a:extLst>
                <a:ext uri="{FF2B5EF4-FFF2-40B4-BE49-F238E27FC236}">
                  <a16:creationId xmlns:a16="http://schemas.microsoft.com/office/drawing/2014/main" id="{A274EDA8-6EC9-4A07-B43B-05320A2A458F}"/>
                </a:ext>
              </a:extLst>
            </p:cNvPr>
            <p:cNvPicPr>
              <a:picLocks noChangeAspect="1"/>
            </p:cNvPicPr>
            <p:nvPr/>
          </p:nvPicPr>
          <p:blipFill>
            <a:blip r:embed="rId2"/>
            <a:stretch>
              <a:fillRect/>
            </a:stretch>
          </p:blipFill>
          <p:spPr>
            <a:xfrm>
              <a:off x="4423986" y="1685983"/>
              <a:ext cx="7440296" cy="3195716"/>
            </a:xfrm>
            <a:prstGeom prst="rect">
              <a:avLst/>
            </a:prstGeom>
          </p:spPr>
        </p:pic>
      </p:grpSp>
    </p:spTree>
    <p:extLst>
      <p:ext uri="{BB962C8B-B14F-4D97-AF65-F5344CB8AC3E}">
        <p14:creationId xmlns:p14="http://schemas.microsoft.com/office/powerpoint/2010/main" val="146982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00F9-AF03-4838-B3E7-44B320F24D53}"/>
              </a:ext>
            </a:extLst>
          </p:cNvPr>
          <p:cNvSpPr>
            <a:spLocks noGrp="1"/>
          </p:cNvSpPr>
          <p:nvPr>
            <p:ph type="title" idx="4294967295"/>
          </p:nvPr>
        </p:nvSpPr>
        <p:spPr>
          <a:xfrm>
            <a:off x="1066800" y="413798"/>
            <a:ext cx="10058400" cy="919162"/>
          </a:xfrm>
        </p:spPr>
        <p:txBody>
          <a:bodyPr/>
          <a:lstStyle/>
          <a:p>
            <a:r>
              <a:rPr lang="en-CA" sz="4800" b="1" kern="0">
                <a:effectLst/>
                <a:ea typeface="Times New Roman" panose="02020603050405020304" pitchFamily="18" charset="0"/>
                <a:cs typeface="Times New Roman" panose="02020603050405020304" pitchFamily="18" charset="0"/>
              </a:rPr>
              <a:t>Descriptive Analysis</a:t>
            </a:r>
            <a:endParaRPr lang="en-CA"/>
          </a:p>
        </p:txBody>
      </p:sp>
      <p:sp>
        <p:nvSpPr>
          <p:cNvPr id="3" name="Content Placeholder 2">
            <a:extLst>
              <a:ext uri="{FF2B5EF4-FFF2-40B4-BE49-F238E27FC236}">
                <a16:creationId xmlns:a16="http://schemas.microsoft.com/office/drawing/2014/main" id="{CCA16AA9-E3B6-4CF6-ACC9-11927CF9820A}"/>
              </a:ext>
            </a:extLst>
          </p:cNvPr>
          <p:cNvSpPr>
            <a:spLocks noGrp="1"/>
          </p:cNvSpPr>
          <p:nvPr>
            <p:ph idx="4294967295"/>
          </p:nvPr>
        </p:nvSpPr>
        <p:spPr>
          <a:xfrm>
            <a:off x="1066800" y="1846263"/>
            <a:ext cx="10058400" cy="4022725"/>
          </a:xfrm>
        </p:spPr>
        <p:txBody>
          <a:bodyPr/>
          <a:lstStyle/>
          <a:p>
            <a:pPr lvl="1" algn="just">
              <a:lnSpc>
                <a:spcPct val="150000"/>
              </a:lnSpc>
              <a:spcAft>
                <a:spcPts val="800"/>
              </a:spcAft>
              <a:buFont typeface="Arial" panose="020B0604020202020204" pitchFamily="34" charset="0"/>
              <a:buChar char="•"/>
            </a:pPr>
            <a:r>
              <a:rPr lang="en-CA" sz="2000" dirty="0">
                <a:effectLst/>
                <a:ea typeface="Calibri" panose="020F0502020204030204" pitchFamily="34" charset="0"/>
                <a:cs typeface="Times New Roman" panose="02020603050405020304" pitchFamily="18" charset="0"/>
              </a:rPr>
              <a:t>Dataset contains a total of 14 variables, and 2,760 observations</a:t>
            </a:r>
          </a:p>
          <a:p>
            <a:pPr lvl="1" algn="just">
              <a:lnSpc>
                <a:spcPct val="150000"/>
              </a:lnSpc>
              <a:spcAft>
                <a:spcPts val="800"/>
              </a:spcAft>
              <a:buFont typeface="Arial" panose="020B0604020202020204" pitchFamily="34" charset="0"/>
              <a:buChar char="•"/>
            </a:pPr>
            <a:r>
              <a:rPr lang="en-CA" sz="2000" dirty="0">
                <a:effectLst/>
                <a:ea typeface="Calibri" panose="020F0502020204030204" pitchFamily="34" charset="0"/>
                <a:cs typeface="Times New Roman" panose="02020603050405020304" pitchFamily="18" charset="0"/>
              </a:rPr>
              <a:t>There is no clear trend of the pollution in the period</a:t>
            </a:r>
          </a:p>
          <a:p>
            <a:pPr lvl="1" algn="just">
              <a:lnSpc>
                <a:spcPct val="150000"/>
              </a:lnSpc>
              <a:spcAft>
                <a:spcPts val="800"/>
              </a:spcAft>
              <a:buFont typeface="Arial" panose="020B0604020202020204" pitchFamily="34" charset="0"/>
              <a:buChar char="•"/>
            </a:pPr>
            <a:r>
              <a:rPr lang="en-CA" sz="2000" dirty="0">
                <a:ea typeface="Calibri" panose="020F0502020204030204" pitchFamily="34" charset="0"/>
                <a:cs typeface="Times New Roman" panose="02020603050405020304" pitchFamily="18" charset="0"/>
              </a:rPr>
              <a:t>AQI values are consistently higher than zero with means 77 to 114</a:t>
            </a:r>
          </a:p>
          <a:p>
            <a:pPr lvl="1" algn="just">
              <a:lnSpc>
                <a:spcPct val="150000"/>
              </a:lnSpc>
              <a:spcAft>
                <a:spcPts val="800"/>
              </a:spcAft>
              <a:buFont typeface="Arial" panose="020B0604020202020204" pitchFamily="34" charset="0"/>
              <a:buChar char="•"/>
            </a:pPr>
            <a:r>
              <a:rPr lang="en-CA" sz="2000" dirty="0">
                <a:effectLst/>
                <a:ea typeface="Calibri" panose="020F0502020204030204" pitchFamily="34" charset="0"/>
                <a:cs typeface="Times New Roman" panose="02020603050405020304" pitchFamily="18" charset="0"/>
              </a:rPr>
              <a:t>2021 data is February data </a:t>
            </a:r>
            <a:r>
              <a:rPr lang="en-CA" sz="2000" dirty="0">
                <a:ea typeface="Calibri" panose="020F0502020204030204" pitchFamily="34" charset="0"/>
                <a:cs typeface="Times New Roman" panose="02020603050405020304" pitchFamily="18" charset="0"/>
              </a:rPr>
              <a:t>while the rest is December</a:t>
            </a:r>
          </a:p>
          <a:p>
            <a:pPr lvl="1" algn="just">
              <a:lnSpc>
                <a:spcPct val="150000"/>
              </a:lnSpc>
              <a:spcAft>
                <a:spcPts val="800"/>
              </a:spcAft>
              <a:buFont typeface="Arial" panose="020B0604020202020204" pitchFamily="34" charset="0"/>
              <a:buChar char="•"/>
            </a:pPr>
            <a:r>
              <a:rPr lang="en-CA" sz="2000" dirty="0">
                <a:effectLst/>
                <a:ea typeface="Calibri" panose="020F0502020204030204" pitchFamily="34" charset="0"/>
                <a:cs typeface="Times New Roman" panose="02020603050405020304" pitchFamily="18" charset="0"/>
              </a:rPr>
              <a:t>No </a:t>
            </a:r>
            <a:r>
              <a:rPr lang="en-CA" sz="2000" dirty="0">
                <a:ea typeface="Calibri" panose="020F0502020204030204" pitchFamily="34" charset="0"/>
                <a:cs typeface="Times New Roman" panose="02020603050405020304" pitchFamily="18" charset="0"/>
              </a:rPr>
              <a:t>data from the lockdown period in Ho Chi Minh is available</a:t>
            </a:r>
            <a:endParaRPr lang="en-CA" sz="2000" dirty="0">
              <a:effectLst/>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35259560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128</TotalTime>
  <Words>3300</Words>
  <Application>Microsoft Office PowerPoint</Application>
  <PresentationFormat>Widescreen</PresentationFormat>
  <Paragraphs>741</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Times New Roman</vt:lpstr>
      <vt:lpstr>Retrospect</vt:lpstr>
      <vt:lpstr>DANA-4800-W01 Spring 2021  Team 1 Project </vt:lpstr>
      <vt:lpstr>Team members</vt:lpstr>
      <vt:lpstr>Agenda</vt:lpstr>
      <vt:lpstr>Data Description</vt:lpstr>
      <vt:lpstr>PowerPoint Presentation</vt:lpstr>
      <vt:lpstr>2016 Data Screening </vt:lpstr>
      <vt:lpstr>2016 Data Cleaning </vt:lpstr>
      <vt:lpstr>2017-2021 Data Screening</vt:lpstr>
      <vt:lpstr>Descriptive Analysis</vt:lpstr>
      <vt:lpstr>Descriptive Analysis</vt:lpstr>
      <vt:lpstr>Inferential Analysis: Correlation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DANA-4800-W01 Spring 2021  Team 1 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Becerra</dc:creator>
  <cp:lastModifiedBy>Felix .</cp:lastModifiedBy>
  <cp:revision>16</cp:revision>
  <dcterms:created xsi:type="dcterms:W3CDTF">2021-03-29T18:58:36Z</dcterms:created>
  <dcterms:modified xsi:type="dcterms:W3CDTF">2021-04-02T00:28:28Z</dcterms:modified>
</cp:coreProperties>
</file>