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554" autoAdjust="0"/>
  </p:normalViewPr>
  <p:slideViewPr>
    <p:cSldViewPr snapToGrid="0">
      <p:cViewPr varScale="1">
        <p:scale>
          <a:sx n="63" d="100"/>
          <a:sy n="63" d="100"/>
        </p:scale>
        <p:origin x="15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1BED9-09E0-412D-8196-0CCDD5071AC8}" type="datetimeFigureOut">
              <a:rPr lang="en-CA" smtClean="0"/>
              <a:t>2024-04-02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7F2AC-9880-4839-A50B-577C348C1A8C}" type="slidenum">
              <a:rPr lang="en-CA" smtClean="0"/>
              <a:t>‹#›</a:t>
            </a:fld>
            <a:endParaRPr lang="en-CA"/>
          </a:p>
        </p:txBody>
      </p:sp>
    </p:spTree>
    <p:extLst>
      <p:ext uri="{BB962C8B-B14F-4D97-AF65-F5344CB8AC3E}">
        <p14:creationId xmlns:p14="http://schemas.microsoft.com/office/powerpoint/2010/main" val="417587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Eye tracking is a technology that is used to measure the movement and position of the eye. Eye tracking can be used to obtain a variety of information, including where someone is looking. Typically, these technologies are used in research and healthcare industries, but can also be used in applications such as gaming headsets or in automotive applications.</a:t>
            </a:r>
          </a:p>
        </p:txBody>
      </p:sp>
      <p:sp>
        <p:nvSpPr>
          <p:cNvPr id="4" name="Slide Number Placeholder 3"/>
          <p:cNvSpPr>
            <a:spLocks noGrp="1"/>
          </p:cNvSpPr>
          <p:nvPr>
            <p:ph type="sldNum" sz="quarter" idx="5"/>
          </p:nvPr>
        </p:nvSpPr>
        <p:spPr/>
        <p:txBody>
          <a:bodyPr/>
          <a:lstStyle/>
          <a:p>
            <a:fld id="{E837F2AC-9880-4839-A50B-577C348C1A8C}" type="slidenum">
              <a:rPr lang="en-CA" smtClean="0"/>
              <a:t>2</a:t>
            </a:fld>
            <a:endParaRPr lang="en-CA"/>
          </a:p>
        </p:txBody>
      </p:sp>
    </p:spTree>
    <p:extLst>
      <p:ext uri="{BB962C8B-B14F-4D97-AF65-F5344CB8AC3E}">
        <p14:creationId xmlns:p14="http://schemas.microsoft.com/office/powerpoint/2010/main" val="132076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point in space is also known as the gaze point. The gaze point is either a point in 2D space or 3D space depending on the type of eye tracking performed. </a:t>
            </a:r>
          </a:p>
        </p:txBody>
      </p:sp>
      <p:sp>
        <p:nvSpPr>
          <p:cNvPr id="4" name="Slide Number Placeholder 3"/>
          <p:cNvSpPr>
            <a:spLocks noGrp="1"/>
          </p:cNvSpPr>
          <p:nvPr>
            <p:ph type="sldNum" sz="quarter" idx="5"/>
          </p:nvPr>
        </p:nvSpPr>
        <p:spPr/>
        <p:txBody>
          <a:bodyPr/>
          <a:lstStyle/>
          <a:p>
            <a:fld id="{E837F2AC-9880-4839-A50B-577C348C1A8C}" type="slidenum">
              <a:rPr lang="en-CA" smtClean="0"/>
              <a:t>3</a:t>
            </a:fld>
            <a:endParaRPr lang="en-CA"/>
          </a:p>
        </p:txBody>
      </p:sp>
    </p:spTree>
    <p:extLst>
      <p:ext uri="{BB962C8B-B14F-4D97-AF65-F5344CB8AC3E}">
        <p14:creationId xmlns:p14="http://schemas.microsoft.com/office/powerpoint/2010/main" val="3652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Eye tracking uses camera and sensor-based technology to perform these measurements. Camera-based eye tracking attempts to capture the location of the pupil relative to facial features, whereas sensor-based methods will measure the distance from the pupil to the outer membrane of the eye, also known as the cornea, to find where a person’s gaze is directed. We can use this gaze point, including the start and end locations of the gaze from each eye to engineer new features. </a:t>
            </a:r>
          </a:p>
        </p:txBody>
      </p:sp>
      <p:sp>
        <p:nvSpPr>
          <p:cNvPr id="4" name="Slide Number Placeholder 3"/>
          <p:cNvSpPr>
            <a:spLocks noGrp="1"/>
          </p:cNvSpPr>
          <p:nvPr>
            <p:ph type="sldNum" sz="quarter" idx="5"/>
          </p:nvPr>
        </p:nvSpPr>
        <p:spPr/>
        <p:txBody>
          <a:bodyPr/>
          <a:lstStyle/>
          <a:p>
            <a:fld id="{E837F2AC-9880-4839-A50B-577C348C1A8C}" type="slidenum">
              <a:rPr lang="en-CA" smtClean="0"/>
              <a:t>4</a:t>
            </a:fld>
            <a:endParaRPr lang="en-CA"/>
          </a:p>
        </p:txBody>
      </p:sp>
    </p:spTree>
    <p:extLst>
      <p:ext uri="{BB962C8B-B14F-4D97-AF65-F5344CB8AC3E}">
        <p14:creationId xmlns:p14="http://schemas.microsoft.com/office/powerpoint/2010/main" val="19423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Common features in literature and eye tracking research are fixations, which is when the eyes converge onto a single target for a certain amount of time, or a saccade, which is when the eyes move between fixations. There are other types of events as well, such as post saccadic oscillations, which is when the eye overshoots the target of fixation and must correct itself. There are glissades where the eye undershoots the target of fixation. There are several other types as well that depend on external factors such as head movement or the movement of the target that is fixated upon, but fixations and saccades are the main event types. </a:t>
            </a:r>
          </a:p>
        </p:txBody>
      </p:sp>
      <p:sp>
        <p:nvSpPr>
          <p:cNvPr id="4" name="Slide Number Placeholder 3"/>
          <p:cNvSpPr>
            <a:spLocks noGrp="1"/>
          </p:cNvSpPr>
          <p:nvPr>
            <p:ph type="sldNum" sz="quarter" idx="5"/>
          </p:nvPr>
        </p:nvSpPr>
        <p:spPr/>
        <p:txBody>
          <a:bodyPr/>
          <a:lstStyle/>
          <a:p>
            <a:fld id="{E837F2AC-9880-4839-A50B-577C348C1A8C}" type="slidenum">
              <a:rPr lang="en-CA" smtClean="0"/>
              <a:t>5</a:t>
            </a:fld>
            <a:endParaRPr lang="en-CA"/>
          </a:p>
        </p:txBody>
      </p:sp>
    </p:spTree>
    <p:extLst>
      <p:ext uri="{BB962C8B-B14F-4D97-AF65-F5344CB8AC3E}">
        <p14:creationId xmlns:p14="http://schemas.microsoft.com/office/powerpoint/2010/main" val="135869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two main events, fixations and saccades are often determined using threshold techniques, using either the speed of the eye movement or the distance travelled between two points in time in the eye tracking. This provides a variable ground truth for eye tracking techniques based on the threshold that is used. Rather than using supervised machine learning to classify based on these threshold-based rules, unsupervised machine learning will be implemented to make predictions of eye tracking events. Success of the models will be determined by comparing to different threshold classifications.</a:t>
            </a:r>
          </a:p>
        </p:txBody>
      </p:sp>
      <p:sp>
        <p:nvSpPr>
          <p:cNvPr id="4" name="Slide Number Placeholder 3"/>
          <p:cNvSpPr>
            <a:spLocks noGrp="1"/>
          </p:cNvSpPr>
          <p:nvPr>
            <p:ph type="sldNum" sz="quarter" idx="5"/>
          </p:nvPr>
        </p:nvSpPr>
        <p:spPr/>
        <p:txBody>
          <a:bodyPr/>
          <a:lstStyle/>
          <a:p>
            <a:fld id="{E837F2AC-9880-4839-A50B-577C348C1A8C}" type="slidenum">
              <a:rPr lang="en-CA" smtClean="0"/>
              <a:t>6</a:t>
            </a:fld>
            <a:endParaRPr lang="en-CA"/>
          </a:p>
        </p:txBody>
      </p:sp>
    </p:spTree>
    <p:extLst>
      <p:ext uri="{BB962C8B-B14F-4D97-AF65-F5344CB8AC3E}">
        <p14:creationId xmlns:p14="http://schemas.microsoft.com/office/powerpoint/2010/main" val="219675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Dataset used is an eye tracking set from B. Caren and E. </a:t>
            </a:r>
            <a:r>
              <a:rPr lang="en-CA" dirty="0" err="1"/>
              <a:t>Ziraldo</a:t>
            </a:r>
            <a:r>
              <a:rPr lang="en-CA" dirty="0"/>
              <a:t> from the University of Guelph </a:t>
            </a:r>
            <a:r>
              <a:rPr lang="en-CA" dirty="0" err="1"/>
              <a:t>DRiVE</a:t>
            </a:r>
            <a:r>
              <a:rPr lang="en-CA" dirty="0"/>
              <a:t> lab. In the study that was conducted, 72 participants operated a full body vehicle simulator while wearing eye tracking glasses. Each drive was 15 minutes long, and the glasses recorded roughly 20000 records per participant at around 60Hz. The data contained includes a time stamp for the record, gaze position in 2D, gaze position in 3D, Gaze origin for the left and right eyes, gaze direction for left and right eyes, and the pupil diameter for the left and right eyes. This is roughly 1.5 million records included in the dataset, which totals to be 754 megabytes.</a:t>
            </a:r>
          </a:p>
          <a:p>
            <a:endParaRPr lang="en-CA" dirty="0"/>
          </a:p>
          <a:p>
            <a:r>
              <a:rPr lang="en-CA" dirty="0"/>
              <a:t>https://trid.trb.org/view/2156115 </a:t>
            </a:r>
          </a:p>
        </p:txBody>
      </p:sp>
      <p:sp>
        <p:nvSpPr>
          <p:cNvPr id="4" name="Slide Number Placeholder 3"/>
          <p:cNvSpPr>
            <a:spLocks noGrp="1"/>
          </p:cNvSpPr>
          <p:nvPr>
            <p:ph type="sldNum" sz="quarter" idx="5"/>
          </p:nvPr>
        </p:nvSpPr>
        <p:spPr/>
        <p:txBody>
          <a:bodyPr/>
          <a:lstStyle/>
          <a:p>
            <a:fld id="{E837F2AC-9880-4839-A50B-577C348C1A8C}" type="slidenum">
              <a:rPr lang="en-CA" smtClean="0"/>
              <a:t>7</a:t>
            </a:fld>
            <a:endParaRPr lang="en-CA"/>
          </a:p>
        </p:txBody>
      </p:sp>
    </p:spTree>
    <p:extLst>
      <p:ext uri="{BB962C8B-B14F-4D97-AF65-F5344CB8AC3E}">
        <p14:creationId xmlns:p14="http://schemas.microsoft.com/office/powerpoint/2010/main" val="396270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terms of the preprocessing of this data, all the files are Excel format. Pandas is used to read in the dataset initially. Interpolation is used to fill in any null values in the dataset, which is the most common technique in literature for this type of data. To properly classify the eye tracking events, the time stamps need to be merged onto the records so that every two records, overlapping, are on the same row of the </a:t>
            </a:r>
            <a:r>
              <a:rPr lang="en-CA" dirty="0" err="1"/>
              <a:t>dataframe</a:t>
            </a:r>
            <a:r>
              <a:rPr lang="en-CA" dirty="0"/>
              <a:t>. Then the data is converted to a </a:t>
            </a:r>
            <a:r>
              <a:rPr lang="en-CA" dirty="0" err="1"/>
              <a:t>PySpark</a:t>
            </a:r>
            <a:r>
              <a:rPr lang="en-CA" dirty="0"/>
              <a:t> </a:t>
            </a:r>
            <a:r>
              <a:rPr lang="en-CA" dirty="0" err="1"/>
              <a:t>dataframe</a:t>
            </a:r>
            <a:r>
              <a:rPr lang="en-CA" dirty="0"/>
              <a:t>. The </a:t>
            </a:r>
            <a:r>
              <a:rPr lang="en-CA" dirty="0" err="1"/>
              <a:t>PySpark</a:t>
            </a:r>
            <a:r>
              <a:rPr lang="en-CA" dirty="0"/>
              <a:t> implementation uses </a:t>
            </a:r>
            <a:r>
              <a:rPr lang="en-CA" dirty="0" err="1"/>
              <a:t>pyspark.pandas</a:t>
            </a:r>
            <a:r>
              <a:rPr lang="en-CA" dirty="0"/>
              <a:t>, which just overlays </a:t>
            </a:r>
            <a:r>
              <a:rPr lang="en-CA" dirty="0" err="1"/>
              <a:t>PySpark</a:t>
            </a:r>
            <a:r>
              <a:rPr lang="en-CA" dirty="0"/>
              <a:t> with the pandas API. Once this is done, the EDA is performed on the dataset. It is important to note that for the nature of the participant-based distribution of this dataset, the participants are randomly, but presplit into training, testing and validation. This ensures reproducible results and avoids leakage in the dataset between the three categories.</a:t>
            </a:r>
          </a:p>
        </p:txBody>
      </p:sp>
      <p:sp>
        <p:nvSpPr>
          <p:cNvPr id="4" name="Slide Number Placeholder 3"/>
          <p:cNvSpPr>
            <a:spLocks noGrp="1"/>
          </p:cNvSpPr>
          <p:nvPr>
            <p:ph type="sldNum" sz="quarter" idx="5"/>
          </p:nvPr>
        </p:nvSpPr>
        <p:spPr/>
        <p:txBody>
          <a:bodyPr/>
          <a:lstStyle/>
          <a:p>
            <a:fld id="{E837F2AC-9880-4839-A50B-577C348C1A8C}" type="slidenum">
              <a:rPr lang="en-CA" smtClean="0"/>
              <a:t>8</a:t>
            </a:fld>
            <a:endParaRPr lang="en-CA"/>
          </a:p>
        </p:txBody>
      </p:sp>
    </p:spTree>
    <p:extLst>
      <p:ext uri="{BB962C8B-B14F-4D97-AF65-F5344CB8AC3E}">
        <p14:creationId xmlns:p14="http://schemas.microsoft.com/office/powerpoint/2010/main" val="1362711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the purpose of this project is to compare the performance of the unsupervised models not to themselves but to the threshold techniques, only a small selection of models were chosen. These models were selected based on the type, and on their performance for unsupervised models. All three models have good performance. The algorithm was trained using a train test validate split of 70-15-15. This can be used because there is a significant amount of data available to train and evaluate the model without requiring any form of cross validation techniques. The other factor in the modelling was applying the speed (I-VT) and distance (I-DT) thresholds to the data. In this case, the models were compared to a speed threshold of 0.5 pixels/second, and a distance threshold of 1 degree.</a:t>
            </a:r>
          </a:p>
        </p:txBody>
      </p:sp>
      <p:sp>
        <p:nvSpPr>
          <p:cNvPr id="4" name="Slide Number Placeholder 3"/>
          <p:cNvSpPr>
            <a:spLocks noGrp="1"/>
          </p:cNvSpPr>
          <p:nvPr>
            <p:ph type="sldNum" sz="quarter" idx="5"/>
          </p:nvPr>
        </p:nvSpPr>
        <p:spPr/>
        <p:txBody>
          <a:bodyPr/>
          <a:lstStyle/>
          <a:p>
            <a:fld id="{E837F2AC-9880-4839-A50B-577C348C1A8C}" type="slidenum">
              <a:rPr lang="en-CA" smtClean="0"/>
              <a:t>9</a:t>
            </a:fld>
            <a:endParaRPr lang="en-CA"/>
          </a:p>
        </p:txBody>
      </p:sp>
    </p:spTree>
    <p:extLst>
      <p:ext uri="{BB962C8B-B14F-4D97-AF65-F5344CB8AC3E}">
        <p14:creationId xmlns:p14="http://schemas.microsoft.com/office/powerpoint/2010/main" val="1354757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837F2AC-9880-4839-A50B-577C348C1A8C}" type="slidenum">
              <a:rPr lang="en-CA" smtClean="0"/>
              <a:t>10</a:t>
            </a:fld>
            <a:endParaRPr lang="en-CA"/>
          </a:p>
        </p:txBody>
      </p:sp>
    </p:spTree>
    <p:extLst>
      <p:ext uri="{BB962C8B-B14F-4D97-AF65-F5344CB8AC3E}">
        <p14:creationId xmlns:p14="http://schemas.microsoft.com/office/powerpoint/2010/main" val="3295215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Eye Images – Browse 11,341,966 Stock Photos, Vectors, and Video | Adobe  Stock">
            <a:extLst>
              <a:ext uri="{FF2B5EF4-FFF2-40B4-BE49-F238E27FC236}">
                <a16:creationId xmlns:a16="http://schemas.microsoft.com/office/drawing/2014/main" id="{AE7B96C7-EE57-A8A5-D20A-DA25D6078B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FAB731-D0FF-8427-2C19-AD6CD6208B8E}"/>
              </a:ext>
            </a:extLst>
          </p:cNvPr>
          <p:cNvSpPr>
            <a:spLocks noGrp="1"/>
          </p:cNvSpPr>
          <p:nvPr>
            <p:ph type="ctrTitle"/>
          </p:nvPr>
        </p:nvSpPr>
        <p:spPr>
          <a:xfrm>
            <a:off x="1524000" y="1122363"/>
            <a:ext cx="66294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C6931B7-C205-34CE-3B18-C9CEB48DD875}"/>
              </a:ext>
            </a:extLst>
          </p:cNvPr>
          <p:cNvSpPr>
            <a:spLocks noGrp="1"/>
          </p:cNvSpPr>
          <p:nvPr>
            <p:ph type="subTitle" idx="1"/>
          </p:nvPr>
        </p:nvSpPr>
        <p:spPr>
          <a:xfrm>
            <a:off x="1524000" y="3602038"/>
            <a:ext cx="6629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CF43DD-4134-83F1-73C9-D82DE3A75E94}"/>
              </a:ext>
            </a:extLst>
          </p:cNvPr>
          <p:cNvSpPr>
            <a:spLocks noGrp="1"/>
          </p:cNvSpPr>
          <p:nvPr>
            <p:ph type="dt" sz="half" idx="10"/>
          </p:nvPr>
        </p:nvSpPr>
        <p:spPr/>
        <p:txBody>
          <a:bodyPr/>
          <a:lstStyle/>
          <a:p>
            <a:fld id="{499246AA-2D89-4C49-98A7-8A1EE20D8F43}" type="datetime2">
              <a:rPr lang="en-CA" smtClean="0"/>
              <a:t>Wednesday, April 3, 2024</a:t>
            </a:fld>
            <a:endParaRPr lang="en-CA"/>
          </a:p>
        </p:txBody>
      </p:sp>
      <p:sp>
        <p:nvSpPr>
          <p:cNvPr id="5" name="Footer Placeholder 4">
            <a:extLst>
              <a:ext uri="{FF2B5EF4-FFF2-40B4-BE49-F238E27FC236}">
                <a16:creationId xmlns:a16="http://schemas.microsoft.com/office/drawing/2014/main" id="{8B1D77BA-DC90-0F4C-1B94-272BC192FD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7BF7C9-EBF7-822E-0C29-D73F8B53C90C}"/>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104205071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Eye Images – Browse 11,341,966 Stock Photos, Vectors, and Video | Adobe  Stock">
            <a:extLst>
              <a:ext uri="{FF2B5EF4-FFF2-40B4-BE49-F238E27FC236}">
                <a16:creationId xmlns:a16="http://schemas.microsoft.com/office/drawing/2014/main" id="{90690441-8D8E-3C8D-D058-0D8258B9B95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7BB87AD-ABE7-EAC2-05D0-87314FAD9933}"/>
              </a:ext>
            </a:extLst>
          </p:cNvPr>
          <p:cNvSpPr>
            <a:spLocks noGrp="1"/>
          </p:cNvSpPr>
          <p:nvPr>
            <p:ph type="dt" sz="half" idx="10"/>
          </p:nvPr>
        </p:nvSpPr>
        <p:spPr/>
        <p:txBody>
          <a:bodyPr/>
          <a:lstStyle/>
          <a:p>
            <a:fld id="{293E8FB0-3845-43B7-87F0-1717C702FCD0}" type="datetime2">
              <a:rPr lang="en-CA" smtClean="0"/>
              <a:t>Wednesday, April 3, 2024</a:t>
            </a:fld>
            <a:endParaRPr lang="en-CA"/>
          </a:p>
        </p:txBody>
      </p:sp>
      <p:sp>
        <p:nvSpPr>
          <p:cNvPr id="3" name="Footer Placeholder 2">
            <a:extLst>
              <a:ext uri="{FF2B5EF4-FFF2-40B4-BE49-F238E27FC236}">
                <a16:creationId xmlns:a16="http://schemas.microsoft.com/office/drawing/2014/main" id="{CA65578E-D77F-0352-9AF4-DCE885670A8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D753979-A94B-E372-6F45-8B03CB58B50A}"/>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110443864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2" descr="Eye Images – Browse 11,341,966 Stock Photos, Vectors, and Video | Adobe  Stock">
            <a:extLst>
              <a:ext uri="{FF2B5EF4-FFF2-40B4-BE49-F238E27FC236}">
                <a16:creationId xmlns:a16="http://schemas.microsoft.com/office/drawing/2014/main" id="{8BCAA9CF-F99E-042F-B4B8-371B9EB5F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0C3C3A3-7CB1-258F-35B1-266A688AD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0F9A661-11F6-C7FD-C4EB-A01FB0805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8735B52-2A3B-10BA-15CA-07762F0E4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1F423-4F88-6650-42C4-C751FB6B5AF3}"/>
              </a:ext>
            </a:extLst>
          </p:cNvPr>
          <p:cNvSpPr>
            <a:spLocks noGrp="1"/>
          </p:cNvSpPr>
          <p:nvPr>
            <p:ph type="dt" sz="half" idx="10"/>
          </p:nvPr>
        </p:nvSpPr>
        <p:spPr/>
        <p:txBody>
          <a:bodyPr/>
          <a:lstStyle/>
          <a:p>
            <a:fld id="{36517C3D-9386-4289-93E8-C8763C558A83}" type="datetime2">
              <a:rPr lang="en-CA" smtClean="0"/>
              <a:t>Wednesday, April 3, 2024</a:t>
            </a:fld>
            <a:endParaRPr lang="en-CA"/>
          </a:p>
        </p:txBody>
      </p:sp>
      <p:sp>
        <p:nvSpPr>
          <p:cNvPr id="6" name="Footer Placeholder 5">
            <a:extLst>
              <a:ext uri="{FF2B5EF4-FFF2-40B4-BE49-F238E27FC236}">
                <a16:creationId xmlns:a16="http://schemas.microsoft.com/office/drawing/2014/main" id="{6AD7E1F7-14C9-B1ED-EDB8-E2FD4F3B4F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1ABC651-BDD1-9C2C-13EE-3FD10A385FC8}"/>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735973805"/>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2" descr="Eye Images – Browse 11,341,966 Stock Photos, Vectors, and Video | Adobe  Stock">
            <a:extLst>
              <a:ext uri="{FF2B5EF4-FFF2-40B4-BE49-F238E27FC236}">
                <a16:creationId xmlns:a16="http://schemas.microsoft.com/office/drawing/2014/main" id="{C3170D14-496B-A06F-4964-22103120E45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899BB0-B7FA-1A06-ED76-45FE0D140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6E9B41E-59A6-A066-E152-8B206821E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DDC0670-6110-8B4E-4C05-8E053BB35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094D1E-B5FE-28F8-7EEA-BE38E097D28E}"/>
              </a:ext>
            </a:extLst>
          </p:cNvPr>
          <p:cNvSpPr>
            <a:spLocks noGrp="1"/>
          </p:cNvSpPr>
          <p:nvPr>
            <p:ph type="dt" sz="half" idx="10"/>
          </p:nvPr>
        </p:nvSpPr>
        <p:spPr/>
        <p:txBody>
          <a:bodyPr/>
          <a:lstStyle/>
          <a:p>
            <a:fld id="{B643143D-51FA-4ABD-8D97-C972765E95AE}" type="datetime2">
              <a:rPr lang="en-CA" smtClean="0"/>
              <a:t>Wednesday, April 3, 2024</a:t>
            </a:fld>
            <a:endParaRPr lang="en-CA"/>
          </a:p>
        </p:txBody>
      </p:sp>
      <p:sp>
        <p:nvSpPr>
          <p:cNvPr id="6" name="Footer Placeholder 5">
            <a:extLst>
              <a:ext uri="{FF2B5EF4-FFF2-40B4-BE49-F238E27FC236}">
                <a16:creationId xmlns:a16="http://schemas.microsoft.com/office/drawing/2014/main" id="{3950CE42-F753-5432-4F7E-9ECB62C75C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15201B4-A582-6CA6-386F-00F857479122}"/>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31127531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2" descr="Eye Images – Browse 11,341,966 Stock Photos, Vectors, and Video | Adobe  Stock">
            <a:extLst>
              <a:ext uri="{FF2B5EF4-FFF2-40B4-BE49-F238E27FC236}">
                <a16:creationId xmlns:a16="http://schemas.microsoft.com/office/drawing/2014/main" id="{7A2141CA-B2BF-DB97-226A-C84378B4FBC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669CC9D-1907-A5F4-B275-B6EA4E64EDD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B1E967B-3CA3-4580-DE25-5B2095258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B0F329-12DC-2726-C777-E8E93AA7F61C}"/>
              </a:ext>
            </a:extLst>
          </p:cNvPr>
          <p:cNvSpPr>
            <a:spLocks noGrp="1"/>
          </p:cNvSpPr>
          <p:nvPr>
            <p:ph type="dt" sz="half" idx="10"/>
          </p:nvPr>
        </p:nvSpPr>
        <p:spPr/>
        <p:txBody>
          <a:bodyPr/>
          <a:lstStyle/>
          <a:p>
            <a:fld id="{8151DBF7-B1E6-4449-AA9C-957B64D2C864}" type="datetime2">
              <a:rPr lang="en-CA" smtClean="0"/>
              <a:t>Wednesday, April 3, 2024</a:t>
            </a:fld>
            <a:endParaRPr lang="en-CA"/>
          </a:p>
        </p:txBody>
      </p:sp>
      <p:sp>
        <p:nvSpPr>
          <p:cNvPr id="5" name="Footer Placeholder 4">
            <a:extLst>
              <a:ext uri="{FF2B5EF4-FFF2-40B4-BE49-F238E27FC236}">
                <a16:creationId xmlns:a16="http://schemas.microsoft.com/office/drawing/2014/main" id="{6930831F-4EDF-02FF-D845-C9EE9F0F56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0B43A9-A160-B380-B932-534A7F575C91}"/>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219505120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2" descr="Eye Images – Browse 11,341,966 Stock Photos, Vectors, and Video | Adobe  Stock">
            <a:extLst>
              <a:ext uri="{FF2B5EF4-FFF2-40B4-BE49-F238E27FC236}">
                <a16:creationId xmlns:a16="http://schemas.microsoft.com/office/drawing/2014/main" id="{E7529307-F316-8EE0-60A4-B257D03629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Vertical Title 1">
            <a:extLst>
              <a:ext uri="{FF2B5EF4-FFF2-40B4-BE49-F238E27FC236}">
                <a16:creationId xmlns:a16="http://schemas.microsoft.com/office/drawing/2014/main" id="{7786AC89-1227-7F3A-361B-55FF7BD630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9B951B-CD09-B8E3-59B9-661630B901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338426-5760-B969-531A-F024F2535A88}"/>
              </a:ext>
            </a:extLst>
          </p:cNvPr>
          <p:cNvSpPr>
            <a:spLocks noGrp="1"/>
          </p:cNvSpPr>
          <p:nvPr>
            <p:ph type="dt" sz="half" idx="10"/>
          </p:nvPr>
        </p:nvSpPr>
        <p:spPr/>
        <p:txBody>
          <a:bodyPr/>
          <a:lstStyle/>
          <a:p>
            <a:fld id="{0FB70CF4-140B-4371-971A-388828336C63}" type="datetime2">
              <a:rPr lang="en-CA" smtClean="0"/>
              <a:t>Wednesday, April 3, 2024</a:t>
            </a:fld>
            <a:endParaRPr lang="en-CA"/>
          </a:p>
        </p:txBody>
      </p:sp>
      <p:sp>
        <p:nvSpPr>
          <p:cNvPr id="5" name="Footer Placeholder 4">
            <a:extLst>
              <a:ext uri="{FF2B5EF4-FFF2-40B4-BE49-F238E27FC236}">
                <a16:creationId xmlns:a16="http://schemas.microsoft.com/office/drawing/2014/main" id="{C417746E-F74D-73DA-3BE2-E644717AC3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569B19-1F74-6136-A558-033AB06E0A2F}"/>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379540116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Eye Images – Browse 11,341,966 Stock Photos, Vectors, and Video | Adobe  Stock">
            <a:extLst>
              <a:ext uri="{FF2B5EF4-FFF2-40B4-BE49-F238E27FC236}">
                <a16:creationId xmlns:a16="http://schemas.microsoft.com/office/drawing/2014/main" id="{9FB2366C-E437-CA3D-2A15-28B52B2597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11A600-C17D-97C6-8BE3-337952D202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D201FC-07FC-9496-9249-A055FD4DE18B}"/>
              </a:ext>
            </a:extLst>
          </p:cNvPr>
          <p:cNvSpPr>
            <a:spLocks noGrp="1"/>
          </p:cNvSpPr>
          <p:nvPr>
            <p:ph idx="1"/>
          </p:nvPr>
        </p:nvSpPr>
        <p:spPr>
          <a:xfrm>
            <a:off x="838200" y="1825625"/>
            <a:ext cx="7315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F684BA-F3C4-CE3E-F4D6-E3D6149792E1}"/>
              </a:ext>
            </a:extLst>
          </p:cNvPr>
          <p:cNvSpPr>
            <a:spLocks noGrp="1"/>
          </p:cNvSpPr>
          <p:nvPr>
            <p:ph type="dt" sz="half" idx="10"/>
          </p:nvPr>
        </p:nvSpPr>
        <p:spPr/>
        <p:txBody>
          <a:bodyPr/>
          <a:lstStyle/>
          <a:p>
            <a:fld id="{D72B2777-53DA-44F0-BBED-A5412EAD351A}" type="datetime2">
              <a:rPr lang="en-CA" smtClean="0"/>
              <a:t>Wednesday, April 3, 2024</a:t>
            </a:fld>
            <a:endParaRPr lang="en-CA"/>
          </a:p>
        </p:txBody>
      </p:sp>
      <p:sp>
        <p:nvSpPr>
          <p:cNvPr id="5" name="Footer Placeholder 4">
            <a:extLst>
              <a:ext uri="{FF2B5EF4-FFF2-40B4-BE49-F238E27FC236}">
                <a16:creationId xmlns:a16="http://schemas.microsoft.com/office/drawing/2014/main" id="{BBD5CDC4-BAC6-FD0B-5788-1BE7062C17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D828DD-960F-F4F9-5DE2-0BB75FEAF68E}"/>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32213890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D05777C-2A0A-2DDA-9F85-D355AE5B57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11A600-C17D-97C6-8BE3-337952D202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D201FC-07FC-9496-9249-A055FD4DE18B}"/>
              </a:ext>
            </a:extLst>
          </p:cNvPr>
          <p:cNvSpPr>
            <a:spLocks noGrp="1"/>
          </p:cNvSpPr>
          <p:nvPr>
            <p:ph idx="1"/>
          </p:nvPr>
        </p:nvSpPr>
        <p:spPr>
          <a:xfrm>
            <a:off x="838200" y="1825625"/>
            <a:ext cx="7315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F684BA-F3C4-CE3E-F4D6-E3D6149792E1}"/>
              </a:ext>
            </a:extLst>
          </p:cNvPr>
          <p:cNvSpPr>
            <a:spLocks noGrp="1"/>
          </p:cNvSpPr>
          <p:nvPr>
            <p:ph type="dt" sz="half" idx="10"/>
          </p:nvPr>
        </p:nvSpPr>
        <p:spPr/>
        <p:txBody>
          <a:bodyPr/>
          <a:lstStyle/>
          <a:p>
            <a:fld id="{D72B2777-53DA-44F0-BBED-A5412EAD351A}" type="datetime2">
              <a:rPr lang="en-CA" smtClean="0"/>
              <a:t>Wednesday, April 3, 2024</a:t>
            </a:fld>
            <a:endParaRPr lang="en-CA"/>
          </a:p>
        </p:txBody>
      </p:sp>
      <p:sp>
        <p:nvSpPr>
          <p:cNvPr id="5" name="Footer Placeholder 4">
            <a:extLst>
              <a:ext uri="{FF2B5EF4-FFF2-40B4-BE49-F238E27FC236}">
                <a16:creationId xmlns:a16="http://schemas.microsoft.com/office/drawing/2014/main" id="{BBD5CDC4-BAC6-FD0B-5788-1BE7062C17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D828DD-960F-F4F9-5DE2-0BB75FEAF68E}"/>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5663584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D05777C-2A0A-2DDA-9F85-D355AE5B57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11A600-C17D-97C6-8BE3-337952D202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D201FC-07FC-9496-9249-A055FD4DE18B}"/>
              </a:ext>
            </a:extLst>
          </p:cNvPr>
          <p:cNvSpPr>
            <a:spLocks noGrp="1"/>
          </p:cNvSpPr>
          <p:nvPr>
            <p:ph idx="1"/>
          </p:nvPr>
        </p:nvSpPr>
        <p:spPr>
          <a:xfrm>
            <a:off x="838200" y="1825625"/>
            <a:ext cx="7315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F684BA-F3C4-CE3E-F4D6-E3D6149792E1}"/>
              </a:ext>
            </a:extLst>
          </p:cNvPr>
          <p:cNvSpPr>
            <a:spLocks noGrp="1"/>
          </p:cNvSpPr>
          <p:nvPr>
            <p:ph type="dt" sz="half" idx="10"/>
          </p:nvPr>
        </p:nvSpPr>
        <p:spPr/>
        <p:txBody>
          <a:bodyPr/>
          <a:lstStyle/>
          <a:p>
            <a:fld id="{D72B2777-53DA-44F0-BBED-A5412EAD351A}" type="datetime2">
              <a:rPr lang="en-CA" smtClean="0"/>
              <a:t>Wednesday, April 3, 2024</a:t>
            </a:fld>
            <a:endParaRPr lang="en-CA"/>
          </a:p>
        </p:txBody>
      </p:sp>
      <p:sp>
        <p:nvSpPr>
          <p:cNvPr id="5" name="Footer Placeholder 4">
            <a:extLst>
              <a:ext uri="{FF2B5EF4-FFF2-40B4-BE49-F238E27FC236}">
                <a16:creationId xmlns:a16="http://schemas.microsoft.com/office/drawing/2014/main" id="{BBD5CDC4-BAC6-FD0B-5788-1BE7062C17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D828DD-960F-F4F9-5DE2-0BB75FEAF68E}"/>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327295651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D05777C-2A0A-2DDA-9F85-D355AE5B57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11A600-C17D-97C6-8BE3-337952D202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D201FC-07FC-9496-9249-A055FD4DE18B}"/>
              </a:ext>
            </a:extLst>
          </p:cNvPr>
          <p:cNvSpPr>
            <a:spLocks noGrp="1"/>
          </p:cNvSpPr>
          <p:nvPr>
            <p:ph idx="1"/>
          </p:nvPr>
        </p:nvSpPr>
        <p:spPr>
          <a:xfrm>
            <a:off x="838200" y="1825625"/>
            <a:ext cx="7315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F684BA-F3C4-CE3E-F4D6-E3D6149792E1}"/>
              </a:ext>
            </a:extLst>
          </p:cNvPr>
          <p:cNvSpPr>
            <a:spLocks noGrp="1"/>
          </p:cNvSpPr>
          <p:nvPr>
            <p:ph type="dt" sz="half" idx="10"/>
          </p:nvPr>
        </p:nvSpPr>
        <p:spPr/>
        <p:txBody>
          <a:bodyPr/>
          <a:lstStyle/>
          <a:p>
            <a:fld id="{D72B2777-53DA-44F0-BBED-A5412EAD351A}" type="datetime2">
              <a:rPr lang="en-CA" smtClean="0"/>
              <a:t>Wednesday, April 3, 2024</a:t>
            </a:fld>
            <a:endParaRPr lang="en-CA"/>
          </a:p>
        </p:txBody>
      </p:sp>
      <p:sp>
        <p:nvSpPr>
          <p:cNvPr id="5" name="Footer Placeholder 4">
            <a:extLst>
              <a:ext uri="{FF2B5EF4-FFF2-40B4-BE49-F238E27FC236}">
                <a16:creationId xmlns:a16="http://schemas.microsoft.com/office/drawing/2014/main" id="{BBD5CDC4-BAC6-FD0B-5788-1BE7062C17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D828DD-960F-F4F9-5DE2-0BB75FEAF68E}"/>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23209400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2" descr="Eye Images – Browse 11,341,966 Stock Photos, Vectors, and Video | Adobe  Stock">
            <a:extLst>
              <a:ext uri="{FF2B5EF4-FFF2-40B4-BE49-F238E27FC236}">
                <a16:creationId xmlns:a16="http://schemas.microsoft.com/office/drawing/2014/main" id="{CE44C668-DC43-F68A-5EA8-F17B7193449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3CB43F-8EFB-3E78-B6AE-1CCB9A6D85C6}"/>
              </a:ext>
            </a:extLst>
          </p:cNvPr>
          <p:cNvSpPr>
            <a:spLocks noGrp="1"/>
          </p:cNvSpPr>
          <p:nvPr>
            <p:ph type="title"/>
          </p:nvPr>
        </p:nvSpPr>
        <p:spPr>
          <a:xfrm>
            <a:off x="831850" y="1709738"/>
            <a:ext cx="662051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163D695-A04E-05CD-38F1-30CB8F33D017}"/>
              </a:ext>
            </a:extLst>
          </p:cNvPr>
          <p:cNvSpPr>
            <a:spLocks noGrp="1"/>
          </p:cNvSpPr>
          <p:nvPr>
            <p:ph type="body" idx="1"/>
          </p:nvPr>
        </p:nvSpPr>
        <p:spPr>
          <a:xfrm>
            <a:off x="831850" y="4589463"/>
            <a:ext cx="732155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E09FD8-414A-5F67-5796-CEA9FE60DC95}"/>
              </a:ext>
            </a:extLst>
          </p:cNvPr>
          <p:cNvSpPr>
            <a:spLocks noGrp="1"/>
          </p:cNvSpPr>
          <p:nvPr>
            <p:ph type="dt" sz="half" idx="10"/>
          </p:nvPr>
        </p:nvSpPr>
        <p:spPr/>
        <p:txBody>
          <a:bodyPr/>
          <a:lstStyle/>
          <a:p>
            <a:fld id="{AAB80354-428F-49B4-ABFA-CC5544D10FA9}" type="datetime2">
              <a:rPr lang="en-CA" smtClean="0"/>
              <a:t>Wednesday, April 3, 2024</a:t>
            </a:fld>
            <a:endParaRPr lang="en-CA"/>
          </a:p>
        </p:txBody>
      </p:sp>
      <p:sp>
        <p:nvSpPr>
          <p:cNvPr id="5" name="Footer Placeholder 4">
            <a:extLst>
              <a:ext uri="{FF2B5EF4-FFF2-40B4-BE49-F238E27FC236}">
                <a16:creationId xmlns:a16="http://schemas.microsoft.com/office/drawing/2014/main" id="{6E679270-8A48-A9BB-344A-5A4B285FE1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D59237-707A-4FF2-216F-97078E06E876}"/>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248000803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Eye Images – Browse 11,341,966 Stock Photos, Vectors, and Video | Adobe  Stock">
            <a:extLst>
              <a:ext uri="{FF2B5EF4-FFF2-40B4-BE49-F238E27FC236}">
                <a16:creationId xmlns:a16="http://schemas.microsoft.com/office/drawing/2014/main" id="{6E104924-4E3F-B272-9F95-5D74BB796AD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D49543-D195-C199-BE33-FD29EACF46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D8B262C-AAAA-49AC-7197-D089F5097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9F4FFA-5C5E-2F95-5D30-13DA1ACB7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91588D1-2290-F145-D4EA-C4889D88E522}"/>
              </a:ext>
            </a:extLst>
          </p:cNvPr>
          <p:cNvSpPr>
            <a:spLocks noGrp="1"/>
          </p:cNvSpPr>
          <p:nvPr>
            <p:ph type="dt" sz="half" idx="10"/>
          </p:nvPr>
        </p:nvSpPr>
        <p:spPr/>
        <p:txBody>
          <a:bodyPr/>
          <a:lstStyle/>
          <a:p>
            <a:fld id="{23FE2C7B-916B-4065-A9C1-68CC8171ECE7}" type="datetime2">
              <a:rPr lang="en-CA" smtClean="0"/>
              <a:t>Wednesday, April 3, 2024</a:t>
            </a:fld>
            <a:endParaRPr lang="en-CA"/>
          </a:p>
        </p:txBody>
      </p:sp>
      <p:sp>
        <p:nvSpPr>
          <p:cNvPr id="6" name="Footer Placeholder 5">
            <a:extLst>
              <a:ext uri="{FF2B5EF4-FFF2-40B4-BE49-F238E27FC236}">
                <a16:creationId xmlns:a16="http://schemas.microsoft.com/office/drawing/2014/main" id="{CB880D94-5849-288D-A8B2-FE97C0E73A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E3BA17-86E6-BD2D-52CB-FD5A88416D5F}"/>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246471490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Eye Images – Browse 11,341,966 Stock Photos, Vectors, and Video | Adobe  Stock">
            <a:extLst>
              <a:ext uri="{FF2B5EF4-FFF2-40B4-BE49-F238E27FC236}">
                <a16:creationId xmlns:a16="http://schemas.microsoft.com/office/drawing/2014/main" id="{D0EB7C96-826B-C55C-219A-080F6479E8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A3C4BE-6FBA-B588-8C0B-82033ACCFE9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4EA28D2-D0A7-BA57-F2F0-0AD45F4F77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0F8B2-451C-2FB0-E333-5772EC022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6D0B2E8-2EB5-339C-B3E3-BD6EE429E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ECA35C-F823-D495-3D43-2AB91A613F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7C596BE-D5B7-66E7-1BDB-B95F20B6EC5C}"/>
              </a:ext>
            </a:extLst>
          </p:cNvPr>
          <p:cNvSpPr>
            <a:spLocks noGrp="1"/>
          </p:cNvSpPr>
          <p:nvPr>
            <p:ph type="dt" sz="half" idx="10"/>
          </p:nvPr>
        </p:nvSpPr>
        <p:spPr/>
        <p:txBody>
          <a:bodyPr/>
          <a:lstStyle/>
          <a:p>
            <a:fld id="{3AAFF507-3719-4CC0-BF24-01830330910C}" type="datetime2">
              <a:rPr lang="en-CA" smtClean="0"/>
              <a:t>Wednesday, April 3, 2024</a:t>
            </a:fld>
            <a:endParaRPr lang="en-CA"/>
          </a:p>
        </p:txBody>
      </p:sp>
      <p:sp>
        <p:nvSpPr>
          <p:cNvPr id="8" name="Footer Placeholder 7">
            <a:extLst>
              <a:ext uri="{FF2B5EF4-FFF2-40B4-BE49-F238E27FC236}">
                <a16:creationId xmlns:a16="http://schemas.microsoft.com/office/drawing/2014/main" id="{DDC6D510-E54A-B707-0E1F-9613A9C278A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0BCAE93-BF6D-75AC-CD0D-390B240459CD}"/>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297393448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Eye Images – Browse 11,341,966 Stock Photos, Vectors, and Video | Adobe  Stock">
            <a:extLst>
              <a:ext uri="{FF2B5EF4-FFF2-40B4-BE49-F238E27FC236}">
                <a16:creationId xmlns:a16="http://schemas.microsoft.com/office/drawing/2014/main" id="{48430B7B-AC26-0A36-5A12-EBA21562AE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104AF7-041F-B3BA-C995-29F27B065D5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720AB51-E4C8-622F-253F-A94B9F23DACA}"/>
              </a:ext>
            </a:extLst>
          </p:cNvPr>
          <p:cNvSpPr>
            <a:spLocks noGrp="1"/>
          </p:cNvSpPr>
          <p:nvPr>
            <p:ph type="dt" sz="half" idx="10"/>
          </p:nvPr>
        </p:nvSpPr>
        <p:spPr/>
        <p:txBody>
          <a:bodyPr/>
          <a:lstStyle/>
          <a:p>
            <a:fld id="{41EEECA5-140C-4CF1-A989-91A4C5521C6D}" type="datetime2">
              <a:rPr lang="en-CA" smtClean="0"/>
              <a:t>Wednesday, April 3, 2024</a:t>
            </a:fld>
            <a:endParaRPr lang="en-CA"/>
          </a:p>
        </p:txBody>
      </p:sp>
      <p:sp>
        <p:nvSpPr>
          <p:cNvPr id="4" name="Footer Placeholder 3">
            <a:extLst>
              <a:ext uri="{FF2B5EF4-FFF2-40B4-BE49-F238E27FC236}">
                <a16:creationId xmlns:a16="http://schemas.microsoft.com/office/drawing/2014/main" id="{ECEC5E61-90E2-CF2B-D72D-9BD393626A1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5F9A5C-5F13-B580-363A-BD39B4194329}"/>
              </a:ext>
            </a:extLst>
          </p:cNvPr>
          <p:cNvSpPr>
            <a:spLocks noGrp="1"/>
          </p:cNvSpPr>
          <p:nvPr>
            <p:ph type="sldNum" sz="quarter" idx="12"/>
          </p:nvPr>
        </p:nvSpPr>
        <p:spPr/>
        <p:txBody>
          <a:bodyPr/>
          <a:lstStyle/>
          <a:p>
            <a:fld id="{2C42BD93-38C4-4E25-87E2-14A17010BA97}" type="slidenum">
              <a:rPr lang="en-CA" smtClean="0"/>
              <a:t>‹#›</a:t>
            </a:fld>
            <a:endParaRPr lang="en-CA"/>
          </a:p>
        </p:txBody>
      </p:sp>
    </p:spTree>
    <p:extLst>
      <p:ext uri="{BB962C8B-B14F-4D97-AF65-F5344CB8AC3E}">
        <p14:creationId xmlns:p14="http://schemas.microsoft.com/office/powerpoint/2010/main" val="55141768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A79C0B-8583-6332-3FD7-57A9A7DC75EF}"/>
              </a:ext>
            </a:extLst>
          </p:cNvPr>
          <p:cNvSpPr>
            <a:spLocks noGrp="1"/>
          </p:cNvSpPr>
          <p:nvPr>
            <p:ph type="title"/>
          </p:nvPr>
        </p:nvSpPr>
        <p:spPr>
          <a:xfrm>
            <a:off x="838200" y="365125"/>
            <a:ext cx="685419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A7498F-18F4-0698-3C18-28318ABA1B6D}"/>
              </a:ext>
            </a:extLst>
          </p:cNvPr>
          <p:cNvSpPr>
            <a:spLocks noGrp="1"/>
          </p:cNvSpPr>
          <p:nvPr>
            <p:ph type="body" idx="1"/>
          </p:nvPr>
        </p:nvSpPr>
        <p:spPr>
          <a:xfrm>
            <a:off x="838200" y="1825625"/>
            <a:ext cx="73152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12977C-B8FD-B80B-6308-C9E71F0427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D2CDD-B138-4BD8-9561-33F7E33B8035}" type="datetime2">
              <a:rPr lang="en-CA" smtClean="0"/>
              <a:t>Wednesday, April 3, 2024</a:t>
            </a:fld>
            <a:endParaRPr lang="en-CA"/>
          </a:p>
        </p:txBody>
      </p:sp>
      <p:sp>
        <p:nvSpPr>
          <p:cNvPr id="5" name="Footer Placeholder 4">
            <a:extLst>
              <a:ext uri="{FF2B5EF4-FFF2-40B4-BE49-F238E27FC236}">
                <a16:creationId xmlns:a16="http://schemas.microsoft.com/office/drawing/2014/main" id="{3B1716DE-23D3-43D2-0829-C04DE7EE4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50432AEA-627D-582E-1583-67E66068B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42BD93-38C4-4E25-87E2-14A17010BA97}" type="slidenum">
              <a:rPr lang="en-CA" smtClean="0"/>
              <a:t>‹#›</a:t>
            </a:fld>
            <a:endParaRPr lang="en-CA"/>
          </a:p>
        </p:txBody>
      </p:sp>
    </p:spTree>
    <p:extLst>
      <p:ext uri="{BB962C8B-B14F-4D97-AF65-F5344CB8AC3E}">
        <p14:creationId xmlns:p14="http://schemas.microsoft.com/office/powerpoint/2010/main" val="34562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ransition spd="slow">
    <p:wipe/>
  </p:transition>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macle05@uoguelph.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60A3-7917-903C-4CC8-91CBA490E041}"/>
              </a:ext>
            </a:extLst>
          </p:cNvPr>
          <p:cNvSpPr>
            <a:spLocks noGrp="1"/>
          </p:cNvSpPr>
          <p:nvPr>
            <p:ph type="ctrTitle"/>
          </p:nvPr>
        </p:nvSpPr>
        <p:spPr/>
        <p:txBody>
          <a:bodyPr/>
          <a:lstStyle/>
          <a:p>
            <a:r>
              <a:rPr lang="en-CA" dirty="0"/>
              <a:t>CIS 6180: Final Project Presentation</a:t>
            </a:r>
          </a:p>
        </p:txBody>
      </p:sp>
      <p:sp>
        <p:nvSpPr>
          <p:cNvPr id="3" name="Subtitle 2">
            <a:extLst>
              <a:ext uri="{FF2B5EF4-FFF2-40B4-BE49-F238E27FC236}">
                <a16:creationId xmlns:a16="http://schemas.microsoft.com/office/drawing/2014/main" id="{0F2111DD-8FFC-83BB-E397-48E1FA12F8F8}"/>
              </a:ext>
            </a:extLst>
          </p:cNvPr>
          <p:cNvSpPr>
            <a:spLocks noGrp="1"/>
          </p:cNvSpPr>
          <p:nvPr>
            <p:ph type="subTitle" idx="1"/>
          </p:nvPr>
        </p:nvSpPr>
        <p:spPr/>
        <p:txBody>
          <a:bodyPr>
            <a:normAutofit fontScale="92500" lnSpcReduction="10000"/>
          </a:bodyPr>
          <a:lstStyle/>
          <a:p>
            <a:r>
              <a:rPr lang="en-CA" dirty="0"/>
              <a:t>Eye Tracking Event Detection and Classification</a:t>
            </a:r>
          </a:p>
          <a:p>
            <a:endParaRPr lang="en-CA" dirty="0"/>
          </a:p>
          <a:p>
            <a:r>
              <a:rPr lang="en-CA" dirty="0"/>
              <a:t>By Erich MacLean, B. ENG</a:t>
            </a:r>
          </a:p>
          <a:p>
            <a:r>
              <a:rPr lang="en-CA" dirty="0">
                <a:hlinkClick r:id="rId2"/>
              </a:rPr>
              <a:t>emacle05@uoguelph.ca</a:t>
            </a:r>
            <a:r>
              <a:rPr lang="en-CA" dirty="0"/>
              <a:t> </a:t>
            </a:r>
          </a:p>
        </p:txBody>
      </p:sp>
    </p:spTree>
    <p:extLst>
      <p:ext uri="{BB962C8B-B14F-4D97-AF65-F5344CB8AC3E}">
        <p14:creationId xmlns:p14="http://schemas.microsoft.com/office/powerpoint/2010/main" val="157177749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A01859-704E-9C98-BA4E-2195A9B78EAA}"/>
              </a:ext>
            </a:extLst>
          </p:cNvPr>
          <p:cNvSpPr>
            <a:spLocks noGrp="1"/>
          </p:cNvSpPr>
          <p:nvPr>
            <p:ph type="title"/>
          </p:nvPr>
        </p:nvSpPr>
        <p:spPr/>
        <p:txBody>
          <a:bodyPr/>
          <a:lstStyle/>
          <a:p>
            <a:r>
              <a:rPr lang="en-CA" dirty="0"/>
              <a:t>EDA Results</a:t>
            </a:r>
          </a:p>
        </p:txBody>
      </p:sp>
      <p:sp>
        <p:nvSpPr>
          <p:cNvPr id="10" name="Content Placeholder 9">
            <a:extLst>
              <a:ext uri="{FF2B5EF4-FFF2-40B4-BE49-F238E27FC236}">
                <a16:creationId xmlns:a16="http://schemas.microsoft.com/office/drawing/2014/main" id="{9A2A3443-D22A-EC74-A4E1-E345EFA62BAB}"/>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C3682B43-776D-3949-3C0F-9B65F2251101}"/>
              </a:ext>
            </a:extLst>
          </p:cNvPr>
          <p:cNvSpPr>
            <a:spLocks noGrp="1"/>
          </p:cNvSpPr>
          <p:nvPr>
            <p:ph type="sldNum" sz="quarter" idx="12"/>
          </p:nvPr>
        </p:nvSpPr>
        <p:spPr/>
        <p:txBody>
          <a:bodyPr/>
          <a:lstStyle/>
          <a:p>
            <a:fld id="{2C42BD93-38C4-4E25-87E2-14A17010BA97}" type="slidenum">
              <a:rPr lang="en-CA" smtClean="0"/>
              <a:t>10</a:t>
            </a:fld>
            <a:endParaRPr lang="en-CA"/>
          </a:p>
        </p:txBody>
      </p:sp>
    </p:spTree>
    <p:extLst>
      <p:ext uri="{BB962C8B-B14F-4D97-AF65-F5344CB8AC3E}">
        <p14:creationId xmlns:p14="http://schemas.microsoft.com/office/powerpoint/2010/main" val="29783758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A01859-704E-9C98-BA4E-2195A9B78EAA}"/>
              </a:ext>
            </a:extLst>
          </p:cNvPr>
          <p:cNvSpPr>
            <a:spLocks noGrp="1"/>
          </p:cNvSpPr>
          <p:nvPr>
            <p:ph type="title"/>
          </p:nvPr>
        </p:nvSpPr>
        <p:spPr/>
        <p:txBody>
          <a:bodyPr/>
          <a:lstStyle/>
          <a:p>
            <a:r>
              <a:rPr lang="en-CA" dirty="0"/>
              <a:t>Machine Learning Results</a:t>
            </a:r>
          </a:p>
        </p:txBody>
      </p:sp>
      <p:sp>
        <p:nvSpPr>
          <p:cNvPr id="10" name="Content Placeholder 9">
            <a:extLst>
              <a:ext uri="{FF2B5EF4-FFF2-40B4-BE49-F238E27FC236}">
                <a16:creationId xmlns:a16="http://schemas.microsoft.com/office/drawing/2014/main" id="{9A2A3443-D22A-EC74-A4E1-E345EFA62BAB}"/>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C3682B43-776D-3949-3C0F-9B65F2251101}"/>
              </a:ext>
            </a:extLst>
          </p:cNvPr>
          <p:cNvSpPr>
            <a:spLocks noGrp="1"/>
          </p:cNvSpPr>
          <p:nvPr>
            <p:ph type="sldNum" sz="quarter" idx="12"/>
          </p:nvPr>
        </p:nvSpPr>
        <p:spPr/>
        <p:txBody>
          <a:bodyPr/>
          <a:lstStyle/>
          <a:p>
            <a:fld id="{2C42BD93-38C4-4E25-87E2-14A17010BA97}" type="slidenum">
              <a:rPr lang="en-CA" smtClean="0"/>
              <a:t>11</a:t>
            </a:fld>
            <a:endParaRPr lang="en-CA"/>
          </a:p>
        </p:txBody>
      </p:sp>
    </p:spTree>
    <p:extLst>
      <p:ext uri="{BB962C8B-B14F-4D97-AF65-F5344CB8AC3E}">
        <p14:creationId xmlns:p14="http://schemas.microsoft.com/office/powerpoint/2010/main" val="201211108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A01859-704E-9C98-BA4E-2195A9B78EAA}"/>
              </a:ext>
            </a:extLst>
          </p:cNvPr>
          <p:cNvSpPr>
            <a:spLocks noGrp="1"/>
          </p:cNvSpPr>
          <p:nvPr>
            <p:ph type="title"/>
          </p:nvPr>
        </p:nvSpPr>
        <p:spPr/>
        <p:txBody>
          <a:bodyPr/>
          <a:lstStyle/>
          <a:p>
            <a:r>
              <a:rPr lang="en-CA" dirty="0"/>
              <a:t>Conclusions</a:t>
            </a:r>
          </a:p>
        </p:txBody>
      </p:sp>
      <p:sp>
        <p:nvSpPr>
          <p:cNvPr id="2" name="Content Placeholder 1">
            <a:extLst>
              <a:ext uri="{FF2B5EF4-FFF2-40B4-BE49-F238E27FC236}">
                <a16:creationId xmlns:a16="http://schemas.microsoft.com/office/drawing/2014/main" id="{9F5C1F3D-F10B-32F7-07CF-24AD23C45958}"/>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C3682B43-776D-3949-3C0F-9B65F2251101}"/>
              </a:ext>
            </a:extLst>
          </p:cNvPr>
          <p:cNvSpPr>
            <a:spLocks noGrp="1"/>
          </p:cNvSpPr>
          <p:nvPr>
            <p:ph type="sldNum" sz="quarter" idx="12"/>
          </p:nvPr>
        </p:nvSpPr>
        <p:spPr/>
        <p:txBody>
          <a:bodyPr/>
          <a:lstStyle/>
          <a:p>
            <a:fld id="{2C42BD93-38C4-4E25-87E2-14A17010BA97}" type="slidenum">
              <a:rPr lang="en-CA" smtClean="0"/>
              <a:t>12</a:t>
            </a:fld>
            <a:endParaRPr lang="en-CA"/>
          </a:p>
        </p:txBody>
      </p:sp>
    </p:spTree>
    <p:extLst>
      <p:ext uri="{BB962C8B-B14F-4D97-AF65-F5344CB8AC3E}">
        <p14:creationId xmlns:p14="http://schemas.microsoft.com/office/powerpoint/2010/main" val="183707862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7B4F-7ED7-7B98-A9DF-DDC992FCEC84}"/>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C0B32B3E-DB56-C1EF-2686-74311B3D5EDB}"/>
              </a:ext>
            </a:extLst>
          </p:cNvPr>
          <p:cNvSpPr>
            <a:spLocks noGrp="1"/>
          </p:cNvSpPr>
          <p:nvPr>
            <p:ph idx="1"/>
          </p:nvPr>
        </p:nvSpPr>
        <p:spPr/>
        <p:txBody>
          <a:bodyPr/>
          <a:lstStyle/>
          <a:p>
            <a:r>
              <a:rPr lang="en-CA" dirty="0"/>
              <a:t>What is eye tracking?</a:t>
            </a:r>
          </a:p>
          <a:p>
            <a:r>
              <a:rPr lang="en-CA" dirty="0"/>
              <a:t>How is eye tracking performed?</a:t>
            </a:r>
          </a:p>
          <a:p>
            <a:r>
              <a:rPr lang="en-CA" dirty="0"/>
              <a:t>What can be measured using eye tracking?</a:t>
            </a:r>
          </a:p>
          <a:p>
            <a:r>
              <a:rPr lang="en-CA" dirty="0"/>
              <a:t>What is eye tracking used for?</a:t>
            </a:r>
          </a:p>
        </p:txBody>
      </p:sp>
      <p:sp>
        <p:nvSpPr>
          <p:cNvPr id="4" name="Slide Number Placeholder 3">
            <a:extLst>
              <a:ext uri="{FF2B5EF4-FFF2-40B4-BE49-F238E27FC236}">
                <a16:creationId xmlns:a16="http://schemas.microsoft.com/office/drawing/2014/main" id="{F1AD9299-32DA-7DD6-4401-16CB9EF6A523}"/>
              </a:ext>
            </a:extLst>
          </p:cNvPr>
          <p:cNvSpPr>
            <a:spLocks noGrp="1"/>
          </p:cNvSpPr>
          <p:nvPr>
            <p:ph type="sldNum" sz="quarter" idx="12"/>
          </p:nvPr>
        </p:nvSpPr>
        <p:spPr/>
        <p:txBody>
          <a:bodyPr/>
          <a:lstStyle/>
          <a:p>
            <a:fld id="{2C42BD93-38C4-4E25-87E2-14A17010BA97}" type="slidenum">
              <a:rPr lang="en-CA" smtClean="0"/>
              <a:t>2</a:t>
            </a:fld>
            <a:endParaRPr lang="en-CA"/>
          </a:p>
        </p:txBody>
      </p:sp>
    </p:spTree>
    <p:extLst>
      <p:ext uri="{BB962C8B-B14F-4D97-AF65-F5344CB8AC3E}">
        <p14:creationId xmlns:p14="http://schemas.microsoft.com/office/powerpoint/2010/main" val="135448750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7629-57B2-358E-6C5C-6203FE92DFAB}"/>
              </a:ext>
            </a:extLst>
          </p:cNvPr>
          <p:cNvSpPr>
            <a:spLocks noGrp="1"/>
          </p:cNvSpPr>
          <p:nvPr>
            <p:ph type="title"/>
          </p:nvPr>
        </p:nvSpPr>
        <p:spPr/>
        <p:txBody>
          <a:bodyPr/>
          <a:lstStyle/>
          <a:p>
            <a:r>
              <a:rPr lang="en-CA" dirty="0"/>
              <a:t>Pupil-Corneal Reflection</a:t>
            </a:r>
          </a:p>
        </p:txBody>
      </p:sp>
      <p:pic>
        <p:nvPicPr>
          <p:cNvPr id="4" name="Content Placeholder 3">
            <a:extLst>
              <a:ext uri="{FF2B5EF4-FFF2-40B4-BE49-F238E27FC236}">
                <a16:creationId xmlns:a16="http://schemas.microsoft.com/office/drawing/2014/main" id="{12513D68-C832-56ED-7FD0-6952AAC6C621}"/>
              </a:ext>
            </a:extLst>
          </p:cNvPr>
          <p:cNvPicPr>
            <a:picLocks noGrp="1" noChangeAspect="1"/>
          </p:cNvPicPr>
          <p:nvPr>
            <p:ph idx="1"/>
          </p:nvPr>
        </p:nvPicPr>
        <p:blipFill>
          <a:blip r:embed="rId3"/>
          <a:stretch>
            <a:fillRect/>
          </a:stretch>
        </p:blipFill>
        <p:spPr>
          <a:xfrm>
            <a:off x="1232296" y="1825625"/>
            <a:ext cx="6527007" cy="4351338"/>
          </a:xfrm>
          <a:prstGeom prst="rect">
            <a:avLst/>
          </a:prstGeom>
          <a:ln w="228600" cap="sq" cmpd="thickThin">
            <a:solidFill>
              <a:srgbClr val="000000"/>
            </a:solidFill>
            <a:prstDash val="solid"/>
            <a:miter lim="800000"/>
          </a:ln>
          <a:effectLst>
            <a:innerShdw blurRad="76200">
              <a:srgbClr val="000000"/>
            </a:innerShdw>
          </a:effectLst>
        </p:spPr>
      </p:pic>
      <p:sp>
        <p:nvSpPr>
          <p:cNvPr id="5" name="Slide Number Placeholder 4">
            <a:extLst>
              <a:ext uri="{FF2B5EF4-FFF2-40B4-BE49-F238E27FC236}">
                <a16:creationId xmlns:a16="http://schemas.microsoft.com/office/drawing/2014/main" id="{A7C750F4-6B6E-3212-B871-9FE71AD3B54F}"/>
              </a:ext>
            </a:extLst>
          </p:cNvPr>
          <p:cNvSpPr>
            <a:spLocks noGrp="1"/>
          </p:cNvSpPr>
          <p:nvPr>
            <p:ph type="sldNum" sz="quarter" idx="12"/>
          </p:nvPr>
        </p:nvSpPr>
        <p:spPr/>
        <p:txBody>
          <a:bodyPr/>
          <a:lstStyle/>
          <a:p>
            <a:fld id="{2C42BD93-38C4-4E25-87E2-14A17010BA97}" type="slidenum">
              <a:rPr lang="en-CA" smtClean="0"/>
              <a:t>3</a:t>
            </a:fld>
            <a:endParaRPr lang="en-CA"/>
          </a:p>
        </p:txBody>
      </p:sp>
    </p:spTree>
    <p:extLst>
      <p:ext uri="{BB962C8B-B14F-4D97-AF65-F5344CB8AC3E}">
        <p14:creationId xmlns:p14="http://schemas.microsoft.com/office/powerpoint/2010/main" val="38677762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E311FA-649B-B6EE-04EF-25AA4F3C9F8A}"/>
              </a:ext>
            </a:extLst>
          </p:cNvPr>
          <p:cNvSpPr>
            <a:spLocks noGrp="1"/>
          </p:cNvSpPr>
          <p:nvPr>
            <p:ph type="title"/>
          </p:nvPr>
        </p:nvSpPr>
        <p:spPr/>
        <p:txBody>
          <a:bodyPr/>
          <a:lstStyle/>
          <a:p>
            <a:r>
              <a:rPr lang="en-CA" dirty="0"/>
              <a:t>Eye Tracking Methods</a:t>
            </a:r>
          </a:p>
        </p:txBody>
      </p:sp>
      <p:pic>
        <p:nvPicPr>
          <p:cNvPr id="13" name="Content Placeholder 12">
            <a:extLst>
              <a:ext uri="{FF2B5EF4-FFF2-40B4-BE49-F238E27FC236}">
                <a16:creationId xmlns:a16="http://schemas.microsoft.com/office/drawing/2014/main" id="{CD470896-E4C8-B6F0-0873-79C1CE3AB38D}"/>
              </a:ext>
            </a:extLst>
          </p:cNvPr>
          <p:cNvPicPr>
            <a:picLocks noGrp="1" noChangeAspect="1"/>
          </p:cNvPicPr>
          <p:nvPr>
            <p:ph idx="1"/>
          </p:nvPr>
        </p:nvPicPr>
        <p:blipFill>
          <a:blip r:embed="rId3"/>
          <a:stretch>
            <a:fillRect/>
          </a:stretch>
        </p:blipFill>
        <p:spPr>
          <a:xfrm>
            <a:off x="1097281" y="2746720"/>
            <a:ext cx="4771760" cy="2766003"/>
          </a:xfrm>
          <a:prstGeom prst="rect">
            <a:avLst/>
          </a:prstGeom>
          <a:ln w="228600" cap="sq" cmpd="thickThin">
            <a:solidFill>
              <a:srgbClr val="000000"/>
            </a:solidFill>
            <a:prstDash val="solid"/>
            <a:miter lim="800000"/>
          </a:ln>
          <a:effectLst>
            <a:innerShdw blurRad="76200">
              <a:srgbClr val="000000"/>
            </a:innerShdw>
          </a:effectLst>
        </p:spPr>
      </p:pic>
      <p:sp>
        <p:nvSpPr>
          <p:cNvPr id="15" name="Slide Number Placeholder 14">
            <a:extLst>
              <a:ext uri="{FF2B5EF4-FFF2-40B4-BE49-F238E27FC236}">
                <a16:creationId xmlns:a16="http://schemas.microsoft.com/office/drawing/2014/main" id="{975168F8-CD98-DC44-B411-F6862B78FB88}"/>
              </a:ext>
            </a:extLst>
          </p:cNvPr>
          <p:cNvSpPr>
            <a:spLocks noGrp="1"/>
          </p:cNvSpPr>
          <p:nvPr>
            <p:ph type="sldNum" sz="quarter" idx="12"/>
          </p:nvPr>
        </p:nvSpPr>
        <p:spPr/>
        <p:txBody>
          <a:bodyPr/>
          <a:lstStyle/>
          <a:p>
            <a:fld id="{2C42BD93-38C4-4E25-87E2-14A17010BA97}" type="slidenum">
              <a:rPr lang="en-CA" smtClean="0"/>
              <a:t>4</a:t>
            </a:fld>
            <a:endParaRPr lang="en-CA"/>
          </a:p>
        </p:txBody>
      </p:sp>
      <p:pic>
        <p:nvPicPr>
          <p:cNvPr id="14" name="Content Placeholder 13">
            <a:extLst>
              <a:ext uri="{FF2B5EF4-FFF2-40B4-BE49-F238E27FC236}">
                <a16:creationId xmlns:a16="http://schemas.microsoft.com/office/drawing/2014/main" id="{4DE9AE9A-0CA7-11DF-028C-0B2E109B3EC0}"/>
              </a:ext>
            </a:extLst>
          </p:cNvPr>
          <p:cNvPicPr>
            <a:picLocks noGrp="1" noChangeAspect="1"/>
          </p:cNvPicPr>
          <p:nvPr>
            <p:ph sz="half" idx="4294967295"/>
          </p:nvPr>
        </p:nvPicPr>
        <p:blipFill>
          <a:blip r:embed="rId4"/>
          <a:stretch>
            <a:fillRect/>
          </a:stretch>
        </p:blipFill>
        <p:spPr>
          <a:xfrm>
            <a:off x="6507480" y="1827530"/>
            <a:ext cx="5181600" cy="425608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5145768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5E47-E1A9-358C-7C6D-6A32F0C2E5AF}"/>
              </a:ext>
            </a:extLst>
          </p:cNvPr>
          <p:cNvSpPr>
            <a:spLocks noGrp="1"/>
          </p:cNvSpPr>
          <p:nvPr>
            <p:ph type="title"/>
          </p:nvPr>
        </p:nvSpPr>
        <p:spPr/>
        <p:txBody>
          <a:bodyPr/>
          <a:lstStyle/>
          <a:p>
            <a:r>
              <a:rPr lang="en-CA" dirty="0"/>
              <a:t>Eye Tracking Events</a:t>
            </a:r>
          </a:p>
        </p:txBody>
      </p:sp>
      <p:pic>
        <p:nvPicPr>
          <p:cNvPr id="5" name="Content Placeholder 4">
            <a:extLst>
              <a:ext uri="{FF2B5EF4-FFF2-40B4-BE49-F238E27FC236}">
                <a16:creationId xmlns:a16="http://schemas.microsoft.com/office/drawing/2014/main" id="{F33E4DEE-05FA-39F9-1884-FEA233EDEDA5}"/>
              </a:ext>
            </a:extLst>
          </p:cNvPr>
          <p:cNvPicPr>
            <a:picLocks noGrp="1" noChangeAspect="1"/>
          </p:cNvPicPr>
          <p:nvPr>
            <p:ph idx="1"/>
          </p:nvPr>
        </p:nvPicPr>
        <p:blipFill>
          <a:blip r:embed="rId3"/>
          <a:stretch>
            <a:fillRect/>
          </a:stretch>
        </p:blipFill>
        <p:spPr>
          <a:xfrm>
            <a:off x="1185204" y="1825625"/>
            <a:ext cx="6621191" cy="4351338"/>
          </a:xfrm>
          <a:prstGeom prst="rect">
            <a:avLst/>
          </a:prstGeom>
        </p:spPr>
      </p:pic>
      <p:sp>
        <p:nvSpPr>
          <p:cNvPr id="6" name="Slide Number Placeholder 5">
            <a:extLst>
              <a:ext uri="{FF2B5EF4-FFF2-40B4-BE49-F238E27FC236}">
                <a16:creationId xmlns:a16="http://schemas.microsoft.com/office/drawing/2014/main" id="{82373F1C-E44F-5ADC-57AB-AB03D87702B6}"/>
              </a:ext>
            </a:extLst>
          </p:cNvPr>
          <p:cNvSpPr>
            <a:spLocks noGrp="1"/>
          </p:cNvSpPr>
          <p:nvPr>
            <p:ph type="sldNum" sz="quarter" idx="12"/>
          </p:nvPr>
        </p:nvSpPr>
        <p:spPr/>
        <p:txBody>
          <a:bodyPr/>
          <a:lstStyle/>
          <a:p>
            <a:fld id="{2C42BD93-38C4-4E25-87E2-14A17010BA97}" type="slidenum">
              <a:rPr lang="en-CA" smtClean="0"/>
              <a:t>5</a:t>
            </a:fld>
            <a:endParaRPr lang="en-CA"/>
          </a:p>
        </p:txBody>
      </p:sp>
      <p:sp>
        <p:nvSpPr>
          <p:cNvPr id="4" name="Content Placeholder 3">
            <a:extLst>
              <a:ext uri="{FF2B5EF4-FFF2-40B4-BE49-F238E27FC236}">
                <a16:creationId xmlns:a16="http://schemas.microsoft.com/office/drawing/2014/main" id="{98519887-2F1B-C45A-72AB-59A4E56BD424}"/>
              </a:ext>
            </a:extLst>
          </p:cNvPr>
          <p:cNvSpPr>
            <a:spLocks noGrp="1"/>
          </p:cNvSpPr>
          <p:nvPr>
            <p:ph sz="half" idx="4294967295"/>
          </p:nvPr>
        </p:nvSpPr>
        <p:spPr>
          <a:xfrm>
            <a:off x="9250363" y="1825625"/>
            <a:ext cx="2941637" cy="4351338"/>
          </a:xfrm>
        </p:spPr>
        <p:txBody>
          <a:bodyPr/>
          <a:lstStyle/>
          <a:p>
            <a:r>
              <a:rPr lang="en-CA" dirty="0"/>
              <a:t>Fixations</a:t>
            </a:r>
          </a:p>
          <a:p>
            <a:r>
              <a:rPr lang="en-CA" dirty="0"/>
              <a:t>Saccades</a:t>
            </a:r>
          </a:p>
          <a:p>
            <a:r>
              <a:rPr lang="en-CA" dirty="0"/>
              <a:t>Post-saccadic oscillations</a:t>
            </a:r>
          </a:p>
          <a:p>
            <a:r>
              <a:rPr lang="en-CA" dirty="0"/>
              <a:t>Glissades</a:t>
            </a:r>
          </a:p>
          <a:p>
            <a:r>
              <a:rPr lang="en-CA" dirty="0"/>
              <a:t>Ocular drifts</a:t>
            </a:r>
          </a:p>
          <a:p>
            <a:r>
              <a:rPr lang="en-CA" dirty="0"/>
              <a:t>Smooth pursuit</a:t>
            </a:r>
          </a:p>
          <a:p>
            <a:endParaRPr lang="en-CA" dirty="0"/>
          </a:p>
        </p:txBody>
      </p:sp>
    </p:spTree>
    <p:extLst>
      <p:ext uri="{BB962C8B-B14F-4D97-AF65-F5344CB8AC3E}">
        <p14:creationId xmlns:p14="http://schemas.microsoft.com/office/powerpoint/2010/main" val="339962750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914BB1-F7B9-8928-DA69-782994AA79D4}"/>
              </a:ext>
            </a:extLst>
          </p:cNvPr>
          <p:cNvSpPr>
            <a:spLocks noGrp="1"/>
          </p:cNvSpPr>
          <p:nvPr>
            <p:ph type="title"/>
          </p:nvPr>
        </p:nvSpPr>
        <p:spPr/>
        <p:txBody>
          <a:bodyPr/>
          <a:lstStyle/>
          <a:p>
            <a:r>
              <a:rPr lang="en-CA" dirty="0"/>
              <a:t>Problem Statement</a:t>
            </a:r>
          </a:p>
        </p:txBody>
      </p:sp>
      <p:sp>
        <p:nvSpPr>
          <p:cNvPr id="7" name="Text Placeholder 6">
            <a:extLst>
              <a:ext uri="{FF2B5EF4-FFF2-40B4-BE49-F238E27FC236}">
                <a16:creationId xmlns:a16="http://schemas.microsoft.com/office/drawing/2014/main" id="{ABA9C936-C185-D035-FE04-5B6D35C06E1F}"/>
              </a:ext>
            </a:extLst>
          </p:cNvPr>
          <p:cNvSpPr>
            <a:spLocks noGrp="1"/>
          </p:cNvSpPr>
          <p:nvPr>
            <p:ph type="body" idx="1"/>
          </p:nvPr>
        </p:nvSpPr>
        <p:spPr/>
        <p:txBody>
          <a:bodyPr/>
          <a:lstStyle/>
          <a:p>
            <a:r>
              <a:rPr lang="en-CA" dirty="0"/>
              <a:t>Develop an unsupervised machine learning pipeline that will take raw gaze data and attempt to classify eye tracking events</a:t>
            </a:r>
          </a:p>
        </p:txBody>
      </p:sp>
      <p:sp>
        <p:nvSpPr>
          <p:cNvPr id="5" name="Slide Number Placeholder 4">
            <a:extLst>
              <a:ext uri="{FF2B5EF4-FFF2-40B4-BE49-F238E27FC236}">
                <a16:creationId xmlns:a16="http://schemas.microsoft.com/office/drawing/2014/main" id="{42CCAE1C-4C71-ADA6-C2D3-E76A86E6567C}"/>
              </a:ext>
            </a:extLst>
          </p:cNvPr>
          <p:cNvSpPr>
            <a:spLocks noGrp="1"/>
          </p:cNvSpPr>
          <p:nvPr>
            <p:ph type="sldNum" sz="quarter" idx="12"/>
          </p:nvPr>
        </p:nvSpPr>
        <p:spPr/>
        <p:txBody>
          <a:bodyPr/>
          <a:lstStyle/>
          <a:p>
            <a:fld id="{2C42BD93-38C4-4E25-87E2-14A17010BA97}" type="slidenum">
              <a:rPr lang="en-CA" smtClean="0"/>
              <a:t>6</a:t>
            </a:fld>
            <a:endParaRPr lang="en-CA"/>
          </a:p>
        </p:txBody>
      </p:sp>
    </p:spTree>
    <p:extLst>
      <p:ext uri="{BB962C8B-B14F-4D97-AF65-F5344CB8AC3E}">
        <p14:creationId xmlns:p14="http://schemas.microsoft.com/office/powerpoint/2010/main" val="310724852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2B9D41-80AD-C834-68B6-BB581403DFE6}"/>
              </a:ext>
            </a:extLst>
          </p:cNvPr>
          <p:cNvSpPr>
            <a:spLocks noGrp="1"/>
          </p:cNvSpPr>
          <p:nvPr>
            <p:ph type="title"/>
          </p:nvPr>
        </p:nvSpPr>
        <p:spPr/>
        <p:txBody>
          <a:bodyPr/>
          <a:lstStyle/>
          <a:p>
            <a:r>
              <a:rPr lang="en-CA" dirty="0"/>
              <a:t>Dataset</a:t>
            </a:r>
          </a:p>
        </p:txBody>
      </p:sp>
      <p:sp>
        <p:nvSpPr>
          <p:cNvPr id="6" name="Content Placeholder 5">
            <a:extLst>
              <a:ext uri="{FF2B5EF4-FFF2-40B4-BE49-F238E27FC236}">
                <a16:creationId xmlns:a16="http://schemas.microsoft.com/office/drawing/2014/main" id="{CBFEA3C9-A68E-5B7A-4913-E58D64BA229F}"/>
              </a:ext>
            </a:extLst>
          </p:cNvPr>
          <p:cNvSpPr>
            <a:spLocks noGrp="1"/>
          </p:cNvSpPr>
          <p:nvPr>
            <p:ph idx="1"/>
          </p:nvPr>
        </p:nvSpPr>
        <p:spPr/>
        <p:txBody>
          <a:bodyPr/>
          <a:lstStyle/>
          <a:p>
            <a:r>
              <a:rPr lang="en-CA" dirty="0"/>
              <a:t>B. Caren, E. </a:t>
            </a:r>
            <a:r>
              <a:rPr lang="en-CA" dirty="0" err="1"/>
              <a:t>Ziraldo</a:t>
            </a:r>
            <a:r>
              <a:rPr lang="en-CA" dirty="0"/>
              <a:t>.“</a:t>
            </a:r>
            <a:r>
              <a:rPr lang="en-US" dirty="0"/>
              <a:t>Comparing Visual Fixations between Initially Stopped and In-motion Turn Across Path Hazards”, </a:t>
            </a:r>
            <a:r>
              <a:rPr lang="en-US" i="1" dirty="0"/>
              <a:t>Society of Automotive Engineers</a:t>
            </a:r>
            <a:r>
              <a:rPr lang="en-US" dirty="0"/>
              <a:t>. 04/11/2023. </a:t>
            </a:r>
          </a:p>
          <a:p>
            <a:r>
              <a:rPr lang="en-US" i="1" dirty="0" err="1"/>
              <a:t>DRiVE</a:t>
            </a:r>
            <a:r>
              <a:rPr lang="en-US" i="1" dirty="0"/>
              <a:t> Lab, University of Guelph</a:t>
            </a:r>
          </a:p>
          <a:p>
            <a:r>
              <a:rPr lang="en-US" i="1" dirty="0"/>
              <a:t>72 Participants</a:t>
            </a:r>
            <a:endParaRPr lang="en-CA" i="1" dirty="0"/>
          </a:p>
          <a:p>
            <a:r>
              <a:rPr lang="en-CA" i="1" dirty="0"/>
              <a:t>20000 Records per Participant</a:t>
            </a:r>
          </a:p>
          <a:p>
            <a:r>
              <a:rPr lang="en-CA" i="1" dirty="0"/>
              <a:t>21 Raw Data Features</a:t>
            </a:r>
            <a:endParaRPr lang="en-US" i="1" dirty="0"/>
          </a:p>
        </p:txBody>
      </p:sp>
      <p:sp>
        <p:nvSpPr>
          <p:cNvPr id="4" name="Slide Number Placeholder 3">
            <a:extLst>
              <a:ext uri="{FF2B5EF4-FFF2-40B4-BE49-F238E27FC236}">
                <a16:creationId xmlns:a16="http://schemas.microsoft.com/office/drawing/2014/main" id="{4C04324C-CC8B-EC66-84E5-B18A4C40D3B1}"/>
              </a:ext>
            </a:extLst>
          </p:cNvPr>
          <p:cNvSpPr>
            <a:spLocks noGrp="1"/>
          </p:cNvSpPr>
          <p:nvPr>
            <p:ph type="sldNum" sz="quarter" idx="12"/>
          </p:nvPr>
        </p:nvSpPr>
        <p:spPr/>
        <p:txBody>
          <a:bodyPr/>
          <a:lstStyle/>
          <a:p>
            <a:fld id="{2C42BD93-38C4-4E25-87E2-14A17010BA97}" type="slidenum">
              <a:rPr lang="en-CA" smtClean="0"/>
              <a:t>7</a:t>
            </a:fld>
            <a:endParaRPr lang="en-CA"/>
          </a:p>
        </p:txBody>
      </p:sp>
    </p:spTree>
    <p:extLst>
      <p:ext uri="{BB962C8B-B14F-4D97-AF65-F5344CB8AC3E}">
        <p14:creationId xmlns:p14="http://schemas.microsoft.com/office/powerpoint/2010/main" val="170707546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94C9-B606-9398-5E2D-47D50C815C1D}"/>
              </a:ext>
            </a:extLst>
          </p:cNvPr>
          <p:cNvSpPr>
            <a:spLocks noGrp="1"/>
          </p:cNvSpPr>
          <p:nvPr>
            <p:ph type="title"/>
          </p:nvPr>
        </p:nvSpPr>
        <p:spPr/>
        <p:txBody>
          <a:bodyPr/>
          <a:lstStyle/>
          <a:p>
            <a:r>
              <a:rPr lang="en-CA" dirty="0"/>
              <a:t>Preprocessing</a:t>
            </a:r>
          </a:p>
        </p:txBody>
      </p:sp>
      <p:sp>
        <p:nvSpPr>
          <p:cNvPr id="3" name="Content Placeholder 2">
            <a:extLst>
              <a:ext uri="{FF2B5EF4-FFF2-40B4-BE49-F238E27FC236}">
                <a16:creationId xmlns:a16="http://schemas.microsoft.com/office/drawing/2014/main" id="{3C319FCD-1E73-44D1-03E5-5F7AEFCA49E1}"/>
              </a:ext>
            </a:extLst>
          </p:cNvPr>
          <p:cNvSpPr>
            <a:spLocks noGrp="1"/>
          </p:cNvSpPr>
          <p:nvPr>
            <p:ph idx="1"/>
          </p:nvPr>
        </p:nvSpPr>
        <p:spPr/>
        <p:txBody>
          <a:bodyPr/>
          <a:lstStyle/>
          <a:p>
            <a:r>
              <a:rPr lang="en-CA" dirty="0"/>
              <a:t>Excel Files</a:t>
            </a:r>
          </a:p>
          <a:p>
            <a:r>
              <a:rPr lang="en-CA" dirty="0"/>
              <a:t>Pandas and </a:t>
            </a:r>
            <a:r>
              <a:rPr lang="en-CA" dirty="0" err="1"/>
              <a:t>PySpark</a:t>
            </a:r>
            <a:endParaRPr lang="en-CA" dirty="0"/>
          </a:p>
          <a:p>
            <a:r>
              <a:rPr lang="en-CA" dirty="0"/>
              <a:t>Missing values</a:t>
            </a:r>
          </a:p>
          <a:p>
            <a:r>
              <a:rPr lang="en-CA" dirty="0"/>
              <a:t>Time stamp organization</a:t>
            </a:r>
          </a:p>
          <a:p>
            <a:r>
              <a:rPr lang="en-CA" dirty="0" err="1"/>
              <a:t>pyspark.pandas</a:t>
            </a:r>
            <a:r>
              <a:rPr lang="en-CA" dirty="0"/>
              <a:t> API</a:t>
            </a:r>
          </a:p>
          <a:p>
            <a:r>
              <a:rPr lang="en-CA" dirty="0"/>
              <a:t>Exploratory Data Analysis</a:t>
            </a:r>
          </a:p>
          <a:p>
            <a:r>
              <a:rPr lang="en-CA" dirty="0"/>
              <a:t>Presplit Training, Testing and Validation</a:t>
            </a:r>
          </a:p>
        </p:txBody>
      </p:sp>
      <p:sp>
        <p:nvSpPr>
          <p:cNvPr id="4" name="Slide Number Placeholder 3">
            <a:extLst>
              <a:ext uri="{FF2B5EF4-FFF2-40B4-BE49-F238E27FC236}">
                <a16:creationId xmlns:a16="http://schemas.microsoft.com/office/drawing/2014/main" id="{8A1740E8-A276-9F82-3250-6697C379D8E3}"/>
              </a:ext>
            </a:extLst>
          </p:cNvPr>
          <p:cNvSpPr>
            <a:spLocks noGrp="1"/>
          </p:cNvSpPr>
          <p:nvPr>
            <p:ph type="sldNum" sz="quarter" idx="12"/>
          </p:nvPr>
        </p:nvSpPr>
        <p:spPr/>
        <p:txBody>
          <a:bodyPr/>
          <a:lstStyle/>
          <a:p>
            <a:fld id="{2C42BD93-38C4-4E25-87E2-14A17010BA97}" type="slidenum">
              <a:rPr lang="en-CA" smtClean="0"/>
              <a:t>8</a:t>
            </a:fld>
            <a:endParaRPr lang="en-CA"/>
          </a:p>
        </p:txBody>
      </p:sp>
    </p:spTree>
    <p:extLst>
      <p:ext uri="{BB962C8B-B14F-4D97-AF65-F5344CB8AC3E}">
        <p14:creationId xmlns:p14="http://schemas.microsoft.com/office/powerpoint/2010/main" val="211742972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9B66-6C18-6C56-9519-94D45AF232BC}"/>
              </a:ext>
            </a:extLst>
          </p:cNvPr>
          <p:cNvSpPr>
            <a:spLocks noGrp="1"/>
          </p:cNvSpPr>
          <p:nvPr>
            <p:ph type="title"/>
          </p:nvPr>
        </p:nvSpPr>
        <p:spPr/>
        <p:txBody>
          <a:bodyPr/>
          <a:lstStyle/>
          <a:p>
            <a:r>
              <a:rPr lang="en-CA" dirty="0"/>
              <a:t>Modelling</a:t>
            </a:r>
          </a:p>
        </p:txBody>
      </p:sp>
      <p:sp>
        <p:nvSpPr>
          <p:cNvPr id="3" name="Content Placeholder 2">
            <a:extLst>
              <a:ext uri="{FF2B5EF4-FFF2-40B4-BE49-F238E27FC236}">
                <a16:creationId xmlns:a16="http://schemas.microsoft.com/office/drawing/2014/main" id="{11FDBD47-27CB-034A-35BD-2F5B9684A0E1}"/>
              </a:ext>
            </a:extLst>
          </p:cNvPr>
          <p:cNvSpPr>
            <a:spLocks noGrp="1"/>
          </p:cNvSpPr>
          <p:nvPr>
            <p:ph idx="1"/>
          </p:nvPr>
        </p:nvSpPr>
        <p:spPr/>
        <p:txBody>
          <a:bodyPr>
            <a:normAutofit fontScale="92500" lnSpcReduction="20000"/>
          </a:bodyPr>
          <a:lstStyle/>
          <a:p>
            <a:pPr marL="0" indent="0">
              <a:buNone/>
            </a:pPr>
            <a:r>
              <a:rPr lang="en-CA" dirty="0"/>
              <a:t>Unsupervised Models:</a:t>
            </a:r>
          </a:p>
          <a:p>
            <a:r>
              <a:rPr lang="en-CA" dirty="0"/>
              <a:t>K-Means</a:t>
            </a:r>
          </a:p>
          <a:p>
            <a:r>
              <a:rPr lang="en-CA" dirty="0"/>
              <a:t>Fuzzy C-Means</a:t>
            </a:r>
          </a:p>
          <a:p>
            <a:r>
              <a:rPr lang="en-CA" dirty="0"/>
              <a:t>PCA</a:t>
            </a:r>
          </a:p>
          <a:p>
            <a:endParaRPr lang="en-CA" dirty="0"/>
          </a:p>
          <a:p>
            <a:pPr marL="0" indent="0">
              <a:buNone/>
            </a:pPr>
            <a:r>
              <a:rPr lang="en-CA" dirty="0"/>
              <a:t>Training Data 70%</a:t>
            </a:r>
          </a:p>
          <a:p>
            <a:pPr marL="0" indent="0">
              <a:buNone/>
            </a:pPr>
            <a:r>
              <a:rPr lang="en-CA" dirty="0"/>
              <a:t>Test Data 15 %</a:t>
            </a:r>
          </a:p>
          <a:p>
            <a:pPr marL="0" indent="0">
              <a:buNone/>
            </a:pPr>
            <a:r>
              <a:rPr lang="en-CA" dirty="0"/>
              <a:t>Validation Data 15%</a:t>
            </a:r>
          </a:p>
          <a:p>
            <a:pPr marL="0" indent="0">
              <a:buNone/>
            </a:pPr>
            <a:endParaRPr lang="en-CA" dirty="0"/>
          </a:p>
          <a:p>
            <a:pPr marL="0" indent="0">
              <a:buNone/>
            </a:pPr>
            <a:r>
              <a:rPr lang="en-CA" dirty="0"/>
              <a:t>Threshold Techniques (I-VT, I-DT)</a:t>
            </a:r>
          </a:p>
          <a:p>
            <a:endParaRPr lang="en-CA" dirty="0"/>
          </a:p>
        </p:txBody>
      </p:sp>
      <p:sp>
        <p:nvSpPr>
          <p:cNvPr id="4" name="Slide Number Placeholder 3">
            <a:extLst>
              <a:ext uri="{FF2B5EF4-FFF2-40B4-BE49-F238E27FC236}">
                <a16:creationId xmlns:a16="http://schemas.microsoft.com/office/drawing/2014/main" id="{8C3129A7-076E-BFFB-C572-19E82A2F3AF4}"/>
              </a:ext>
            </a:extLst>
          </p:cNvPr>
          <p:cNvSpPr>
            <a:spLocks noGrp="1"/>
          </p:cNvSpPr>
          <p:nvPr>
            <p:ph type="sldNum" sz="quarter" idx="12"/>
          </p:nvPr>
        </p:nvSpPr>
        <p:spPr/>
        <p:txBody>
          <a:bodyPr/>
          <a:lstStyle/>
          <a:p>
            <a:fld id="{2C42BD93-38C4-4E25-87E2-14A17010BA97}" type="slidenum">
              <a:rPr lang="en-CA" smtClean="0"/>
              <a:t>9</a:t>
            </a:fld>
            <a:endParaRPr lang="en-CA"/>
          </a:p>
        </p:txBody>
      </p:sp>
    </p:spTree>
    <p:extLst>
      <p:ext uri="{BB962C8B-B14F-4D97-AF65-F5344CB8AC3E}">
        <p14:creationId xmlns:p14="http://schemas.microsoft.com/office/powerpoint/2010/main" val="2813014439"/>
      </p:ext>
    </p:extLst>
  </p:cSld>
  <p:clrMapOvr>
    <a:masterClrMapping/>
  </p:clrMapOvr>
  <p:transition spd="slow">
    <p:wipe/>
  </p:transition>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1075</Words>
  <Application>Microsoft Office PowerPoint</Application>
  <PresentationFormat>Widescreen</PresentationFormat>
  <Paragraphs>79</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Rockwell</vt:lpstr>
      <vt:lpstr>Tw Cen MT</vt:lpstr>
      <vt:lpstr>Office Theme</vt:lpstr>
      <vt:lpstr>CIS 6180: Final Project Presentation</vt:lpstr>
      <vt:lpstr>Introduction</vt:lpstr>
      <vt:lpstr>Pupil-Corneal Reflection</vt:lpstr>
      <vt:lpstr>Eye Tracking Methods</vt:lpstr>
      <vt:lpstr>Eye Tracking Events</vt:lpstr>
      <vt:lpstr>Problem Statement</vt:lpstr>
      <vt:lpstr>Dataset</vt:lpstr>
      <vt:lpstr>Preprocessing</vt:lpstr>
      <vt:lpstr>Modelling</vt:lpstr>
      <vt:lpstr>EDA Results</vt:lpstr>
      <vt:lpstr>Machine Learning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Erich MacLean</dc:creator>
  <cp:lastModifiedBy>Erich MacLean</cp:lastModifiedBy>
  <cp:revision>3</cp:revision>
  <dcterms:created xsi:type="dcterms:W3CDTF">2024-04-01T17:43:47Z</dcterms:created>
  <dcterms:modified xsi:type="dcterms:W3CDTF">2024-04-03T05:29:01Z</dcterms:modified>
</cp:coreProperties>
</file>