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rchivo Black" panose="020B0604020202020204" charset="0"/>
      <p:regular r:id="rId20"/>
    </p:embeddedFon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Montserrat" panose="020B0604020202020204" charset="0"/>
      <p:regular r:id="rId26"/>
    </p:embeddedFont>
    <p:embeddedFont>
      <p:font typeface="Montserrat Bold" panose="020B0604020202020204" charset="0"/>
      <p:regular r:id="rId27"/>
    </p:embeddedFont>
    <p:embeddedFont>
      <p:font typeface="Montserrat Bold Italics" panose="020B0604020202020204" charset="0"/>
      <p:regular r:id="rId28"/>
    </p:embeddedFont>
    <p:embeddedFont>
      <p:font typeface="Montserrat Italics"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868"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3.sv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5.sv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5606038" y="1028700"/>
            <a:ext cx="7075923" cy="4966012"/>
          </a:xfrm>
          <a:custGeom>
            <a:avLst/>
            <a:gdLst/>
            <a:ahLst/>
            <a:cxnLst/>
            <a:rect l="l" t="t" r="r" b="b"/>
            <a:pathLst>
              <a:path w="7075923" h="4966012">
                <a:moveTo>
                  <a:pt x="0" y="0"/>
                </a:moveTo>
                <a:lnTo>
                  <a:pt x="7075924" y="0"/>
                </a:lnTo>
                <a:lnTo>
                  <a:pt x="7075924" y="4966012"/>
                </a:lnTo>
                <a:lnTo>
                  <a:pt x="0" y="49660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2983754" y="5508937"/>
            <a:ext cx="12320492" cy="3068751"/>
            <a:chOff x="0" y="0"/>
            <a:chExt cx="3244903" cy="808231"/>
          </a:xfrm>
        </p:grpSpPr>
        <p:sp>
          <p:nvSpPr>
            <p:cNvPr id="7" name="Freeform 7"/>
            <p:cNvSpPr/>
            <p:nvPr/>
          </p:nvSpPr>
          <p:spPr>
            <a:xfrm>
              <a:off x="0" y="0"/>
              <a:ext cx="3244903" cy="808231"/>
            </a:xfrm>
            <a:custGeom>
              <a:avLst/>
              <a:gdLst/>
              <a:ahLst/>
              <a:cxnLst/>
              <a:rect l="l" t="t" r="r" b="b"/>
              <a:pathLst>
                <a:path w="3244903" h="808231">
                  <a:moveTo>
                    <a:pt x="43986" y="0"/>
                  </a:moveTo>
                  <a:lnTo>
                    <a:pt x="3200917" y="0"/>
                  </a:lnTo>
                  <a:cubicBezTo>
                    <a:pt x="3212583" y="0"/>
                    <a:pt x="3223771" y="4634"/>
                    <a:pt x="3232020" y="12883"/>
                  </a:cubicBezTo>
                  <a:cubicBezTo>
                    <a:pt x="3240269" y="21132"/>
                    <a:pt x="3244903" y="32321"/>
                    <a:pt x="3244903" y="43986"/>
                  </a:cubicBezTo>
                  <a:lnTo>
                    <a:pt x="3244903" y="764244"/>
                  </a:lnTo>
                  <a:cubicBezTo>
                    <a:pt x="3244903" y="788537"/>
                    <a:pt x="3225210" y="808231"/>
                    <a:pt x="3200917" y="808231"/>
                  </a:cubicBezTo>
                  <a:lnTo>
                    <a:pt x="43986" y="808231"/>
                  </a:lnTo>
                  <a:cubicBezTo>
                    <a:pt x="32321" y="808231"/>
                    <a:pt x="21132" y="803596"/>
                    <a:pt x="12883" y="795347"/>
                  </a:cubicBezTo>
                  <a:cubicBezTo>
                    <a:pt x="4634" y="787098"/>
                    <a:pt x="0" y="775910"/>
                    <a:pt x="0" y="764244"/>
                  </a:cubicBezTo>
                  <a:lnTo>
                    <a:pt x="0" y="43986"/>
                  </a:lnTo>
                  <a:cubicBezTo>
                    <a:pt x="0" y="32321"/>
                    <a:pt x="4634" y="21132"/>
                    <a:pt x="12883" y="12883"/>
                  </a:cubicBezTo>
                  <a:cubicBezTo>
                    <a:pt x="21132" y="4634"/>
                    <a:pt x="32321" y="0"/>
                    <a:pt x="43986" y="0"/>
                  </a:cubicBezTo>
                  <a:close/>
                </a:path>
              </a:pathLst>
            </a:custGeom>
            <a:solidFill>
              <a:srgbClr val="FFFFFF"/>
            </a:solidFill>
            <a:ln w="47625" cap="rnd">
              <a:solidFill>
                <a:srgbClr val="000000"/>
              </a:solidFill>
              <a:prstDash val="solid"/>
              <a:round/>
            </a:ln>
          </p:spPr>
        </p:sp>
        <p:sp>
          <p:nvSpPr>
            <p:cNvPr id="8" name="TextBox 8"/>
            <p:cNvSpPr txBox="1"/>
            <p:nvPr/>
          </p:nvSpPr>
          <p:spPr>
            <a:xfrm>
              <a:off x="0" y="-38100"/>
              <a:ext cx="3244903" cy="846331"/>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rot="-1621829">
            <a:off x="13883878" y="1586731"/>
            <a:ext cx="2023416" cy="2119769"/>
          </a:xfrm>
          <a:custGeom>
            <a:avLst/>
            <a:gdLst/>
            <a:ahLst/>
            <a:cxnLst/>
            <a:rect l="l" t="t" r="r" b="b"/>
            <a:pathLst>
              <a:path w="2023416" h="2119769">
                <a:moveTo>
                  <a:pt x="0" y="0"/>
                </a:moveTo>
                <a:lnTo>
                  <a:pt x="2023415" y="0"/>
                </a:lnTo>
                <a:lnTo>
                  <a:pt x="2023415" y="2119769"/>
                </a:lnTo>
                <a:lnTo>
                  <a:pt x="0" y="21197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1618016">
            <a:off x="1956115" y="3073123"/>
            <a:ext cx="2104623" cy="1741097"/>
          </a:xfrm>
          <a:custGeom>
            <a:avLst/>
            <a:gdLst/>
            <a:ahLst/>
            <a:cxnLst/>
            <a:rect l="l" t="t" r="r" b="b"/>
            <a:pathLst>
              <a:path w="2104623" h="1741097">
                <a:moveTo>
                  <a:pt x="0" y="0"/>
                </a:moveTo>
                <a:lnTo>
                  <a:pt x="2104624" y="0"/>
                </a:lnTo>
                <a:lnTo>
                  <a:pt x="2104624" y="1741098"/>
                </a:lnTo>
                <a:lnTo>
                  <a:pt x="0" y="174109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1" name="Group 11"/>
          <p:cNvGrpSpPr/>
          <p:nvPr/>
        </p:nvGrpSpPr>
        <p:grpSpPr>
          <a:xfrm>
            <a:off x="5981525" y="8078050"/>
            <a:ext cx="6324950" cy="999275"/>
            <a:chOff x="0" y="0"/>
            <a:chExt cx="1665830" cy="263183"/>
          </a:xfrm>
        </p:grpSpPr>
        <p:sp>
          <p:nvSpPr>
            <p:cNvPr id="12" name="Freeform 12"/>
            <p:cNvSpPr/>
            <p:nvPr/>
          </p:nvSpPr>
          <p:spPr>
            <a:xfrm>
              <a:off x="0" y="0"/>
              <a:ext cx="1665830" cy="263183"/>
            </a:xfrm>
            <a:custGeom>
              <a:avLst/>
              <a:gdLst/>
              <a:ahLst/>
              <a:cxnLst/>
              <a:rect l="l" t="t" r="r" b="b"/>
              <a:pathLst>
                <a:path w="1665830" h="263183">
                  <a:moveTo>
                    <a:pt x="122403" y="0"/>
                  </a:moveTo>
                  <a:lnTo>
                    <a:pt x="1543428" y="0"/>
                  </a:lnTo>
                  <a:cubicBezTo>
                    <a:pt x="1575891" y="0"/>
                    <a:pt x="1607025" y="12896"/>
                    <a:pt x="1629980" y="35851"/>
                  </a:cubicBezTo>
                  <a:cubicBezTo>
                    <a:pt x="1652935" y="58806"/>
                    <a:pt x="1665830" y="89940"/>
                    <a:pt x="1665830" y="122403"/>
                  </a:cubicBezTo>
                  <a:lnTo>
                    <a:pt x="1665830" y="140781"/>
                  </a:lnTo>
                  <a:cubicBezTo>
                    <a:pt x="1665830" y="173244"/>
                    <a:pt x="1652935" y="204378"/>
                    <a:pt x="1629980" y="227333"/>
                  </a:cubicBezTo>
                  <a:cubicBezTo>
                    <a:pt x="1607025" y="250288"/>
                    <a:pt x="1575891" y="263183"/>
                    <a:pt x="1543428" y="263183"/>
                  </a:cubicBezTo>
                  <a:lnTo>
                    <a:pt x="122403" y="263183"/>
                  </a:lnTo>
                  <a:cubicBezTo>
                    <a:pt x="89940" y="263183"/>
                    <a:pt x="58806" y="250288"/>
                    <a:pt x="35851" y="227333"/>
                  </a:cubicBezTo>
                  <a:cubicBezTo>
                    <a:pt x="12896" y="204378"/>
                    <a:pt x="0" y="173244"/>
                    <a:pt x="0" y="140781"/>
                  </a:cubicBezTo>
                  <a:lnTo>
                    <a:pt x="0" y="122403"/>
                  </a:lnTo>
                  <a:cubicBezTo>
                    <a:pt x="0" y="89940"/>
                    <a:pt x="12896" y="58806"/>
                    <a:pt x="35851" y="35851"/>
                  </a:cubicBezTo>
                  <a:cubicBezTo>
                    <a:pt x="58806" y="12896"/>
                    <a:pt x="89940" y="0"/>
                    <a:pt x="122403" y="0"/>
                  </a:cubicBezTo>
                  <a:close/>
                </a:path>
              </a:pathLst>
            </a:custGeom>
            <a:solidFill>
              <a:srgbClr val="000000"/>
            </a:solidFill>
          </p:spPr>
        </p:sp>
        <p:sp>
          <p:nvSpPr>
            <p:cNvPr id="13" name="TextBox 13"/>
            <p:cNvSpPr txBox="1"/>
            <p:nvPr/>
          </p:nvSpPr>
          <p:spPr>
            <a:xfrm>
              <a:off x="0" y="-47625"/>
              <a:ext cx="1665830" cy="310808"/>
            </a:xfrm>
            <a:prstGeom prst="rect">
              <a:avLst/>
            </a:prstGeom>
          </p:spPr>
          <p:txBody>
            <a:bodyPr lIns="50800" tIns="50800" rIns="50800" bIns="50800" rtlCol="0" anchor="ctr"/>
            <a:lstStyle/>
            <a:p>
              <a:pPr algn="ctr">
                <a:lnSpc>
                  <a:spcPts val="4199"/>
                </a:lnSpc>
              </a:pPr>
              <a:r>
                <a:rPr lang="en-US" sz="2999">
                  <a:solidFill>
                    <a:srgbClr val="FFFFFF"/>
                  </a:solidFill>
                  <a:latin typeface="Montserrat"/>
                  <a:ea typeface="Montserrat"/>
                  <a:cs typeface="Montserrat"/>
                  <a:sym typeface="Montserrat"/>
                </a:rPr>
                <a:t> oleh Kelompok 6</a:t>
              </a:r>
            </a:p>
          </p:txBody>
        </p:sp>
      </p:grpSp>
      <p:sp>
        <p:nvSpPr>
          <p:cNvPr id="14" name="Freeform 14"/>
          <p:cNvSpPr/>
          <p:nvPr/>
        </p:nvSpPr>
        <p:spPr>
          <a:xfrm rot="-623281">
            <a:off x="16172499" y="6926557"/>
            <a:ext cx="979600" cy="932367"/>
          </a:xfrm>
          <a:custGeom>
            <a:avLst/>
            <a:gdLst/>
            <a:ahLst/>
            <a:cxnLst/>
            <a:rect l="l" t="t" r="r" b="b"/>
            <a:pathLst>
              <a:path w="979600" h="932367">
                <a:moveTo>
                  <a:pt x="0" y="0"/>
                </a:moveTo>
                <a:lnTo>
                  <a:pt x="979600" y="0"/>
                </a:lnTo>
                <a:lnTo>
                  <a:pt x="979600" y="932368"/>
                </a:lnTo>
                <a:lnTo>
                  <a:pt x="0" y="932368"/>
                </a:lnTo>
                <a:lnTo>
                  <a:pt x="0" y="0"/>
                </a:lnTo>
                <a:close/>
              </a:path>
            </a:pathLst>
          </a:custGeom>
          <a:blipFill>
            <a:blip r:embed="rId10">
              <a:extLst>
                <a:ext uri="{96DAC541-7B7A-43D3-8B79-37D633B846F1}">
                  <asvg:svgBlip xmlns:asvg="http://schemas.microsoft.com/office/drawing/2016/SVG/main" r:embed="rId11"/>
                </a:ext>
              </a:extLst>
            </a:blip>
            <a:stretch>
              <a:fillRect l="-368614" t="-53448" b="-287879"/>
            </a:stretch>
          </a:blipFill>
        </p:spPr>
      </p:sp>
      <p:sp>
        <p:nvSpPr>
          <p:cNvPr id="15" name="TextBox 15"/>
          <p:cNvSpPr txBox="1"/>
          <p:nvPr/>
        </p:nvSpPr>
        <p:spPr>
          <a:xfrm>
            <a:off x="4341092" y="5727644"/>
            <a:ext cx="9605816" cy="2265049"/>
          </a:xfrm>
          <a:prstGeom prst="rect">
            <a:avLst/>
          </a:prstGeom>
        </p:spPr>
        <p:txBody>
          <a:bodyPr lIns="0" tIns="0" rIns="0" bIns="0" rtlCol="0" anchor="t">
            <a:spAutoFit/>
          </a:bodyPr>
          <a:lstStyle/>
          <a:p>
            <a:pPr algn="ctr">
              <a:lnSpc>
                <a:spcPts val="4440"/>
              </a:lnSpc>
            </a:pPr>
            <a:r>
              <a:rPr lang="en-US" sz="4000" spc="252">
                <a:solidFill>
                  <a:srgbClr val="000000"/>
                </a:solidFill>
                <a:latin typeface="Archivo Black"/>
                <a:ea typeface="Archivo Black"/>
                <a:cs typeface="Archivo Black"/>
                <a:sym typeface="Archivo Black"/>
              </a:rPr>
              <a:t>Estimasi Selang Dana Tabarru’ Pada Asuransi Jiwa Syariah dengan Menggunakan Perhitungan Cost of Insurance </a:t>
            </a:r>
          </a:p>
        </p:txBody>
      </p:sp>
      <p:sp>
        <p:nvSpPr>
          <p:cNvPr id="16" name="Freeform 16"/>
          <p:cNvSpPr/>
          <p:nvPr/>
        </p:nvSpPr>
        <p:spPr>
          <a:xfrm rot="1059145">
            <a:off x="1587081" y="1369299"/>
            <a:ext cx="979600" cy="932367"/>
          </a:xfrm>
          <a:custGeom>
            <a:avLst/>
            <a:gdLst/>
            <a:ahLst/>
            <a:cxnLst/>
            <a:rect l="l" t="t" r="r" b="b"/>
            <a:pathLst>
              <a:path w="979600" h="932367">
                <a:moveTo>
                  <a:pt x="0" y="0"/>
                </a:moveTo>
                <a:lnTo>
                  <a:pt x="979601" y="0"/>
                </a:lnTo>
                <a:lnTo>
                  <a:pt x="979601" y="932368"/>
                </a:lnTo>
                <a:lnTo>
                  <a:pt x="0" y="932368"/>
                </a:lnTo>
                <a:lnTo>
                  <a:pt x="0" y="0"/>
                </a:lnTo>
                <a:close/>
              </a:path>
            </a:pathLst>
          </a:custGeom>
          <a:blipFill>
            <a:blip r:embed="rId10">
              <a:extLst>
                <a:ext uri="{96DAC541-7B7A-43D3-8B79-37D633B846F1}">
                  <asvg:svgBlip xmlns:asvg="http://schemas.microsoft.com/office/drawing/2016/SVG/main" r:embed="rId11"/>
                </a:ext>
              </a:extLst>
            </a:blip>
            <a:stretch>
              <a:fillRect l="-368614" t="-53448" b="-287879"/>
            </a:stretch>
          </a:blipFill>
        </p:spPr>
      </p:sp>
      <p:grpSp>
        <p:nvGrpSpPr>
          <p:cNvPr id="17" name="Group 17"/>
          <p:cNvGrpSpPr>
            <a:grpSpLocks noChangeAspect="1"/>
          </p:cNvGrpSpPr>
          <p:nvPr/>
        </p:nvGrpSpPr>
        <p:grpSpPr>
          <a:xfrm rot="-8560145">
            <a:off x="1294592" y="8276081"/>
            <a:ext cx="762339" cy="323324"/>
            <a:chOff x="0" y="0"/>
            <a:chExt cx="2527300" cy="1071880"/>
          </a:xfrm>
        </p:grpSpPr>
        <p:sp>
          <p:nvSpPr>
            <p:cNvPr id="18" name="Freeform 18"/>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9" name="Group 19"/>
          <p:cNvGrpSpPr>
            <a:grpSpLocks noChangeAspect="1"/>
          </p:cNvGrpSpPr>
          <p:nvPr/>
        </p:nvGrpSpPr>
        <p:grpSpPr>
          <a:xfrm rot="8100000">
            <a:off x="15897290" y="4637394"/>
            <a:ext cx="762339" cy="323324"/>
            <a:chOff x="0" y="0"/>
            <a:chExt cx="2527300" cy="1071880"/>
          </a:xfrm>
        </p:grpSpPr>
        <p:sp>
          <p:nvSpPr>
            <p:cNvPr id="20" name="Freeform 20"/>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21" name="Group 21"/>
          <p:cNvGrpSpPr/>
          <p:nvPr/>
        </p:nvGrpSpPr>
        <p:grpSpPr>
          <a:xfrm>
            <a:off x="775541" y="6339563"/>
            <a:ext cx="506318" cy="50631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24" name="Group 24"/>
          <p:cNvGrpSpPr/>
          <p:nvPr/>
        </p:nvGrpSpPr>
        <p:grpSpPr>
          <a:xfrm>
            <a:off x="16752982" y="1028700"/>
            <a:ext cx="506318" cy="506318"/>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28700" y="1679394"/>
            <a:ext cx="15977441" cy="8238406"/>
            <a:chOff x="0" y="0"/>
            <a:chExt cx="4208050" cy="2169786"/>
          </a:xfrm>
        </p:grpSpPr>
        <p:sp>
          <p:nvSpPr>
            <p:cNvPr id="6" name="Freeform 6"/>
            <p:cNvSpPr/>
            <p:nvPr/>
          </p:nvSpPr>
          <p:spPr>
            <a:xfrm>
              <a:off x="0" y="0"/>
              <a:ext cx="4208050" cy="2169786"/>
            </a:xfrm>
            <a:custGeom>
              <a:avLst/>
              <a:gdLst/>
              <a:ahLst/>
              <a:cxnLst/>
              <a:rect l="l" t="t" r="r" b="b"/>
              <a:pathLst>
                <a:path w="4208050" h="2169786">
                  <a:moveTo>
                    <a:pt x="24228" y="0"/>
                  </a:moveTo>
                  <a:lnTo>
                    <a:pt x="4183823" y="0"/>
                  </a:lnTo>
                  <a:cubicBezTo>
                    <a:pt x="4197203" y="0"/>
                    <a:pt x="4208050" y="10847"/>
                    <a:pt x="4208050" y="24228"/>
                  </a:cubicBezTo>
                  <a:lnTo>
                    <a:pt x="4208050" y="2145558"/>
                  </a:lnTo>
                  <a:cubicBezTo>
                    <a:pt x="4208050" y="2158939"/>
                    <a:pt x="4197203" y="2169786"/>
                    <a:pt x="4183823" y="2169786"/>
                  </a:cubicBezTo>
                  <a:lnTo>
                    <a:pt x="24228" y="2169786"/>
                  </a:lnTo>
                  <a:cubicBezTo>
                    <a:pt x="10847" y="2169786"/>
                    <a:pt x="0" y="2158939"/>
                    <a:pt x="0" y="2145558"/>
                  </a:cubicBezTo>
                  <a:lnTo>
                    <a:pt x="0" y="24228"/>
                  </a:lnTo>
                  <a:cubicBezTo>
                    <a:pt x="0" y="10847"/>
                    <a:pt x="10847" y="0"/>
                    <a:pt x="24228" y="0"/>
                  </a:cubicBezTo>
                  <a:close/>
                </a:path>
              </a:pathLst>
            </a:custGeom>
            <a:solidFill>
              <a:srgbClr val="FFFFFF"/>
            </a:solidFill>
            <a:ln w="47625" cap="rnd">
              <a:solidFill>
                <a:srgbClr val="000000"/>
              </a:solidFill>
              <a:prstDash val="solid"/>
              <a:round/>
            </a:ln>
          </p:spPr>
        </p:sp>
        <p:sp>
          <p:nvSpPr>
            <p:cNvPr id="7" name="TextBox 7"/>
            <p:cNvSpPr txBox="1"/>
            <p:nvPr/>
          </p:nvSpPr>
          <p:spPr>
            <a:xfrm>
              <a:off x="0" y="-38100"/>
              <a:ext cx="4208050" cy="2207886"/>
            </a:xfrm>
            <a:prstGeom prst="rect">
              <a:avLst/>
            </a:prstGeom>
          </p:spPr>
          <p:txBody>
            <a:bodyPr lIns="50800" tIns="50800" rIns="50800" bIns="50800" rtlCol="0" anchor="ctr"/>
            <a:lstStyle/>
            <a:p>
              <a:pPr algn="ctr">
                <a:lnSpc>
                  <a:spcPts val="3359"/>
                </a:lnSpc>
              </a:pPr>
              <a:endParaRPr/>
            </a:p>
          </p:txBody>
        </p:sp>
      </p:grpSp>
      <p:grpSp>
        <p:nvGrpSpPr>
          <p:cNvPr id="8" name="Group 8"/>
          <p:cNvGrpSpPr>
            <a:grpSpLocks noChangeAspect="1"/>
          </p:cNvGrpSpPr>
          <p:nvPr/>
        </p:nvGrpSpPr>
        <p:grpSpPr>
          <a:xfrm rot="8709843">
            <a:off x="16014017" y="7019008"/>
            <a:ext cx="762339" cy="323324"/>
            <a:chOff x="0" y="0"/>
            <a:chExt cx="2527300" cy="1071880"/>
          </a:xfrm>
        </p:grpSpPr>
        <p:sp>
          <p:nvSpPr>
            <p:cNvPr id="9" name="Freeform 9"/>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0" name="Group 10"/>
          <p:cNvGrpSpPr>
            <a:grpSpLocks noChangeAspect="1"/>
          </p:cNvGrpSpPr>
          <p:nvPr/>
        </p:nvGrpSpPr>
        <p:grpSpPr>
          <a:xfrm rot="-8982530">
            <a:off x="1623810" y="1849583"/>
            <a:ext cx="762339" cy="323324"/>
            <a:chOff x="0" y="0"/>
            <a:chExt cx="2527300" cy="1071880"/>
          </a:xfrm>
        </p:grpSpPr>
        <p:sp>
          <p:nvSpPr>
            <p:cNvPr id="11" name="Freeform 11"/>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2" name="Group 12"/>
          <p:cNvGrpSpPr/>
          <p:nvPr/>
        </p:nvGrpSpPr>
        <p:grpSpPr>
          <a:xfrm>
            <a:off x="16752982" y="2343095"/>
            <a:ext cx="506318" cy="50631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5" name="Freeform 15"/>
          <p:cNvSpPr/>
          <p:nvPr/>
        </p:nvSpPr>
        <p:spPr>
          <a:xfrm>
            <a:off x="7779170" y="3486565"/>
            <a:ext cx="2476500" cy="1334202"/>
          </a:xfrm>
          <a:custGeom>
            <a:avLst/>
            <a:gdLst/>
            <a:ahLst/>
            <a:cxnLst/>
            <a:rect l="l" t="t" r="r" b="b"/>
            <a:pathLst>
              <a:path w="2476500" h="1334202">
                <a:moveTo>
                  <a:pt x="0" y="0"/>
                </a:moveTo>
                <a:lnTo>
                  <a:pt x="2476500" y="0"/>
                </a:lnTo>
                <a:lnTo>
                  <a:pt x="2476500" y="1334202"/>
                </a:lnTo>
                <a:lnTo>
                  <a:pt x="0" y="1334202"/>
                </a:lnTo>
                <a:lnTo>
                  <a:pt x="0" y="0"/>
                </a:lnTo>
                <a:close/>
              </a:path>
            </a:pathLst>
          </a:custGeom>
          <a:blipFill>
            <a:blip r:embed="rId4"/>
            <a:stretch>
              <a:fillRect l="-20904"/>
            </a:stretch>
          </a:blipFill>
        </p:spPr>
      </p:sp>
      <p:sp>
        <p:nvSpPr>
          <p:cNvPr id="16" name="Freeform 16"/>
          <p:cNvSpPr/>
          <p:nvPr/>
        </p:nvSpPr>
        <p:spPr>
          <a:xfrm>
            <a:off x="6923135" y="5923087"/>
            <a:ext cx="4188571" cy="1098401"/>
          </a:xfrm>
          <a:custGeom>
            <a:avLst/>
            <a:gdLst/>
            <a:ahLst/>
            <a:cxnLst/>
            <a:rect l="l" t="t" r="r" b="b"/>
            <a:pathLst>
              <a:path w="4188571" h="1098401">
                <a:moveTo>
                  <a:pt x="0" y="0"/>
                </a:moveTo>
                <a:lnTo>
                  <a:pt x="4188571" y="0"/>
                </a:lnTo>
                <a:lnTo>
                  <a:pt x="4188571" y="1098401"/>
                </a:lnTo>
                <a:lnTo>
                  <a:pt x="0" y="1098401"/>
                </a:lnTo>
                <a:lnTo>
                  <a:pt x="0" y="0"/>
                </a:lnTo>
                <a:close/>
              </a:path>
            </a:pathLst>
          </a:custGeom>
          <a:blipFill>
            <a:blip r:embed="rId5"/>
            <a:stretch>
              <a:fillRect/>
            </a:stretch>
          </a:blipFill>
        </p:spPr>
      </p:sp>
      <p:sp>
        <p:nvSpPr>
          <p:cNvPr id="17" name="Freeform 17"/>
          <p:cNvSpPr/>
          <p:nvPr/>
        </p:nvSpPr>
        <p:spPr>
          <a:xfrm>
            <a:off x="7084926" y="8321066"/>
            <a:ext cx="4118148" cy="937234"/>
          </a:xfrm>
          <a:custGeom>
            <a:avLst/>
            <a:gdLst/>
            <a:ahLst/>
            <a:cxnLst/>
            <a:rect l="l" t="t" r="r" b="b"/>
            <a:pathLst>
              <a:path w="4118148" h="937234">
                <a:moveTo>
                  <a:pt x="0" y="0"/>
                </a:moveTo>
                <a:lnTo>
                  <a:pt x="4118148" y="0"/>
                </a:lnTo>
                <a:lnTo>
                  <a:pt x="4118148" y="937234"/>
                </a:lnTo>
                <a:lnTo>
                  <a:pt x="0" y="937234"/>
                </a:lnTo>
                <a:lnTo>
                  <a:pt x="0" y="0"/>
                </a:lnTo>
                <a:close/>
              </a:path>
            </a:pathLst>
          </a:custGeom>
          <a:blipFill>
            <a:blip r:embed="rId6"/>
            <a:stretch>
              <a:fillRect/>
            </a:stretch>
          </a:blipFill>
        </p:spPr>
      </p:sp>
      <p:sp>
        <p:nvSpPr>
          <p:cNvPr id="18" name="TextBox 18"/>
          <p:cNvSpPr txBox="1"/>
          <p:nvPr/>
        </p:nvSpPr>
        <p:spPr>
          <a:xfrm>
            <a:off x="3917849" y="573859"/>
            <a:ext cx="10452303" cy="848360"/>
          </a:xfrm>
          <a:prstGeom prst="rect">
            <a:avLst/>
          </a:prstGeom>
        </p:spPr>
        <p:txBody>
          <a:bodyPr lIns="0" tIns="0" rIns="0" bIns="0" rtlCol="0" anchor="t">
            <a:spAutoFit/>
          </a:bodyPr>
          <a:lstStyle/>
          <a:p>
            <a:pPr algn="ctr">
              <a:lnSpc>
                <a:spcPts val="6399"/>
              </a:lnSpc>
            </a:pPr>
            <a:r>
              <a:rPr lang="en-US" sz="6399">
                <a:solidFill>
                  <a:srgbClr val="000000"/>
                </a:solidFill>
                <a:latin typeface="Archivo Black"/>
                <a:ea typeface="Archivo Black"/>
                <a:cs typeface="Archivo Black"/>
                <a:sym typeface="Archivo Black"/>
              </a:rPr>
              <a:t>Hasil dan Pembahasan</a:t>
            </a:r>
          </a:p>
        </p:txBody>
      </p:sp>
      <p:sp>
        <p:nvSpPr>
          <p:cNvPr id="19" name="TextBox 19"/>
          <p:cNvSpPr txBox="1"/>
          <p:nvPr/>
        </p:nvSpPr>
        <p:spPr>
          <a:xfrm>
            <a:off x="2265918" y="1762069"/>
            <a:ext cx="8572093" cy="581026"/>
          </a:xfrm>
          <a:prstGeom prst="rect">
            <a:avLst/>
          </a:prstGeom>
        </p:spPr>
        <p:txBody>
          <a:bodyPr lIns="0" tIns="0" rIns="0" bIns="0" rtlCol="0" anchor="t">
            <a:spAutoFit/>
          </a:bodyPr>
          <a:lstStyle/>
          <a:p>
            <a:pPr marL="647697" lvl="1" indent="-323848" algn="just">
              <a:lnSpc>
                <a:spcPts val="4949"/>
              </a:lnSpc>
              <a:buFont typeface="Arial"/>
              <a:buChar char="•"/>
            </a:pPr>
            <a:r>
              <a:rPr lang="en-US" sz="2999" spc="44">
                <a:solidFill>
                  <a:srgbClr val="000000"/>
                </a:solidFill>
                <a:latin typeface="Archivo Black"/>
                <a:ea typeface="Archivo Black"/>
                <a:cs typeface="Archivo Black"/>
                <a:sym typeface="Archivo Black"/>
              </a:rPr>
              <a:t>Menghitung Cost of Insurance </a:t>
            </a:r>
          </a:p>
        </p:txBody>
      </p:sp>
      <p:sp>
        <p:nvSpPr>
          <p:cNvPr id="20" name="TextBox 20"/>
          <p:cNvSpPr txBox="1"/>
          <p:nvPr/>
        </p:nvSpPr>
        <p:spPr>
          <a:xfrm>
            <a:off x="2650745" y="2537875"/>
            <a:ext cx="12733351" cy="948690"/>
          </a:xfrm>
          <a:prstGeom prst="rect">
            <a:avLst/>
          </a:prstGeom>
        </p:spPr>
        <p:txBody>
          <a:bodyPr lIns="0" tIns="0" rIns="0" bIns="0" rtlCol="0" anchor="t">
            <a:spAutoFit/>
          </a:bodyPr>
          <a:lstStyle/>
          <a:p>
            <a:pPr marL="518160" lvl="1" indent="-259080" algn="just">
              <a:lnSpc>
                <a:spcPts val="3959"/>
              </a:lnSpc>
              <a:buAutoNum type="arabicPeriod"/>
            </a:pPr>
            <a:r>
              <a:rPr lang="en-US" sz="2400" spc="36">
                <a:solidFill>
                  <a:srgbClr val="000000"/>
                </a:solidFill>
                <a:latin typeface="Montserrat"/>
                <a:ea typeface="Montserrat"/>
                <a:cs typeface="Montserrat"/>
                <a:sym typeface="Montserrat"/>
              </a:rPr>
              <a:t>Menghitung Cost of Insurance</a:t>
            </a:r>
          </a:p>
          <a:p>
            <a:pPr algn="just">
              <a:lnSpc>
                <a:spcPts val="3959"/>
              </a:lnSpc>
            </a:pPr>
            <a:r>
              <a:rPr lang="en-US" sz="2400" spc="36">
                <a:solidFill>
                  <a:srgbClr val="000000"/>
                </a:solidFill>
                <a:latin typeface="Montserrat"/>
                <a:ea typeface="Montserrat"/>
                <a:cs typeface="Montserrat"/>
                <a:sym typeface="Montserrat"/>
              </a:rPr>
              <a:t>menghitung faktor diskonto dengan memasukan nilai batas bawah interest rate</a:t>
            </a:r>
          </a:p>
        </p:txBody>
      </p:sp>
      <p:sp>
        <p:nvSpPr>
          <p:cNvPr id="21" name="TextBox 21"/>
          <p:cNvSpPr txBox="1"/>
          <p:nvPr/>
        </p:nvSpPr>
        <p:spPr>
          <a:xfrm>
            <a:off x="2501013" y="4945822"/>
            <a:ext cx="12883083" cy="8153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Estimasi nilai COI peserta asuransi dengan loading factor sebesar 10% dan nilai peluang kematian laki-laki berusia 40 tahun dengan menggunakan tabel mortalita</a:t>
            </a:r>
          </a:p>
        </p:txBody>
      </p:sp>
      <p:sp>
        <p:nvSpPr>
          <p:cNvPr id="22" name="TextBox 22"/>
          <p:cNvSpPr txBox="1"/>
          <p:nvPr/>
        </p:nvSpPr>
        <p:spPr>
          <a:xfrm>
            <a:off x="1991423" y="7144648"/>
            <a:ext cx="14305153" cy="8153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Estimasi nilai COI peserta asuransi dengan loading factor sebesar 10% dan nilai peluang kematian perempuan berusia 40 tahun dengan menggunakan tabel mortalita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611" y="6222252"/>
            <a:ext cx="19220011" cy="4710567"/>
            <a:chOff x="0" y="0"/>
            <a:chExt cx="5062061" cy="1240643"/>
          </a:xfrm>
        </p:grpSpPr>
        <p:sp>
          <p:nvSpPr>
            <p:cNvPr id="3" name="Freeform 3"/>
            <p:cNvSpPr/>
            <p:nvPr/>
          </p:nvSpPr>
          <p:spPr>
            <a:xfrm>
              <a:off x="0" y="0"/>
              <a:ext cx="5062060" cy="1240643"/>
            </a:xfrm>
            <a:custGeom>
              <a:avLst/>
              <a:gdLst/>
              <a:ahLst/>
              <a:cxnLst/>
              <a:rect l="l" t="t" r="r" b="b"/>
              <a:pathLst>
                <a:path w="5062060" h="1240643">
                  <a:moveTo>
                    <a:pt x="0" y="0"/>
                  </a:moveTo>
                  <a:lnTo>
                    <a:pt x="5062060" y="0"/>
                  </a:lnTo>
                  <a:lnTo>
                    <a:pt x="5062060" y="1240643"/>
                  </a:lnTo>
                  <a:lnTo>
                    <a:pt x="0" y="1240643"/>
                  </a:lnTo>
                  <a:close/>
                </a:path>
              </a:pathLst>
            </a:custGeom>
            <a:solidFill>
              <a:srgbClr val="000000"/>
            </a:solidFill>
            <a:ln cap="sq">
              <a:noFill/>
              <a:prstDash val="solid"/>
              <a:miter/>
            </a:ln>
          </p:spPr>
        </p:sp>
        <p:sp>
          <p:nvSpPr>
            <p:cNvPr id="4" name="TextBox 4"/>
            <p:cNvSpPr txBox="1"/>
            <p:nvPr/>
          </p:nvSpPr>
          <p:spPr>
            <a:xfrm>
              <a:off x="0" y="-38100"/>
              <a:ext cx="5062061" cy="1278743"/>
            </a:xfrm>
            <a:prstGeom prst="rect">
              <a:avLst/>
            </a:prstGeom>
          </p:spPr>
          <p:txBody>
            <a:bodyPr lIns="50800" tIns="50800" rIns="50800" bIns="50800" rtlCol="0" anchor="ctr"/>
            <a:lstStyle/>
            <a:p>
              <a:pPr algn="ctr">
                <a:lnSpc>
                  <a:spcPts val="3359"/>
                </a:lnSpc>
              </a:pPr>
              <a:endParaRPr/>
            </a:p>
          </p:txBody>
        </p:sp>
      </p:grpSp>
      <p:grpSp>
        <p:nvGrpSpPr>
          <p:cNvPr id="5" name="Group 5"/>
          <p:cNvGrpSpPr>
            <a:grpSpLocks noChangeAspect="1"/>
          </p:cNvGrpSpPr>
          <p:nvPr/>
        </p:nvGrpSpPr>
        <p:grpSpPr>
          <a:xfrm rot="8624409">
            <a:off x="17503863" y="2420054"/>
            <a:ext cx="762339" cy="323324"/>
            <a:chOff x="0" y="0"/>
            <a:chExt cx="2527300" cy="1071880"/>
          </a:xfrm>
        </p:grpSpPr>
        <p:sp>
          <p:nvSpPr>
            <p:cNvPr id="6" name="Freeform 6"/>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sp>
        <p:nvSpPr>
          <p:cNvPr id="7" name="Freeform 7"/>
          <p:cNvSpPr/>
          <p:nvPr/>
        </p:nvSpPr>
        <p:spPr>
          <a:xfrm>
            <a:off x="0" y="1892481"/>
            <a:ext cx="7525977" cy="4406117"/>
          </a:xfrm>
          <a:custGeom>
            <a:avLst/>
            <a:gdLst/>
            <a:ahLst/>
            <a:cxnLst/>
            <a:rect l="l" t="t" r="r" b="b"/>
            <a:pathLst>
              <a:path w="7525977" h="4406117">
                <a:moveTo>
                  <a:pt x="0" y="0"/>
                </a:moveTo>
                <a:lnTo>
                  <a:pt x="7525977" y="0"/>
                </a:lnTo>
                <a:lnTo>
                  <a:pt x="7525977" y="4406117"/>
                </a:lnTo>
                <a:lnTo>
                  <a:pt x="0" y="44061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253159" y="2328556"/>
            <a:ext cx="506318" cy="50631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496491" y="6805295"/>
            <a:ext cx="17295019" cy="2453005"/>
          </a:xfrm>
          <a:prstGeom prst="rect">
            <a:avLst/>
          </a:prstGeom>
        </p:spPr>
        <p:txBody>
          <a:bodyPr lIns="0" tIns="0" rIns="0" bIns="0" rtlCol="0" anchor="t">
            <a:spAutoFit/>
          </a:bodyPr>
          <a:lstStyle/>
          <a:p>
            <a:pPr algn="just">
              <a:lnSpc>
                <a:spcPts val="3919"/>
              </a:lnSpc>
            </a:pPr>
            <a:r>
              <a:rPr lang="en-US" sz="2799">
                <a:solidFill>
                  <a:srgbClr val="FFFFFF"/>
                </a:solidFill>
                <a:latin typeface="Montserrat"/>
                <a:ea typeface="Montserrat"/>
                <a:cs typeface="Montserrat"/>
                <a:sym typeface="Montserrat"/>
              </a:rPr>
              <a:t>kenaikan loading factor akan berdampak kepada kenaikan nilai COI di kedua jenis kelamin baik laki-laki maupun Perempuan. Selanjutnya COI yang dibayarkan oleh tertanggung laki-laki lebih besar daripada COI yang dibayarkan tertanggung Perempuan. Demikian pula besar COI yang harus dibayarkan setiap tahunnya meningkat berdasarkan pertambahan usia tertanggung selama masa proteksi asuransi 5 tahun. </a:t>
            </a:r>
          </a:p>
        </p:txBody>
      </p:sp>
      <p:grpSp>
        <p:nvGrpSpPr>
          <p:cNvPr id="12" name="Group 12"/>
          <p:cNvGrpSpPr/>
          <p:nvPr/>
        </p:nvGrpSpPr>
        <p:grpSpPr>
          <a:xfrm>
            <a:off x="13456871" y="-253159"/>
            <a:ext cx="506318" cy="50631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5" name="Freeform 15"/>
          <p:cNvSpPr/>
          <p:nvPr/>
        </p:nvSpPr>
        <p:spPr>
          <a:xfrm>
            <a:off x="8392345" y="1357210"/>
            <a:ext cx="8223351" cy="4865042"/>
          </a:xfrm>
          <a:custGeom>
            <a:avLst/>
            <a:gdLst/>
            <a:ahLst/>
            <a:cxnLst/>
            <a:rect l="l" t="t" r="r" b="b"/>
            <a:pathLst>
              <a:path w="8223351" h="4865042">
                <a:moveTo>
                  <a:pt x="0" y="0"/>
                </a:moveTo>
                <a:lnTo>
                  <a:pt x="8223351" y="0"/>
                </a:lnTo>
                <a:lnTo>
                  <a:pt x="8223351" y="4865042"/>
                </a:lnTo>
                <a:lnTo>
                  <a:pt x="0" y="4865042"/>
                </a:lnTo>
                <a:lnTo>
                  <a:pt x="0" y="0"/>
                </a:lnTo>
                <a:close/>
              </a:path>
            </a:pathLst>
          </a:custGeom>
          <a:blipFill>
            <a:blip r:embed="rId4"/>
            <a:stretch>
              <a:fillRect t="-2832" r="-1319" b="-15055"/>
            </a:stretch>
          </a:blipFill>
        </p:spPr>
      </p:sp>
      <mc:AlternateContent xmlns:mc="http://schemas.openxmlformats.org/markup-compatibility/2006">
        <mc:Choice xmlns:a14="http://schemas.microsoft.com/office/drawing/2010/main" Requires="a14">
          <p:sp>
            <p:nvSpPr>
              <p:cNvPr id="16" name="TextBox 16"/>
              <p:cNvSpPr txBox="1"/>
              <p:nvPr/>
            </p:nvSpPr>
            <p:spPr>
              <a:xfrm>
                <a:off x="6885668" y="378464"/>
                <a:ext cx="10905841" cy="837537"/>
              </a:xfrm>
              <a:prstGeom prst="rect">
                <a:avLst/>
              </a:prstGeom>
            </p:spPr>
            <p:txBody>
              <a:bodyPr lIns="0" tIns="0" rIns="0" bIns="0" rtlCol="0" anchor="t">
                <a:spAutoFit/>
              </a:bodyPr>
              <a:lstStyle/>
              <a:p>
                <a:pPr algn="ctr">
                  <a:lnSpc>
                    <a:spcPts val="3359"/>
                  </a:lnSpc>
                  <a:spcBef>
                    <a:spcPct val="0"/>
                  </a:spcBef>
                </a:pPr>
                <a:r>
                  <a:rPr lang="en-US" sz="2400" dirty="0" err="1">
                    <a:solidFill>
                      <a:srgbClr val="000000"/>
                    </a:solidFill>
                    <a:latin typeface="Montserrat"/>
                    <a:ea typeface="Montserrat"/>
                    <a:cs typeface="Montserrat"/>
                    <a:sym typeface="Montserrat"/>
                  </a:rPr>
                  <a:t>Grafik</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hasil</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perhitungan</a:t>
                </a:r>
                <a:r>
                  <a:rPr lang="en-US" sz="2400" dirty="0">
                    <a:solidFill>
                      <a:srgbClr val="000000"/>
                    </a:solidFill>
                    <a:latin typeface="Montserrat"/>
                    <a:ea typeface="Montserrat"/>
                    <a:cs typeface="Montserrat"/>
                    <a:sym typeface="Montserrat"/>
                  </a:rPr>
                  <a:t> COI </a:t>
                </a:r>
                <a:r>
                  <a:rPr lang="en-US" sz="2400" dirty="0" err="1">
                    <a:solidFill>
                      <a:srgbClr val="000000"/>
                    </a:solidFill>
                    <a:latin typeface="Montserrat"/>
                    <a:ea typeface="Montserrat"/>
                    <a:cs typeface="Montserrat"/>
                    <a:sym typeface="Montserrat"/>
                  </a:rPr>
                  <a:t>peserta</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asuransi</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laki-laki</a:t>
                </a:r>
                <a:r>
                  <a:rPr lang="en-US" sz="2400" dirty="0">
                    <a:solidFill>
                      <a:srgbClr val="000000"/>
                    </a:solidFill>
                    <a:latin typeface="Montserrat"/>
                    <a:ea typeface="Montserrat"/>
                    <a:cs typeface="Montserrat"/>
                    <a:sym typeface="Montserrat"/>
                  </a:rPr>
                  <a:t> dan </a:t>
                </a:r>
                <a:r>
                  <a:rPr lang="en-US" sz="2400" dirty="0" err="1">
                    <a:solidFill>
                      <a:srgbClr val="000000"/>
                    </a:solidFill>
                    <a:latin typeface="Montserrat"/>
                    <a:ea typeface="Montserrat"/>
                    <a:cs typeface="Montserrat"/>
                    <a:sym typeface="Montserrat"/>
                  </a:rPr>
                  <a:t>perempuan</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dengan</a:t>
                </a:r>
                <a:r>
                  <a:rPr lang="en-US" sz="2400" dirty="0">
                    <a:solidFill>
                      <a:srgbClr val="000000"/>
                    </a:solidFill>
                    <a:latin typeface="Montserrat"/>
                    <a:ea typeface="Montserrat"/>
                    <a:cs typeface="Montserrat"/>
                    <a:sym typeface="Montserrat"/>
                  </a:rPr>
                  <a:t> </a:t>
                </a:r>
                <a14:m>
                  <m:oMath xmlns:m="http://schemas.openxmlformats.org/officeDocument/2006/math">
                    <m:sSup>
                      <m:sSupPr>
                        <m:ctrlPr>
                          <a:rPr lang="en-US" sz="2400" b="1" i="1" spc="36" dirty="0">
                            <a:solidFill>
                              <a:srgbClr val="000000"/>
                            </a:solidFill>
                            <a:latin typeface="Cambria Math" panose="02040503050406030204" pitchFamily="18" charset="0"/>
                            <a:sym typeface="Montserrat Italics"/>
                          </a:rPr>
                        </m:ctrlPr>
                      </m:sSupPr>
                      <m:e>
                        <m:r>
                          <a:rPr lang="en-US" sz="2400" b="1" i="1" spc="36" dirty="0">
                            <a:solidFill>
                              <a:srgbClr val="000000"/>
                            </a:solidFill>
                            <a:latin typeface="Cambria Math" panose="02040503050406030204" pitchFamily="18" charset="0"/>
                            <a:sym typeface="Montserrat Italics"/>
                          </a:rPr>
                          <m:t>𝒊</m:t>
                        </m:r>
                      </m:e>
                      <m:sup>
                        <m:r>
                          <a:rPr lang="en-US" sz="2400" b="1" i="1" spc="36" dirty="0">
                            <a:solidFill>
                              <a:srgbClr val="000000"/>
                            </a:solidFill>
                            <a:latin typeface="Cambria Math" panose="02040503050406030204" pitchFamily="18" charset="0"/>
                            <a:sym typeface="Montserrat Italics"/>
                          </a:rPr>
                          <m:t>𝒃𝒃</m:t>
                        </m:r>
                      </m:sup>
                    </m:sSup>
                  </m:oMath>
                </a14:m>
                <a:r>
                  <a:rPr lang="en-US" sz="2400" b="1" i="1" dirty="0">
                    <a:solidFill>
                      <a:srgbClr val="000000"/>
                    </a:solidFill>
                    <a:latin typeface="Montserrat Bold Italics"/>
                    <a:ea typeface="Montserrat Bold Italics"/>
                    <a:cs typeface="Montserrat Bold Italics"/>
                    <a:sym typeface="Montserrat Bold Italics"/>
                  </a:rPr>
                  <a:t> = </a:t>
                </a:r>
                <a:r>
                  <a:rPr lang="en-US" sz="2400" b="1" dirty="0">
                    <a:solidFill>
                      <a:srgbClr val="000000"/>
                    </a:solidFill>
                    <a:latin typeface="Montserrat Bold"/>
                    <a:ea typeface="Montserrat Bold"/>
                    <a:cs typeface="Montserrat Bold"/>
                    <a:sym typeface="Montserrat Bold"/>
                  </a:rPr>
                  <a:t>3,832%</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untuk</a:t>
                </a:r>
                <a:r>
                  <a:rPr lang="en-US" sz="2400" dirty="0">
                    <a:solidFill>
                      <a:srgbClr val="000000"/>
                    </a:solidFill>
                    <a:latin typeface="Montserrat"/>
                    <a:ea typeface="Montserrat"/>
                    <a:cs typeface="Montserrat"/>
                    <a:sym typeface="Montserrat"/>
                  </a:rPr>
                  <a:t> masa </a:t>
                </a:r>
                <a:r>
                  <a:rPr lang="en-US" sz="2400" dirty="0" err="1">
                    <a:solidFill>
                      <a:srgbClr val="000000"/>
                    </a:solidFill>
                    <a:latin typeface="Montserrat"/>
                    <a:ea typeface="Montserrat"/>
                    <a:cs typeface="Montserrat"/>
                    <a:sym typeface="Montserrat"/>
                  </a:rPr>
                  <a:t>proteksi</a:t>
                </a:r>
                <a:r>
                  <a:rPr lang="en-US" sz="2400" dirty="0">
                    <a:solidFill>
                      <a:srgbClr val="000000"/>
                    </a:solidFill>
                    <a:latin typeface="Montserrat"/>
                    <a:ea typeface="Montserrat"/>
                    <a:cs typeface="Montserrat"/>
                    <a:sym typeface="Montserrat"/>
                  </a:rPr>
                  <a:t> 5 </a:t>
                </a:r>
                <a:r>
                  <a:rPr lang="en-US" sz="2400" dirty="0" err="1">
                    <a:solidFill>
                      <a:srgbClr val="000000"/>
                    </a:solidFill>
                    <a:latin typeface="Montserrat"/>
                    <a:ea typeface="Montserrat"/>
                    <a:cs typeface="Montserrat"/>
                    <a:sym typeface="Montserrat"/>
                  </a:rPr>
                  <a:t>tahun</a:t>
                </a:r>
                <a:endParaRPr lang="en-US" sz="2400" dirty="0">
                  <a:solidFill>
                    <a:srgbClr val="000000"/>
                  </a:solidFill>
                  <a:latin typeface="Montserrat"/>
                  <a:ea typeface="Montserrat"/>
                  <a:cs typeface="Montserrat"/>
                  <a:sym typeface="Montserrat"/>
                </a:endParaRPr>
              </a:p>
            </p:txBody>
          </p:sp>
        </mc:Choice>
        <mc:Fallback>
          <p:sp>
            <p:nvSpPr>
              <p:cNvPr id="16" name="TextBox 16"/>
              <p:cNvSpPr txBox="1">
                <a:spLocks noRot="1" noChangeAspect="1" noMove="1" noResize="1" noEditPoints="1" noAdjustHandles="1" noChangeArrowheads="1" noChangeShapeType="1" noTextEdit="1"/>
              </p:cNvSpPr>
              <p:nvPr/>
            </p:nvSpPr>
            <p:spPr>
              <a:xfrm>
                <a:off x="6885668" y="378464"/>
                <a:ext cx="10905841" cy="837537"/>
              </a:xfrm>
              <a:prstGeom prst="rect">
                <a:avLst/>
              </a:prstGeom>
              <a:blipFill>
                <a:blip r:embed="rId5"/>
                <a:stretch>
                  <a:fillRect l="-1006" t="-6569" r="-950" b="-22628"/>
                </a:stretch>
              </a:blipFill>
            </p:spPr>
            <p:txBody>
              <a:bodyPr/>
              <a:lstStyle/>
              <a:p>
                <a:r>
                  <a:rPr lang="en-US">
                    <a:noFill/>
                  </a:rPr>
                  <a:t> </a:t>
                </a:r>
              </a:p>
            </p:txBody>
          </p:sp>
        </mc:Fallback>
      </mc:AlternateContent>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28700" y="1679394"/>
            <a:ext cx="15977441" cy="8238406"/>
            <a:chOff x="0" y="0"/>
            <a:chExt cx="4208050" cy="2169786"/>
          </a:xfrm>
        </p:grpSpPr>
        <p:sp>
          <p:nvSpPr>
            <p:cNvPr id="6" name="Freeform 6"/>
            <p:cNvSpPr/>
            <p:nvPr/>
          </p:nvSpPr>
          <p:spPr>
            <a:xfrm>
              <a:off x="0" y="0"/>
              <a:ext cx="4208050" cy="2169786"/>
            </a:xfrm>
            <a:custGeom>
              <a:avLst/>
              <a:gdLst/>
              <a:ahLst/>
              <a:cxnLst/>
              <a:rect l="l" t="t" r="r" b="b"/>
              <a:pathLst>
                <a:path w="4208050" h="2169786">
                  <a:moveTo>
                    <a:pt x="24228" y="0"/>
                  </a:moveTo>
                  <a:lnTo>
                    <a:pt x="4183823" y="0"/>
                  </a:lnTo>
                  <a:cubicBezTo>
                    <a:pt x="4197203" y="0"/>
                    <a:pt x="4208050" y="10847"/>
                    <a:pt x="4208050" y="24228"/>
                  </a:cubicBezTo>
                  <a:lnTo>
                    <a:pt x="4208050" y="2145558"/>
                  </a:lnTo>
                  <a:cubicBezTo>
                    <a:pt x="4208050" y="2158939"/>
                    <a:pt x="4197203" y="2169786"/>
                    <a:pt x="4183823" y="2169786"/>
                  </a:cubicBezTo>
                  <a:lnTo>
                    <a:pt x="24228" y="2169786"/>
                  </a:lnTo>
                  <a:cubicBezTo>
                    <a:pt x="10847" y="2169786"/>
                    <a:pt x="0" y="2158939"/>
                    <a:pt x="0" y="2145558"/>
                  </a:cubicBezTo>
                  <a:lnTo>
                    <a:pt x="0" y="24228"/>
                  </a:lnTo>
                  <a:cubicBezTo>
                    <a:pt x="0" y="10847"/>
                    <a:pt x="10847" y="0"/>
                    <a:pt x="24228" y="0"/>
                  </a:cubicBezTo>
                  <a:close/>
                </a:path>
              </a:pathLst>
            </a:custGeom>
            <a:solidFill>
              <a:srgbClr val="FFFFFF"/>
            </a:solidFill>
            <a:ln w="47625" cap="rnd">
              <a:solidFill>
                <a:srgbClr val="000000"/>
              </a:solidFill>
              <a:prstDash val="solid"/>
              <a:round/>
            </a:ln>
          </p:spPr>
        </p:sp>
        <p:sp>
          <p:nvSpPr>
            <p:cNvPr id="7" name="TextBox 7"/>
            <p:cNvSpPr txBox="1"/>
            <p:nvPr/>
          </p:nvSpPr>
          <p:spPr>
            <a:xfrm>
              <a:off x="0" y="-38100"/>
              <a:ext cx="4208050" cy="2207886"/>
            </a:xfrm>
            <a:prstGeom prst="rect">
              <a:avLst/>
            </a:prstGeom>
          </p:spPr>
          <p:txBody>
            <a:bodyPr lIns="50800" tIns="50800" rIns="50800" bIns="50800" rtlCol="0" anchor="ctr"/>
            <a:lstStyle/>
            <a:p>
              <a:pPr algn="ctr">
                <a:lnSpc>
                  <a:spcPts val="3359"/>
                </a:lnSpc>
              </a:pPr>
              <a:endParaRPr/>
            </a:p>
          </p:txBody>
        </p:sp>
      </p:grpSp>
      <p:grpSp>
        <p:nvGrpSpPr>
          <p:cNvPr id="8" name="Group 8"/>
          <p:cNvGrpSpPr>
            <a:grpSpLocks noChangeAspect="1"/>
          </p:cNvGrpSpPr>
          <p:nvPr/>
        </p:nvGrpSpPr>
        <p:grpSpPr>
          <a:xfrm rot="8709843">
            <a:off x="16014017" y="7019008"/>
            <a:ext cx="762339" cy="323324"/>
            <a:chOff x="0" y="0"/>
            <a:chExt cx="2527300" cy="1071880"/>
          </a:xfrm>
        </p:grpSpPr>
        <p:sp>
          <p:nvSpPr>
            <p:cNvPr id="9" name="Freeform 9"/>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0" name="Group 10"/>
          <p:cNvGrpSpPr>
            <a:grpSpLocks noChangeAspect="1"/>
          </p:cNvGrpSpPr>
          <p:nvPr/>
        </p:nvGrpSpPr>
        <p:grpSpPr>
          <a:xfrm rot="-8982530">
            <a:off x="1623810" y="1849583"/>
            <a:ext cx="762339" cy="323324"/>
            <a:chOff x="0" y="0"/>
            <a:chExt cx="2527300" cy="1071880"/>
          </a:xfrm>
        </p:grpSpPr>
        <p:sp>
          <p:nvSpPr>
            <p:cNvPr id="11" name="Freeform 11"/>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2" name="Group 12"/>
          <p:cNvGrpSpPr/>
          <p:nvPr/>
        </p:nvGrpSpPr>
        <p:grpSpPr>
          <a:xfrm>
            <a:off x="16752982" y="2343095"/>
            <a:ext cx="506318" cy="50631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5" name="Freeform 15"/>
          <p:cNvSpPr/>
          <p:nvPr/>
        </p:nvSpPr>
        <p:spPr>
          <a:xfrm>
            <a:off x="7632447" y="3642898"/>
            <a:ext cx="2769947" cy="1179099"/>
          </a:xfrm>
          <a:custGeom>
            <a:avLst/>
            <a:gdLst/>
            <a:ahLst/>
            <a:cxnLst/>
            <a:rect l="l" t="t" r="r" b="b"/>
            <a:pathLst>
              <a:path w="2769947" h="1179099">
                <a:moveTo>
                  <a:pt x="0" y="0"/>
                </a:moveTo>
                <a:lnTo>
                  <a:pt x="2769947" y="0"/>
                </a:lnTo>
                <a:lnTo>
                  <a:pt x="2769947" y="1179099"/>
                </a:lnTo>
                <a:lnTo>
                  <a:pt x="0" y="1179099"/>
                </a:lnTo>
                <a:lnTo>
                  <a:pt x="0" y="0"/>
                </a:lnTo>
                <a:close/>
              </a:path>
            </a:pathLst>
          </a:custGeom>
          <a:blipFill>
            <a:blip r:embed="rId4"/>
            <a:stretch>
              <a:fillRect/>
            </a:stretch>
          </a:blipFill>
        </p:spPr>
      </p:sp>
      <p:sp>
        <p:nvSpPr>
          <p:cNvPr id="16" name="Freeform 16"/>
          <p:cNvSpPr/>
          <p:nvPr/>
        </p:nvSpPr>
        <p:spPr>
          <a:xfrm>
            <a:off x="6546774" y="6102213"/>
            <a:ext cx="4941293" cy="1078457"/>
          </a:xfrm>
          <a:custGeom>
            <a:avLst/>
            <a:gdLst/>
            <a:ahLst/>
            <a:cxnLst/>
            <a:rect l="l" t="t" r="r" b="b"/>
            <a:pathLst>
              <a:path w="4941293" h="1078457">
                <a:moveTo>
                  <a:pt x="0" y="0"/>
                </a:moveTo>
                <a:lnTo>
                  <a:pt x="4941293" y="0"/>
                </a:lnTo>
                <a:lnTo>
                  <a:pt x="4941293" y="1078457"/>
                </a:lnTo>
                <a:lnTo>
                  <a:pt x="0" y="1078457"/>
                </a:lnTo>
                <a:lnTo>
                  <a:pt x="0" y="0"/>
                </a:lnTo>
                <a:close/>
              </a:path>
            </a:pathLst>
          </a:custGeom>
          <a:blipFill>
            <a:blip r:embed="rId5"/>
            <a:stretch>
              <a:fillRect/>
            </a:stretch>
          </a:blipFill>
        </p:spPr>
      </p:sp>
      <p:sp>
        <p:nvSpPr>
          <p:cNvPr id="17" name="Freeform 17"/>
          <p:cNvSpPr/>
          <p:nvPr/>
        </p:nvSpPr>
        <p:spPr>
          <a:xfrm>
            <a:off x="6742916" y="7949176"/>
            <a:ext cx="4549008" cy="1028229"/>
          </a:xfrm>
          <a:custGeom>
            <a:avLst/>
            <a:gdLst/>
            <a:ahLst/>
            <a:cxnLst/>
            <a:rect l="l" t="t" r="r" b="b"/>
            <a:pathLst>
              <a:path w="4549008" h="1028229">
                <a:moveTo>
                  <a:pt x="0" y="0"/>
                </a:moveTo>
                <a:lnTo>
                  <a:pt x="4549008" y="0"/>
                </a:lnTo>
                <a:lnTo>
                  <a:pt x="4549008" y="1028230"/>
                </a:lnTo>
                <a:lnTo>
                  <a:pt x="0" y="1028230"/>
                </a:lnTo>
                <a:lnTo>
                  <a:pt x="0" y="0"/>
                </a:lnTo>
                <a:close/>
              </a:path>
            </a:pathLst>
          </a:custGeom>
          <a:blipFill>
            <a:blip r:embed="rId6"/>
            <a:stretch>
              <a:fillRect t="-9732"/>
            </a:stretch>
          </a:blipFill>
        </p:spPr>
      </p:sp>
      <p:sp>
        <p:nvSpPr>
          <p:cNvPr id="18" name="TextBox 18"/>
          <p:cNvSpPr txBox="1"/>
          <p:nvPr/>
        </p:nvSpPr>
        <p:spPr>
          <a:xfrm>
            <a:off x="3917849" y="573859"/>
            <a:ext cx="10452303" cy="848360"/>
          </a:xfrm>
          <a:prstGeom prst="rect">
            <a:avLst/>
          </a:prstGeom>
        </p:spPr>
        <p:txBody>
          <a:bodyPr lIns="0" tIns="0" rIns="0" bIns="0" rtlCol="0" anchor="t">
            <a:spAutoFit/>
          </a:bodyPr>
          <a:lstStyle/>
          <a:p>
            <a:pPr algn="ctr">
              <a:lnSpc>
                <a:spcPts val="6399"/>
              </a:lnSpc>
            </a:pPr>
            <a:r>
              <a:rPr lang="en-US" sz="6399">
                <a:solidFill>
                  <a:srgbClr val="000000"/>
                </a:solidFill>
                <a:latin typeface="Archivo Black"/>
                <a:ea typeface="Archivo Black"/>
                <a:cs typeface="Archivo Black"/>
                <a:sym typeface="Archivo Black"/>
              </a:rPr>
              <a:t>Hasil dan Pembahasan</a:t>
            </a:r>
          </a:p>
        </p:txBody>
      </p:sp>
      <p:sp>
        <p:nvSpPr>
          <p:cNvPr id="19" name="TextBox 19"/>
          <p:cNvSpPr txBox="1"/>
          <p:nvPr/>
        </p:nvSpPr>
        <p:spPr>
          <a:xfrm>
            <a:off x="2265918" y="1762069"/>
            <a:ext cx="8572093" cy="581026"/>
          </a:xfrm>
          <a:prstGeom prst="rect">
            <a:avLst/>
          </a:prstGeom>
        </p:spPr>
        <p:txBody>
          <a:bodyPr lIns="0" tIns="0" rIns="0" bIns="0" rtlCol="0" anchor="t">
            <a:spAutoFit/>
          </a:bodyPr>
          <a:lstStyle/>
          <a:p>
            <a:pPr marL="647697" lvl="1" indent="-323848" algn="just">
              <a:lnSpc>
                <a:spcPts val="4949"/>
              </a:lnSpc>
              <a:buFont typeface="Arial"/>
              <a:buChar char="•"/>
            </a:pPr>
            <a:r>
              <a:rPr lang="en-US" sz="2999" spc="44">
                <a:solidFill>
                  <a:srgbClr val="000000"/>
                </a:solidFill>
                <a:latin typeface="Archivo Black"/>
                <a:ea typeface="Archivo Black"/>
                <a:cs typeface="Archivo Black"/>
                <a:sym typeface="Archivo Black"/>
              </a:rPr>
              <a:t>Menghitung Cost of Insurance </a:t>
            </a:r>
          </a:p>
        </p:txBody>
      </p:sp>
      <mc:AlternateContent xmlns:mc="http://schemas.openxmlformats.org/markup-compatibility/2006">
        <mc:Choice xmlns:a14="http://schemas.microsoft.com/office/drawing/2010/main" Requires="a14">
          <p:sp>
            <p:nvSpPr>
              <p:cNvPr id="20" name="TextBox 20"/>
              <p:cNvSpPr txBox="1"/>
              <p:nvPr/>
            </p:nvSpPr>
            <p:spPr>
              <a:xfrm>
                <a:off x="1839722" y="2505020"/>
                <a:ext cx="14608555" cy="1485150"/>
              </a:xfrm>
              <a:prstGeom prst="rect">
                <a:avLst/>
              </a:prstGeom>
            </p:spPr>
            <p:txBody>
              <a:bodyPr lIns="0" tIns="0" rIns="0" bIns="0" rtlCol="0" anchor="t">
                <a:spAutoFit/>
              </a:bodyPr>
              <a:lstStyle/>
              <a:p>
                <a:pPr marL="518160" lvl="1" indent="-259080" algn="just">
                  <a:lnSpc>
                    <a:spcPts val="3959"/>
                  </a:lnSpc>
                  <a:buAutoNum type="arabicPeriod"/>
                </a:pPr>
                <a:r>
                  <a:rPr lang="en-US" sz="2400" spc="36" dirty="0">
                    <a:solidFill>
                      <a:srgbClr val="000000"/>
                    </a:solidFill>
                    <a:latin typeface="Montserrat"/>
                    <a:ea typeface="Montserrat"/>
                    <a:cs typeface="Montserrat"/>
                    <a:sym typeface="Montserrat"/>
                  </a:rPr>
                  <a:t>Menghitung Cost of Insurance</a:t>
                </a:r>
              </a:p>
              <a:p>
                <a:pPr algn="just">
                  <a:lnSpc>
                    <a:spcPts val="3959"/>
                  </a:lnSpc>
                </a:pPr>
                <a:r>
                  <a:rPr lang="en-US" sz="2400" spc="36" dirty="0" err="1">
                    <a:solidFill>
                      <a:srgbClr val="000000"/>
                    </a:solidFill>
                    <a:latin typeface="Montserrat"/>
                    <a:ea typeface="Montserrat"/>
                    <a:cs typeface="Montserrat"/>
                    <a:sym typeface="Montserrat"/>
                  </a:rPr>
                  <a:t>mengganti</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nilai</a:t>
                </a:r>
                <a:r>
                  <a:rPr lang="en-US" sz="2400" spc="36" dirty="0">
                    <a:solidFill>
                      <a:srgbClr val="000000"/>
                    </a:solidFill>
                    <a:latin typeface="Montserrat"/>
                    <a:ea typeface="Montserrat"/>
                    <a:cs typeface="Montserrat"/>
                    <a:sym typeface="Montserrat"/>
                  </a:rPr>
                  <a:t> interest rate </a:t>
                </a:r>
                <a:r>
                  <a:rPr lang="en-US" sz="2400" spc="36" dirty="0" err="1">
                    <a:solidFill>
                      <a:srgbClr val="000000"/>
                    </a:solidFill>
                    <a:latin typeface="Montserrat"/>
                    <a:ea typeface="Montserrat"/>
                    <a:cs typeface="Montserrat"/>
                    <a:sym typeface="Montserrat"/>
                  </a:rPr>
                  <a:t>dengan</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batas</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atas</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selang</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kepercayaan</a:t>
                </a:r>
                <a:r>
                  <a:rPr lang="en-US" sz="2400" spc="36" dirty="0">
                    <a:solidFill>
                      <a:srgbClr val="000000"/>
                    </a:solidFill>
                    <a:latin typeface="Montserrat"/>
                    <a:ea typeface="Montserrat"/>
                    <a:cs typeface="Montserrat"/>
                    <a:sym typeface="Montserrat"/>
                  </a:rPr>
                  <a:t> 95% </a:t>
                </a:r>
                <a:r>
                  <a:rPr lang="en-US" sz="2400" spc="36" dirty="0" err="1">
                    <a:solidFill>
                      <a:srgbClr val="000000"/>
                    </a:solidFill>
                    <a:latin typeface="Montserrat"/>
                    <a:ea typeface="Montserrat"/>
                    <a:cs typeface="Montserrat"/>
                    <a:sym typeface="Montserrat"/>
                  </a:rPr>
                  <a:t>dari</a:t>
                </a:r>
                <a:r>
                  <a:rPr lang="en-US" sz="2400" spc="36" dirty="0">
                    <a:solidFill>
                      <a:srgbClr val="000000"/>
                    </a:solidFill>
                    <a:latin typeface="Montserrat"/>
                    <a:ea typeface="Montserrat"/>
                    <a:cs typeface="Montserrat"/>
                    <a:sym typeface="Montserrat"/>
                  </a:rPr>
                  <a:t> mean interest rate (</a:t>
                </a:r>
                <a14:m>
                  <m:oMath xmlns:m="http://schemas.openxmlformats.org/officeDocument/2006/math">
                    <m:sSup>
                      <m:sSupPr>
                        <m:ctrlPr>
                          <a:rPr lang="en-US" sz="2400" i="1" spc="36" dirty="0">
                            <a:solidFill>
                              <a:srgbClr val="000000"/>
                            </a:solidFill>
                            <a:latin typeface="Cambria Math" panose="02040503050406030204" pitchFamily="18" charset="0"/>
                            <a:sym typeface="Montserrat Italics"/>
                          </a:rPr>
                        </m:ctrlPr>
                      </m:sSupPr>
                      <m:e>
                        <m:r>
                          <a:rPr lang="en-US" sz="2400" i="1" spc="36" dirty="0">
                            <a:solidFill>
                              <a:srgbClr val="000000"/>
                            </a:solidFill>
                            <a:latin typeface="Cambria Math" panose="02040503050406030204" pitchFamily="18" charset="0"/>
                            <a:sym typeface="Montserrat Italics"/>
                          </a:rPr>
                          <m:t>𝑖</m:t>
                        </m:r>
                      </m:e>
                      <m:sup>
                        <m:r>
                          <a:rPr lang="en-US" sz="2400" i="1" spc="36" dirty="0">
                            <a:solidFill>
                              <a:srgbClr val="000000"/>
                            </a:solidFill>
                            <a:latin typeface="Cambria Math" panose="02040503050406030204" pitchFamily="18" charset="0"/>
                            <a:sym typeface="Montserrat Italics"/>
                          </a:rPr>
                          <m:t>𝑏</m:t>
                        </m:r>
                        <m:r>
                          <a:rPr lang="en-US" sz="2400" b="0" i="1" spc="36" dirty="0" smtClean="0">
                            <a:solidFill>
                              <a:srgbClr val="000000"/>
                            </a:solidFill>
                            <a:latin typeface="Cambria Math" panose="02040503050406030204" pitchFamily="18" charset="0"/>
                            <a:sym typeface="Montserrat Italics"/>
                          </a:rPr>
                          <m:t>𝑎</m:t>
                        </m:r>
                      </m:sup>
                    </m:sSup>
                  </m:oMath>
                </a14:m>
                <a:r>
                  <a:rPr lang="en-US" sz="2400" spc="36" dirty="0">
                    <a:solidFill>
                      <a:srgbClr val="000000"/>
                    </a:solidFill>
                    <a:latin typeface="Montserrat"/>
                    <a:ea typeface="Montserrat"/>
                    <a:cs typeface="Montserrat"/>
                    <a:sym typeface="Montserrat"/>
                  </a:rPr>
                  <a:t> = 5,168%)</a:t>
                </a:r>
              </a:p>
            </p:txBody>
          </p:sp>
        </mc:Choice>
        <mc:Fallback>
          <p:sp>
            <p:nvSpPr>
              <p:cNvPr id="20" name="TextBox 20"/>
              <p:cNvSpPr txBox="1">
                <a:spLocks noRot="1" noChangeAspect="1" noMove="1" noResize="1" noEditPoints="1" noAdjustHandles="1" noChangeArrowheads="1" noChangeShapeType="1" noTextEdit="1"/>
              </p:cNvSpPr>
              <p:nvPr/>
            </p:nvSpPr>
            <p:spPr>
              <a:xfrm>
                <a:off x="1839722" y="2505020"/>
                <a:ext cx="14608555" cy="1485150"/>
              </a:xfrm>
              <a:prstGeom prst="rect">
                <a:avLst/>
              </a:prstGeom>
              <a:blipFill>
                <a:blip r:embed="rId7"/>
                <a:stretch>
                  <a:fillRect l="-1294" t="-410" r="-1252" b="-11475"/>
                </a:stretch>
              </a:blipFill>
            </p:spPr>
            <p:txBody>
              <a:bodyPr/>
              <a:lstStyle/>
              <a:p>
                <a:r>
                  <a:rPr lang="en-US">
                    <a:noFill/>
                  </a:rPr>
                  <a:t> </a:t>
                </a:r>
              </a:p>
            </p:txBody>
          </p:sp>
        </mc:Fallback>
      </mc:AlternateContent>
      <p:sp>
        <p:nvSpPr>
          <p:cNvPr id="21" name="TextBox 21"/>
          <p:cNvSpPr txBox="1"/>
          <p:nvPr/>
        </p:nvSpPr>
        <p:spPr>
          <a:xfrm>
            <a:off x="1891436" y="4983257"/>
            <a:ext cx="14251969" cy="8153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 estimasi COI untuk peserta asuransi laki-laki dan perempuan yang masing masing berusia 40 tahun adalah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611" y="6031752"/>
            <a:ext cx="19220011" cy="4901067"/>
            <a:chOff x="0" y="0"/>
            <a:chExt cx="5062061" cy="1290816"/>
          </a:xfrm>
        </p:grpSpPr>
        <p:sp>
          <p:nvSpPr>
            <p:cNvPr id="3" name="Freeform 3"/>
            <p:cNvSpPr/>
            <p:nvPr/>
          </p:nvSpPr>
          <p:spPr>
            <a:xfrm>
              <a:off x="0" y="0"/>
              <a:ext cx="5062060" cy="1290816"/>
            </a:xfrm>
            <a:custGeom>
              <a:avLst/>
              <a:gdLst/>
              <a:ahLst/>
              <a:cxnLst/>
              <a:rect l="l" t="t" r="r" b="b"/>
              <a:pathLst>
                <a:path w="5062060" h="1290816">
                  <a:moveTo>
                    <a:pt x="0" y="0"/>
                  </a:moveTo>
                  <a:lnTo>
                    <a:pt x="5062060" y="0"/>
                  </a:lnTo>
                  <a:lnTo>
                    <a:pt x="5062060" y="1290816"/>
                  </a:lnTo>
                  <a:lnTo>
                    <a:pt x="0" y="1290816"/>
                  </a:lnTo>
                  <a:close/>
                </a:path>
              </a:pathLst>
            </a:custGeom>
            <a:solidFill>
              <a:srgbClr val="000000"/>
            </a:solidFill>
            <a:ln cap="sq">
              <a:noFill/>
              <a:prstDash val="solid"/>
              <a:miter/>
            </a:ln>
          </p:spPr>
        </p:sp>
        <p:sp>
          <p:nvSpPr>
            <p:cNvPr id="4" name="TextBox 4"/>
            <p:cNvSpPr txBox="1"/>
            <p:nvPr/>
          </p:nvSpPr>
          <p:spPr>
            <a:xfrm>
              <a:off x="0" y="-38100"/>
              <a:ext cx="5062061" cy="1328916"/>
            </a:xfrm>
            <a:prstGeom prst="rect">
              <a:avLst/>
            </a:prstGeom>
          </p:spPr>
          <p:txBody>
            <a:bodyPr lIns="50800" tIns="50800" rIns="50800" bIns="50800" rtlCol="0" anchor="ctr"/>
            <a:lstStyle/>
            <a:p>
              <a:pPr algn="ctr">
                <a:lnSpc>
                  <a:spcPts val="3359"/>
                </a:lnSpc>
              </a:pPr>
              <a:endParaRPr/>
            </a:p>
          </p:txBody>
        </p:sp>
      </p:grpSp>
      <p:grpSp>
        <p:nvGrpSpPr>
          <p:cNvPr id="5" name="Group 5"/>
          <p:cNvGrpSpPr>
            <a:grpSpLocks noChangeAspect="1"/>
          </p:cNvGrpSpPr>
          <p:nvPr/>
        </p:nvGrpSpPr>
        <p:grpSpPr>
          <a:xfrm rot="8624409">
            <a:off x="17503863" y="2420054"/>
            <a:ext cx="762339" cy="323324"/>
            <a:chOff x="0" y="0"/>
            <a:chExt cx="2527300" cy="1071880"/>
          </a:xfrm>
        </p:grpSpPr>
        <p:sp>
          <p:nvSpPr>
            <p:cNvPr id="6" name="Freeform 6"/>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sp>
        <p:nvSpPr>
          <p:cNvPr id="7" name="Freeform 7"/>
          <p:cNvSpPr/>
          <p:nvPr/>
        </p:nvSpPr>
        <p:spPr>
          <a:xfrm>
            <a:off x="0" y="1625635"/>
            <a:ext cx="7525977" cy="4406117"/>
          </a:xfrm>
          <a:custGeom>
            <a:avLst/>
            <a:gdLst/>
            <a:ahLst/>
            <a:cxnLst/>
            <a:rect l="l" t="t" r="r" b="b"/>
            <a:pathLst>
              <a:path w="7525977" h="4406117">
                <a:moveTo>
                  <a:pt x="0" y="0"/>
                </a:moveTo>
                <a:lnTo>
                  <a:pt x="7525977" y="0"/>
                </a:lnTo>
                <a:lnTo>
                  <a:pt x="7525977" y="4406117"/>
                </a:lnTo>
                <a:lnTo>
                  <a:pt x="0" y="44061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253159" y="2328556"/>
            <a:ext cx="506318" cy="50631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496491" y="6292545"/>
            <a:ext cx="17295019" cy="3443605"/>
          </a:xfrm>
          <a:prstGeom prst="rect">
            <a:avLst/>
          </a:prstGeom>
        </p:spPr>
        <p:txBody>
          <a:bodyPr lIns="0" tIns="0" rIns="0" bIns="0" rtlCol="0" anchor="t">
            <a:spAutoFit/>
          </a:bodyPr>
          <a:lstStyle/>
          <a:p>
            <a:pPr algn="just">
              <a:lnSpc>
                <a:spcPts val="3919"/>
              </a:lnSpc>
            </a:pPr>
            <a:r>
              <a:rPr lang="en-US" sz="2799">
                <a:solidFill>
                  <a:srgbClr val="FFFFFF"/>
                </a:solidFill>
                <a:latin typeface="Montserrat"/>
                <a:ea typeface="Montserrat"/>
                <a:cs typeface="Montserrat"/>
                <a:sym typeface="Montserrat"/>
              </a:rPr>
              <a:t>kenaikan loading factor akan berdampak kepada kenaikan nilai COI di kedua jenis kelamin baik laki-laki maupun Perempuan. Selanjutnya COI yang dibayarkan oleh tertanggung laki-laki lebih besar daripada COI yang dibayarkan tertanggung Perempuan. Demikian pula besar COI yang harus dibayarkan setiap tahunnya meningkat berdasarkan pertambahan usia tertanggung selama masa proteksi asuransi 5 tahun. Kenaikan nilai interest rate akan berdampak pada penurunan nilai COI. Kenaikan nilai interest rate tidak akan mempengaruhi besar manfaat yang dijanjikan Perusahaan apabila tertanggung melakukan klaim.</a:t>
            </a:r>
          </a:p>
        </p:txBody>
      </p:sp>
      <p:grpSp>
        <p:nvGrpSpPr>
          <p:cNvPr id="12" name="Group 12"/>
          <p:cNvGrpSpPr/>
          <p:nvPr/>
        </p:nvGrpSpPr>
        <p:grpSpPr>
          <a:xfrm>
            <a:off x="13456871" y="-253159"/>
            <a:ext cx="506318" cy="50631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5" name="Freeform 15"/>
          <p:cNvSpPr/>
          <p:nvPr/>
        </p:nvSpPr>
        <p:spPr>
          <a:xfrm>
            <a:off x="8775232" y="1700495"/>
            <a:ext cx="7457577" cy="4331257"/>
          </a:xfrm>
          <a:custGeom>
            <a:avLst/>
            <a:gdLst/>
            <a:ahLst/>
            <a:cxnLst/>
            <a:rect l="l" t="t" r="r" b="b"/>
            <a:pathLst>
              <a:path w="7457577" h="4331257">
                <a:moveTo>
                  <a:pt x="0" y="0"/>
                </a:moveTo>
                <a:lnTo>
                  <a:pt x="7457577" y="0"/>
                </a:lnTo>
                <a:lnTo>
                  <a:pt x="7457577" y="4331257"/>
                </a:lnTo>
                <a:lnTo>
                  <a:pt x="0" y="4331257"/>
                </a:lnTo>
                <a:lnTo>
                  <a:pt x="0" y="0"/>
                </a:lnTo>
                <a:close/>
              </a:path>
            </a:pathLst>
          </a:custGeom>
          <a:blipFill>
            <a:blip r:embed="rId4"/>
            <a:stretch>
              <a:fillRect l="-3413" t="-2565" r="-3291" b="-14350"/>
            </a:stretch>
          </a:blipFill>
        </p:spPr>
      </p:sp>
      <mc:AlternateContent xmlns:mc="http://schemas.openxmlformats.org/markup-compatibility/2006">
        <mc:Choice xmlns:a14="http://schemas.microsoft.com/office/drawing/2010/main" Requires="a14">
          <p:sp>
            <p:nvSpPr>
              <p:cNvPr id="16" name="TextBox 16"/>
              <p:cNvSpPr txBox="1"/>
              <p:nvPr/>
            </p:nvSpPr>
            <p:spPr>
              <a:xfrm>
                <a:off x="7119255" y="601980"/>
                <a:ext cx="10769531" cy="837537"/>
              </a:xfrm>
              <a:prstGeom prst="rect">
                <a:avLst/>
              </a:prstGeom>
            </p:spPr>
            <p:txBody>
              <a:bodyPr lIns="0" tIns="0" rIns="0" bIns="0" rtlCol="0" anchor="t">
                <a:spAutoFit/>
              </a:bodyPr>
              <a:lstStyle/>
              <a:p>
                <a:pPr algn="ctr">
                  <a:lnSpc>
                    <a:spcPts val="3359"/>
                  </a:lnSpc>
                  <a:spcBef>
                    <a:spcPct val="0"/>
                  </a:spcBef>
                </a:pPr>
                <a:r>
                  <a:rPr lang="en-US" sz="2400" dirty="0">
                    <a:solidFill>
                      <a:srgbClr val="000000"/>
                    </a:solidFill>
                    <a:latin typeface="Montserrat"/>
                    <a:ea typeface="Montserrat"/>
                    <a:cs typeface="Montserrat"/>
                    <a:sym typeface="Montserrat"/>
                  </a:rPr>
                  <a:t>Grafik </a:t>
                </a:r>
                <a:r>
                  <a:rPr lang="en-US" sz="2400" dirty="0" err="1">
                    <a:solidFill>
                      <a:srgbClr val="000000"/>
                    </a:solidFill>
                    <a:latin typeface="Montserrat"/>
                    <a:ea typeface="Montserrat"/>
                    <a:cs typeface="Montserrat"/>
                    <a:sym typeface="Montserrat"/>
                  </a:rPr>
                  <a:t>hasil</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perhitungan</a:t>
                </a:r>
                <a:r>
                  <a:rPr lang="en-US" sz="2400" dirty="0">
                    <a:solidFill>
                      <a:srgbClr val="000000"/>
                    </a:solidFill>
                    <a:latin typeface="Montserrat"/>
                    <a:ea typeface="Montserrat"/>
                    <a:cs typeface="Montserrat"/>
                    <a:sym typeface="Montserrat"/>
                  </a:rPr>
                  <a:t> COI </a:t>
                </a:r>
                <a:r>
                  <a:rPr lang="en-US" sz="2400" dirty="0" err="1">
                    <a:solidFill>
                      <a:srgbClr val="000000"/>
                    </a:solidFill>
                    <a:latin typeface="Montserrat"/>
                    <a:ea typeface="Montserrat"/>
                    <a:cs typeface="Montserrat"/>
                    <a:sym typeface="Montserrat"/>
                  </a:rPr>
                  <a:t>peserta</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asuransi</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laki-laki</a:t>
                </a:r>
                <a:r>
                  <a:rPr lang="en-US" sz="2400" dirty="0">
                    <a:solidFill>
                      <a:srgbClr val="000000"/>
                    </a:solidFill>
                    <a:latin typeface="Montserrat"/>
                    <a:ea typeface="Montserrat"/>
                    <a:cs typeface="Montserrat"/>
                    <a:sym typeface="Montserrat"/>
                  </a:rPr>
                  <a:t> dan </a:t>
                </a:r>
                <a:r>
                  <a:rPr lang="en-US" sz="2400" dirty="0" err="1">
                    <a:solidFill>
                      <a:srgbClr val="000000"/>
                    </a:solidFill>
                    <a:latin typeface="Montserrat"/>
                    <a:ea typeface="Montserrat"/>
                    <a:cs typeface="Montserrat"/>
                    <a:sym typeface="Montserrat"/>
                  </a:rPr>
                  <a:t>perempuan</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dengan</a:t>
                </a:r>
                <a:r>
                  <a:rPr lang="en-US" sz="2400" dirty="0">
                    <a:solidFill>
                      <a:srgbClr val="000000"/>
                    </a:solidFill>
                    <a:latin typeface="Montserrat"/>
                    <a:ea typeface="Montserrat"/>
                    <a:cs typeface="Montserrat"/>
                    <a:sym typeface="Montserrat"/>
                  </a:rPr>
                  <a:t> </a:t>
                </a:r>
                <a14:m>
                  <m:oMath xmlns:m="http://schemas.openxmlformats.org/officeDocument/2006/math">
                    <m:sSup>
                      <m:sSupPr>
                        <m:ctrlPr>
                          <a:rPr lang="en-US" sz="2400" b="1" i="1" spc="36" dirty="0" smtClean="0">
                            <a:solidFill>
                              <a:srgbClr val="000000"/>
                            </a:solidFill>
                            <a:latin typeface="Cambria Math" panose="02040503050406030204" pitchFamily="18" charset="0"/>
                            <a:sym typeface="Montserrat Italics"/>
                          </a:rPr>
                        </m:ctrlPr>
                      </m:sSupPr>
                      <m:e>
                        <m:r>
                          <a:rPr lang="en-US" sz="2400" b="1" i="1" spc="36" dirty="0">
                            <a:solidFill>
                              <a:srgbClr val="000000"/>
                            </a:solidFill>
                            <a:latin typeface="Cambria Math" panose="02040503050406030204" pitchFamily="18" charset="0"/>
                            <a:sym typeface="Montserrat Italics"/>
                          </a:rPr>
                          <m:t>𝒊</m:t>
                        </m:r>
                      </m:e>
                      <m:sup>
                        <m:r>
                          <a:rPr lang="en-US" sz="2400" b="1" i="1" spc="36" dirty="0">
                            <a:solidFill>
                              <a:srgbClr val="000000"/>
                            </a:solidFill>
                            <a:latin typeface="Cambria Math" panose="02040503050406030204" pitchFamily="18" charset="0"/>
                            <a:sym typeface="Montserrat Italics"/>
                          </a:rPr>
                          <m:t>𝒃</m:t>
                        </m:r>
                        <m:r>
                          <a:rPr lang="en-US" sz="2400" b="1" i="1" spc="36" dirty="0" smtClean="0">
                            <a:solidFill>
                              <a:srgbClr val="000000"/>
                            </a:solidFill>
                            <a:latin typeface="Cambria Math" panose="02040503050406030204" pitchFamily="18" charset="0"/>
                            <a:sym typeface="Montserrat Italics"/>
                          </a:rPr>
                          <m:t>𝒂</m:t>
                        </m:r>
                      </m:sup>
                    </m:sSup>
                  </m:oMath>
                </a14:m>
                <a:r>
                  <a:rPr lang="en-US" sz="2400" b="1" i="1" dirty="0">
                    <a:solidFill>
                      <a:srgbClr val="000000"/>
                    </a:solidFill>
                    <a:latin typeface="Montserrat Bold Italics"/>
                    <a:ea typeface="Montserrat Bold Italics"/>
                    <a:cs typeface="Montserrat Bold Italics"/>
                    <a:sym typeface="Montserrat Bold Italics"/>
                  </a:rPr>
                  <a:t> = </a:t>
                </a:r>
                <a:r>
                  <a:rPr lang="en-US" sz="2400" b="1" dirty="0">
                    <a:solidFill>
                      <a:srgbClr val="000000"/>
                    </a:solidFill>
                    <a:latin typeface="Montserrat Bold"/>
                    <a:ea typeface="Montserrat Bold"/>
                    <a:cs typeface="Montserrat Bold"/>
                    <a:sym typeface="Montserrat Bold"/>
                  </a:rPr>
                  <a:t>5,168%</a:t>
                </a:r>
                <a:r>
                  <a:rPr lang="en-US" sz="2400" dirty="0">
                    <a:solidFill>
                      <a:srgbClr val="000000"/>
                    </a:solidFill>
                    <a:latin typeface="Montserrat"/>
                    <a:ea typeface="Montserrat"/>
                    <a:cs typeface="Montserrat"/>
                    <a:sym typeface="Montserrat"/>
                  </a:rPr>
                  <a:t> </a:t>
                </a:r>
                <a:r>
                  <a:rPr lang="en-US" sz="2400" dirty="0" err="1">
                    <a:solidFill>
                      <a:srgbClr val="000000"/>
                    </a:solidFill>
                    <a:latin typeface="Montserrat"/>
                    <a:ea typeface="Montserrat"/>
                    <a:cs typeface="Montserrat"/>
                    <a:sym typeface="Montserrat"/>
                  </a:rPr>
                  <a:t>untuk</a:t>
                </a:r>
                <a:r>
                  <a:rPr lang="en-US" sz="2400" dirty="0">
                    <a:solidFill>
                      <a:srgbClr val="000000"/>
                    </a:solidFill>
                    <a:latin typeface="Montserrat"/>
                    <a:ea typeface="Montserrat"/>
                    <a:cs typeface="Montserrat"/>
                    <a:sym typeface="Montserrat"/>
                  </a:rPr>
                  <a:t> masa </a:t>
                </a:r>
                <a:r>
                  <a:rPr lang="en-US" sz="2400" dirty="0" err="1">
                    <a:solidFill>
                      <a:srgbClr val="000000"/>
                    </a:solidFill>
                    <a:latin typeface="Montserrat"/>
                    <a:ea typeface="Montserrat"/>
                    <a:cs typeface="Montserrat"/>
                    <a:sym typeface="Montserrat"/>
                  </a:rPr>
                  <a:t>proteksi</a:t>
                </a:r>
                <a:r>
                  <a:rPr lang="en-US" sz="2400" dirty="0">
                    <a:solidFill>
                      <a:srgbClr val="000000"/>
                    </a:solidFill>
                    <a:latin typeface="Montserrat"/>
                    <a:ea typeface="Montserrat"/>
                    <a:cs typeface="Montserrat"/>
                    <a:sym typeface="Montserrat"/>
                  </a:rPr>
                  <a:t> 5 </a:t>
                </a:r>
                <a:r>
                  <a:rPr lang="en-US" sz="2400" dirty="0" err="1">
                    <a:solidFill>
                      <a:srgbClr val="000000"/>
                    </a:solidFill>
                    <a:latin typeface="Montserrat"/>
                    <a:ea typeface="Montserrat"/>
                    <a:cs typeface="Montserrat"/>
                    <a:sym typeface="Montserrat"/>
                  </a:rPr>
                  <a:t>tahun</a:t>
                </a:r>
                <a:endParaRPr lang="en-US" sz="2400" dirty="0">
                  <a:solidFill>
                    <a:srgbClr val="000000"/>
                  </a:solidFill>
                  <a:latin typeface="Montserrat"/>
                  <a:ea typeface="Montserrat"/>
                  <a:cs typeface="Montserrat"/>
                  <a:sym typeface="Montserrat"/>
                </a:endParaRPr>
              </a:p>
            </p:txBody>
          </p:sp>
        </mc:Choice>
        <mc:Fallback>
          <p:sp>
            <p:nvSpPr>
              <p:cNvPr id="16" name="TextBox 16"/>
              <p:cNvSpPr txBox="1">
                <a:spLocks noRot="1" noChangeAspect="1" noMove="1" noResize="1" noEditPoints="1" noAdjustHandles="1" noChangeArrowheads="1" noChangeShapeType="1" noTextEdit="1"/>
              </p:cNvSpPr>
              <p:nvPr/>
            </p:nvSpPr>
            <p:spPr>
              <a:xfrm>
                <a:off x="7119255" y="601980"/>
                <a:ext cx="10769531" cy="837537"/>
              </a:xfrm>
              <a:prstGeom prst="rect">
                <a:avLst/>
              </a:prstGeom>
              <a:blipFill>
                <a:blip r:embed="rId5"/>
                <a:stretch>
                  <a:fillRect l="-1698" t="-7299" r="-1528" b="-21898"/>
                </a:stretch>
              </a:blipFill>
            </p:spPr>
            <p:txBody>
              <a:bodyPr/>
              <a:lstStyle/>
              <a:p>
                <a:r>
                  <a:rPr lang="en-US">
                    <a:noFill/>
                  </a:rPr>
                  <a:t> </a:t>
                </a:r>
              </a:p>
            </p:txBody>
          </p:sp>
        </mc:Fallback>
      </mc:AlternateContent>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28700" y="1679394"/>
            <a:ext cx="15977441" cy="8238406"/>
            <a:chOff x="0" y="0"/>
            <a:chExt cx="4208050" cy="2169786"/>
          </a:xfrm>
        </p:grpSpPr>
        <p:sp>
          <p:nvSpPr>
            <p:cNvPr id="6" name="Freeform 6"/>
            <p:cNvSpPr/>
            <p:nvPr/>
          </p:nvSpPr>
          <p:spPr>
            <a:xfrm>
              <a:off x="0" y="0"/>
              <a:ext cx="4208050" cy="2169786"/>
            </a:xfrm>
            <a:custGeom>
              <a:avLst/>
              <a:gdLst/>
              <a:ahLst/>
              <a:cxnLst/>
              <a:rect l="l" t="t" r="r" b="b"/>
              <a:pathLst>
                <a:path w="4208050" h="2169786">
                  <a:moveTo>
                    <a:pt x="24228" y="0"/>
                  </a:moveTo>
                  <a:lnTo>
                    <a:pt x="4183823" y="0"/>
                  </a:lnTo>
                  <a:cubicBezTo>
                    <a:pt x="4197203" y="0"/>
                    <a:pt x="4208050" y="10847"/>
                    <a:pt x="4208050" y="24228"/>
                  </a:cubicBezTo>
                  <a:lnTo>
                    <a:pt x="4208050" y="2145558"/>
                  </a:lnTo>
                  <a:cubicBezTo>
                    <a:pt x="4208050" y="2158939"/>
                    <a:pt x="4197203" y="2169786"/>
                    <a:pt x="4183823" y="2169786"/>
                  </a:cubicBezTo>
                  <a:lnTo>
                    <a:pt x="24228" y="2169786"/>
                  </a:lnTo>
                  <a:cubicBezTo>
                    <a:pt x="10847" y="2169786"/>
                    <a:pt x="0" y="2158939"/>
                    <a:pt x="0" y="2145558"/>
                  </a:cubicBezTo>
                  <a:lnTo>
                    <a:pt x="0" y="24228"/>
                  </a:lnTo>
                  <a:cubicBezTo>
                    <a:pt x="0" y="10847"/>
                    <a:pt x="10847" y="0"/>
                    <a:pt x="24228" y="0"/>
                  </a:cubicBezTo>
                  <a:close/>
                </a:path>
              </a:pathLst>
            </a:custGeom>
            <a:solidFill>
              <a:srgbClr val="FFFFFF"/>
            </a:solidFill>
            <a:ln w="47625" cap="rnd">
              <a:solidFill>
                <a:srgbClr val="000000"/>
              </a:solidFill>
              <a:prstDash val="solid"/>
              <a:round/>
            </a:ln>
          </p:spPr>
        </p:sp>
        <p:sp>
          <p:nvSpPr>
            <p:cNvPr id="7" name="TextBox 7"/>
            <p:cNvSpPr txBox="1"/>
            <p:nvPr/>
          </p:nvSpPr>
          <p:spPr>
            <a:xfrm>
              <a:off x="0" y="-38100"/>
              <a:ext cx="4208050" cy="2207886"/>
            </a:xfrm>
            <a:prstGeom prst="rect">
              <a:avLst/>
            </a:prstGeom>
          </p:spPr>
          <p:txBody>
            <a:bodyPr lIns="50800" tIns="50800" rIns="50800" bIns="50800" rtlCol="0" anchor="ctr"/>
            <a:lstStyle/>
            <a:p>
              <a:pPr algn="ctr">
                <a:lnSpc>
                  <a:spcPts val="3359"/>
                </a:lnSpc>
              </a:pPr>
              <a:endParaRPr/>
            </a:p>
          </p:txBody>
        </p:sp>
      </p:grpSp>
      <p:grpSp>
        <p:nvGrpSpPr>
          <p:cNvPr id="8" name="Group 8"/>
          <p:cNvGrpSpPr>
            <a:grpSpLocks noChangeAspect="1"/>
          </p:cNvGrpSpPr>
          <p:nvPr/>
        </p:nvGrpSpPr>
        <p:grpSpPr>
          <a:xfrm rot="8709843">
            <a:off x="16014017" y="7019008"/>
            <a:ext cx="762339" cy="323324"/>
            <a:chOff x="0" y="0"/>
            <a:chExt cx="2527300" cy="1071880"/>
          </a:xfrm>
        </p:grpSpPr>
        <p:sp>
          <p:nvSpPr>
            <p:cNvPr id="9" name="Freeform 9"/>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0" name="Group 10"/>
          <p:cNvGrpSpPr>
            <a:grpSpLocks noChangeAspect="1"/>
          </p:cNvGrpSpPr>
          <p:nvPr/>
        </p:nvGrpSpPr>
        <p:grpSpPr>
          <a:xfrm rot="-8982530">
            <a:off x="1623810" y="1849583"/>
            <a:ext cx="762339" cy="323324"/>
            <a:chOff x="0" y="0"/>
            <a:chExt cx="2527300" cy="1071880"/>
          </a:xfrm>
        </p:grpSpPr>
        <p:sp>
          <p:nvSpPr>
            <p:cNvPr id="11" name="Freeform 11"/>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2" name="Group 12"/>
          <p:cNvGrpSpPr/>
          <p:nvPr/>
        </p:nvGrpSpPr>
        <p:grpSpPr>
          <a:xfrm>
            <a:off x="16752982" y="2343095"/>
            <a:ext cx="506318" cy="50631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5" name="Freeform 15"/>
          <p:cNvSpPr/>
          <p:nvPr/>
        </p:nvSpPr>
        <p:spPr>
          <a:xfrm>
            <a:off x="3917849" y="4206185"/>
            <a:ext cx="10454432" cy="918041"/>
          </a:xfrm>
          <a:custGeom>
            <a:avLst/>
            <a:gdLst/>
            <a:ahLst/>
            <a:cxnLst/>
            <a:rect l="l" t="t" r="r" b="b"/>
            <a:pathLst>
              <a:path w="10454432" h="918041">
                <a:moveTo>
                  <a:pt x="0" y="0"/>
                </a:moveTo>
                <a:lnTo>
                  <a:pt x="10454431" y="0"/>
                </a:lnTo>
                <a:lnTo>
                  <a:pt x="10454431" y="918041"/>
                </a:lnTo>
                <a:lnTo>
                  <a:pt x="0" y="918041"/>
                </a:lnTo>
                <a:lnTo>
                  <a:pt x="0" y="0"/>
                </a:lnTo>
                <a:close/>
              </a:path>
            </a:pathLst>
          </a:custGeom>
          <a:blipFill>
            <a:blip r:embed="rId4"/>
            <a:stretch>
              <a:fillRect/>
            </a:stretch>
          </a:blipFill>
        </p:spPr>
      </p:sp>
      <p:sp>
        <p:nvSpPr>
          <p:cNvPr id="16" name="Freeform 16"/>
          <p:cNvSpPr/>
          <p:nvPr/>
        </p:nvSpPr>
        <p:spPr>
          <a:xfrm>
            <a:off x="3928464" y="6098635"/>
            <a:ext cx="10431072" cy="831462"/>
          </a:xfrm>
          <a:custGeom>
            <a:avLst/>
            <a:gdLst/>
            <a:ahLst/>
            <a:cxnLst/>
            <a:rect l="l" t="t" r="r" b="b"/>
            <a:pathLst>
              <a:path w="10431072" h="831462">
                <a:moveTo>
                  <a:pt x="0" y="0"/>
                </a:moveTo>
                <a:lnTo>
                  <a:pt x="10431072" y="0"/>
                </a:lnTo>
                <a:lnTo>
                  <a:pt x="10431072" y="831462"/>
                </a:lnTo>
                <a:lnTo>
                  <a:pt x="0" y="831462"/>
                </a:lnTo>
                <a:lnTo>
                  <a:pt x="0" y="0"/>
                </a:lnTo>
                <a:close/>
              </a:path>
            </a:pathLst>
          </a:custGeom>
          <a:blipFill>
            <a:blip r:embed="rId5"/>
            <a:stretch>
              <a:fillRect/>
            </a:stretch>
          </a:blipFill>
        </p:spPr>
      </p:sp>
      <p:sp>
        <p:nvSpPr>
          <p:cNvPr id="17" name="TextBox 17"/>
          <p:cNvSpPr txBox="1"/>
          <p:nvPr/>
        </p:nvSpPr>
        <p:spPr>
          <a:xfrm>
            <a:off x="3917849" y="573859"/>
            <a:ext cx="10452303" cy="848360"/>
          </a:xfrm>
          <a:prstGeom prst="rect">
            <a:avLst/>
          </a:prstGeom>
        </p:spPr>
        <p:txBody>
          <a:bodyPr lIns="0" tIns="0" rIns="0" bIns="0" rtlCol="0" anchor="t">
            <a:spAutoFit/>
          </a:bodyPr>
          <a:lstStyle/>
          <a:p>
            <a:pPr algn="ctr">
              <a:lnSpc>
                <a:spcPts val="6399"/>
              </a:lnSpc>
            </a:pPr>
            <a:r>
              <a:rPr lang="en-US" sz="6399">
                <a:solidFill>
                  <a:srgbClr val="000000"/>
                </a:solidFill>
                <a:latin typeface="Archivo Black"/>
                <a:ea typeface="Archivo Black"/>
                <a:cs typeface="Archivo Black"/>
                <a:sym typeface="Archivo Black"/>
              </a:rPr>
              <a:t>Hasil dan Pembahasan</a:t>
            </a:r>
          </a:p>
        </p:txBody>
      </p:sp>
      <p:sp>
        <p:nvSpPr>
          <p:cNvPr id="18" name="TextBox 18"/>
          <p:cNvSpPr txBox="1"/>
          <p:nvPr/>
        </p:nvSpPr>
        <p:spPr>
          <a:xfrm>
            <a:off x="2265918" y="1762069"/>
            <a:ext cx="8572093" cy="581026"/>
          </a:xfrm>
          <a:prstGeom prst="rect">
            <a:avLst/>
          </a:prstGeom>
        </p:spPr>
        <p:txBody>
          <a:bodyPr lIns="0" tIns="0" rIns="0" bIns="0" rtlCol="0" anchor="t">
            <a:spAutoFit/>
          </a:bodyPr>
          <a:lstStyle/>
          <a:p>
            <a:pPr marL="647697" lvl="1" indent="-323848" algn="just">
              <a:lnSpc>
                <a:spcPts val="4949"/>
              </a:lnSpc>
              <a:buFont typeface="Arial"/>
              <a:buChar char="•"/>
            </a:pPr>
            <a:r>
              <a:rPr lang="en-US" sz="2999" spc="44">
                <a:solidFill>
                  <a:srgbClr val="000000"/>
                </a:solidFill>
                <a:latin typeface="Archivo Black"/>
                <a:ea typeface="Archivo Black"/>
                <a:cs typeface="Archivo Black"/>
                <a:sym typeface="Archivo Black"/>
              </a:rPr>
              <a:t>Perhitungan Dana Tabarru’ (DT)</a:t>
            </a:r>
          </a:p>
        </p:txBody>
      </p:sp>
      <mc:AlternateContent xmlns:mc="http://schemas.openxmlformats.org/markup-compatibility/2006">
        <mc:Choice xmlns:a14="http://schemas.microsoft.com/office/drawing/2010/main" Requires="a14">
          <p:sp>
            <p:nvSpPr>
              <p:cNvPr id="19" name="TextBox 19"/>
              <p:cNvSpPr txBox="1"/>
              <p:nvPr/>
            </p:nvSpPr>
            <p:spPr>
              <a:xfrm>
                <a:off x="1839722" y="2762195"/>
                <a:ext cx="14608555" cy="1486689"/>
              </a:xfrm>
              <a:prstGeom prst="rect">
                <a:avLst/>
              </a:prstGeom>
            </p:spPr>
            <p:txBody>
              <a:bodyPr lIns="0" tIns="0" rIns="0" bIns="0" rtlCol="0" anchor="t">
                <a:spAutoFit/>
              </a:bodyPr>
              <a:lstStyle/>
              <a:p>
                <a:pPr algn="just">
                  <a:lnSpc>
                    <a:spcPts val="3959"/>
                  </a:lnSpc>
                </a:pPr>
                <a:r>
                  <a:rPr lang="en-US" sz="2400" spc="36" dirty="0">
                    <a:solidFill>
                      <a:srgbClr val="000000"/>
                    </a:solidFill>
                    <a:latin typeface="Montserrat"/>
                    <a:ea typeface="Montserrat"/>
                    <a:cs typeface="Montserrat"/>
                    <a:sym typeface="Montserrat"/>
                  </a:rPr>
                  <a:t> pada </a:t>
                </a:r>
                <a:r>
                  <a:rPr lang="en-US" sz="2400" spc="36" dirty="0" err="1">
                    <a:solidFill>
                      <a:srgbClr val="000000"/>
                    </a:solidFill>
                    <a:latin typeface="Montserrat"/>
                    <a:ea typeface="Montserrat"/>
                    <a:cs typeface="Montserrat"/>
                    <a:sym typeface="Montserrat"/>
                  </a:rPr>
                  <a:t>penelitian</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ini</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ditetapkan</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besar</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manfaat</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adalah</a:t>
                </a:r>
                <a:r>
                  <a:rPr lang="en-US" sz="2400" spc="36" dirty="0">
                    <a:solidFill>
                      <a:srgbClr val="000000"/>
                    </a:solidFill>
                    <a:latin typeface="Montserrat"/>
                    <a:ea typeface="Montserrat"/>
                    <a:cs typeface="Montserrat"/>
                    <a:sym typeface="Montserrat"/>
                  </a:rPr>
                  <a:t> Rp.200.000.000 </a:t>
                </a:r>
                <a:r>
                  <a:rPr lang="en-US" sz="2400" spc="36" dirty="0" err="1">
                    <a:solidFill>
                      <a:srgbClr val="000000"/>
                    </a:solidFill>
                    <a:latin typeface="Montserrat"/>
                    <a:ea typeface="Montserrat"/>
                    <a:cs typeface="Montserrat"/>
                    <a:sym typeface="Montserrat"/>
                  </a:rPr>
                  <a:t>maka</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untuk</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nilai</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batas</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bawah</a:t>
                </a:r>
                <a:r>
                  <a:rPr lang="en-US" sz="2400" spc="36" dirty="0">
                    <a:solidFill>
                      <a:srgbClr val="000000"/>
                    </a:solidFill>
                    <a:latin typeface="Montserrat"/>
                    <a:ea typeface="Montserrat"/>
                    <a:cs typeface="Montserrat"/>
                    <a:sym typeface="Montserrat"/>
                  </a:rPr>
                  <a:t> interest rate </a:t>
                </a:r>
                <a14:m>
                  <m:oMath xmlns:m="http://schemas.openxmlformats.org/officeDocument/2006/math">
                    <m:sSup>
                      <m:sSupPr>
                        <m:ctrlPr>
                          <a:rPr lang="en-US" sz="2400" i="1" spc="36" dirty="0" smtClean="0">
                            <a:solidFill>
                              <a:srgbClr val="000000"/>
                            </a:solidFill>
                            <a:latin typeface="Cambria Math" panose="02040503050406030204" pitchFamily="18" charset="0"/>
                            <a:sym typeface="Montserrat Italics"/>
                          </a:rPr>
                        </m:ctrlPr>
                      </m:sSupPr>
                      <m:e>
                        <m:r>
                          <a:rPr lang="en-US" sz="2400" b="0" i="1" spc="36" dirty="0" smtClean="0">
                            <a:solidFill>
                              <a:srgbClr val="000000"/>
                            </a:solidFill>
                            <a:latin typeface="Cambria Math" panose="02040503050406030204" pitchFamily="18" charset="0"/>
                            <a:sym typeface="Montserrat Italics"/>
                          </a:rPr>
                          <m:t>𝑖</m:t>
                        </m:r>
                      </m:e>
                      <m:sup>
                        <m:r>
                          <a:rPr lang="en-US" sz="2400" b="0" i="1" spc="36" dirty="0" smtClean="0">
                            <a:solidFill>
                              <a:srgbClr val="000000"/>
                            </a:solidFill>
                            <a:latin typeface="Cambria Math" panose="02040503050406030204" pitchFamily="18" charset="0"/>
                            <a:sym typeface="Montserrat Italics"/>
                          </a:rPr>
                          <m:t>𝑏𝑏</m:t>
                        </m:r>
                      </m:sup>
                    </m:sSup>
                  </m:oMath>
                </a14:m>
                <a:r>
                  <a:rPr lang="en-US" sz="2400" i="1" spc="36" dirty="0">
                    <a:solidFill>
                      <a:srgbClr val="000000"/>
                    </a:solidFill>
                    <a:latin typeface="Montserrat Italics"/>
                    <a:ea typeface="Montserrat Italics"/>
                    <a:cs typeface="Montserrat Italics"/>
                    <a:sym typeface="Montserrat Italics"/>
                  </a:rPr>
                  <a:t>=</a:t>
                </a:r>
                <a:r>
                  <a:rPr lang="en-US" sz="2400" spc="36" dirty="0">
                    <a:solidFill>
                      <a:srgbClr val="000000"/>
                    </a:solidFill>
                    <a:latin typeface="Montserrat"/>
                    <a:ea typeface="Montserrat"/>
                    <a:cs typeface="Montserrat"/>
                    <a:sym typeface="Montserrat"/>
                  </a:rPr>
                  <a:t> 3,832 % dan </a:t>
                </a:r>
                <a14:m>
                  <m:oMath xmlns:m="http://schemas.openxmlformats.org/officeDocument/2006/math">
                    <m:r>
                      <a:rPr lang="en-US" sz="2400" i="1" spc="36" smtClean="0">
                        <a:solidFill>
                          <a:srgbClr val="000000"/>
                        </a:solidFill>
                        <a:latin typeface="Cambria Math" panose="02040503050406030204" pitchFamily="18" charset="0"/>
                        <a:ea typeface="Cambria Math" panose="02040503050406030204" pitchFamily="18" charset="0"/>
                        <a:cs typeface="Montserrat"/>
                        <a:sym typeface="Montserrat"/>
                      </a:rPr>
                      <m:t>𝛽</m:t>
                    </m:r>
                  </m:oMath>
                </a14:m>
                <a:r>
                  <a:rPr lang="en-US" sz="2400" spc="36" dirty="0">
                    <a:solidFill>
                      <a:srgbClr val="000000"/>
                    </a:solidFill>
                    <a:latin typeface="Montserrat"/>
                    <a:ea typeface="Montserrat"/>
                    <a:cs typeface="Montserrat"/>
                    <a:sym typeface="Montserrat"/>
                  </a:rPr>
                  <a:t>=10% </a:t>
                </a:r>
                <a:r>
                  <a:rPr lang="en-US" sz="2400" spc="36" dirty="0" err="1">
                    <a:solidFill>
                      <a:srgbClr val="000000"/>
                    </a:solidFill>
                    <a:latin typeface="Montserrat"/>
                    <a:ea typeface="Montserrat"/>
                    <a:cs typeface="Montserrat"/>
                    <a:sym typeface="Montserrat"/>
                  </a:rPr>
                  <a:t>diperoleh</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nilai</a:t>
                </a:r>
                <a:r>
                  <a:rPr lang="en-US" sz="2400" spc="36" dirty="0">
                    <a:solidFill>
                      <a:srgbClr val="000000"/>
                    </a:solidFill>
                    <a:latin typeface="Montserrat"/>
                    <a:ea typeface="Montserrat"/>
                    <a:cs typeface="Montserrat"/>
                    <a:sym typeface="Montserrat"/>
                  </a:rPr>
                  <a:t> dana </a:t>
                </a:r>
                <a:r>
                  <a:rPr lang="en-US" sz="2400" spc="36" dirty="0" err="1">
                    <a:solidFill>
                      <a:srgbClr val="000000"/>
                    </a:solidFill>
                    <a:latin typeface="Montserrat"/>
                    <a:ea typeface="Montserrat"/>
                    <a:cs typeface="Montserrat"/>
                    <a:sym typeface="Montserrat"/>
                  </a:rPr>
                  <a:t>Tabarru</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untuk</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laki</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laki</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berusia</a:t>
                </a:r>
                <a:r>
                  <a:rPr lang="en-US" sz="2400" spc="36" dirty="0">
                    <a:solidFill>
                      <a:srgbClr val="000000"/>
                    </a:solidFill>
                    <a:latin typeface="Montserrat"/>
                    <a:ea typeface="Montserrat"/>
                    <a:cs typeface="Montserrat"/>
                    <a:sym typeface="Montserrat"/>
                  </a:rPr>
                  <a:t> 40 </a:t>
                </a:r>
                <a:r>
                  <a:rPr lang="en-US" sz="2400" spc="36" dirty="0" err="1">
                    <a:solidFill>
                      <a:srgbClr val="000000"/>
                    </a:solidFill>
                    <a:latin typeface="Montserrat"/>
                    <a:ea typeface="Montserrat"/>
                    <a:cs typeface="Montserrat"/>
                    <a:sym typeface="Montserrat"/>
                  </a:rPr>
                  <a:t>tahun</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adalah</a:t>
                </a:r>
                <a:r>
                  <a:rPr lang="en-US" sz="2400" spc="36" dirty="0">
                    <a:solidFill>
                      <a:srgbClr val="000000"/>
                    </a:solidFill>
                    <a:latin typeface="Montserrat"/>
                    <a:ea typeface="Montserrat"/>
                    <a:cs typeface="Montserrat"/>
                    <a:sym typeface="Montserrat"/>
                  </a:rPr>
                  <a:t>:</a:t>
                </a:r>
              </a:p>
            </p:txBody>
          </p:sp>
        </mc:Choice>
        <mc:Fallback>
          <p:sp>
            <p:nvSpPr>
              <p:cNvPr id="19" name="TextBox 19"/>
              <p:cNvSpPr txBox="1">
                <a:spLocks noRot="1" noChangeAspect="1" noMove="1" noResize="1" noEditPoints="1" noAdjustHandles="1" noChangeArrowheads="1" noChangeShapeType="1" noTextEdit="1"/>
              </p:cNvSpPr>
              <p:nvPr/>
            </p:nvSpPr>
            <p:spPr>
              <a:xfrm>
                <a:off x="1839722" y="2762195"/>
                <a:ext cx="14608555" cy="1486689"/>
              </a:xfrm>
              <a:prstGeom prst="rect">
                <a:avLst/>
              </a:prstGeom>
              <a:blipFill>
                <a:blip r:embed="rId6"/>
                <a:stretch>
                  <a:fillRect l="-1294" r="-1252" b="-11885"/>
                </a:stretch>
              </a:blipFill>
            </p:spPr>
            <p:txBody>
              <a:bodyPr/>
              <a:lstStyle/>
              <a:p>
                <a:r>
                  <a:rPr lang="en-US">
                    <a:noFill/>
                  </a:rPr>
                  <a:t> </a:t>
                </a:r>
              </a:p>
            </p:txBody>
          </p:sp>
        </mc:Fallback>
      </mc:AlternateContent>
      <p:sp>
        <p:nvSpPr>
          <p:cNvPr id="20" name="TextBox 20"/>
          <p:cNvSpPr txBox="1"/>
          <p:nvPr/>
        </p:nvSpPr>
        <p:spPr>
          <a:xfrm>
            <a:off x="1891436" y="5581427"/>
            <a:ext cx="14251969"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Untuk asumsi yang sama besar dana Tabarru’ untuk perempuan berusia 40 tahun adalah:</a:t>
            </a:r>
          </a:p>
        </p:txBody>
      </p:sp>
      <p:sp>
        <p:nvSpPr>
          <p:cNvPr id="21" name="TextBox 21"/>
          <p:cNvSpPr txBox="1"/>
          <p:nvPr/>
        </p:nvSpPr>
        <p:spPr>
          <a:xfrm>
            <a:off x="1594308" y="7611134"/>
            <a:ext cx="14251969" cy="1234440"/>
          </a:xfrm>
          <a:prstGeom prst="rect">
            <a:avLst/>
          </a:prstGeom>
        </p:spPr>
        <p:txBody>
          <a:bodyPr lIns="0" tIns="0" rIns="0" bIns="0" rtlCol="0" anchor="t">
            <a:spAutoFit/>
          </a:bodyPr>
          <a:lstStyle/>
          <a:p>
            <a:pPr marL="518160" lvl="1" indent="-259080" algn="ctr">
              <a:lnSpc>
                <a:spcPts val="3359"/>
              </a:lnSpc>
              <a:buFont typeface="Arial"/>
              <a:buChar char="•"/>
            </a:pPr>
            <a:r>
              <a:rPr lang="en-US" sz="2400">
                <a:solidFill>
                  <a:srgbClr val="000000"/>
                </a:solidFill>
                <a:latin typeface="Montserrat"/>
                <a:ea typeface="Montserrat"/>
                <a:cs typeface="Montserrat"/>
                <a:sym typeface="Montserrat"/>
              </a:rPr>
              <a:t> untuk mendapatkan manfaat asuransi yang sama, besar dana Tabarru’ di awal kontrak asuransi yang harus dibayarkan tertanggung laki-laki lebih mahal daripada tertanggung Perempuan.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4545946" y="5474995"/>
            <a:ext cx="4096167" cy="3820607"/>
          </a:xfrm>
          <a:custGeom>
            <a:avLst/>
            <a:gdLst/>
            <a:ahLst/>
            <a:cxnLst/>
            <a:rect l="l" t="t" r="r" b="b"/>
            <a:pathLst>
              <a:path w="4096167" h="3820607">
                <a:moveTo>
                  <a:pt x="0" y="0"/>
                </a:moveTo>
                <a:lnTo>
                  <a:pt x="4096167" y="0"/>
                </a:lnTo>
                <a:lnTo>
                  <a:pt x="4096167" y="3820606"/>
                </a:lnTo>
                <a:lnTo>
                  <a:pt x="0" y="38206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6087711" y="5221835"/>
            <a:ext cx="506318" cy="50631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310611" y="9258300"/>
            <a:ext cx="19220011" cy="1674519"/>
            <a:chOff x="0" y="0"/>
            <a:chExt cx="5062061" cy="441026"/>
          </a:xfrm>
        </p:grpSpPr>
        <p:sp>
          <p:nvSpPr>
            <p:cNvPr id="10" name="Freeform 10"/>
            <p:cNvSpPr/>
            <p:nvPr/>
          </p:nvSpPr>
          <p:spPr>
            <a:xfrm>
              <a:off x="0" y="0"/>
              <a:ext cx="5062060" cy="441026"/>
            </a:xfrm>
            <a:custGeom>
              <a:avLst/>
              <a:gdLst/>
              <a:ahLst/>
              <a:cxnLst/>
              <a:rect l="l" t="t" r="r" b="b"/>
              <a:pathLst>
                <a:path w="5062060" h="441026">
                  <a:moveTo>
                    <a:pt x="0" y="0"/>
                  </a:moveTo>
                  <a:lnTo>
                    <a:pt x="5062060" y="0"/>
                  </a:lnTo>
                  <a:lnTo>
                    <a:pt x="5062060" y="441026"/>
                  </a:lnTo>
                  <a:lnTo>
                    <a:pt x="0" y="441026"/>
                  </a:lnTo>
                  <a:close/>
                </a:path>
              </a:pathLst>
            </a:custGeom>
            <a:solidFill>
              <a:srgbClr val="000000"/>
            </a:solidFill>
            <a:ln cap="sq">
              <a:noFill/>
              <a:prstDash val="solid"/>
              <a:miter/>
            </a:ln>
          </p:spPr>
        </p:sp>
        <p:sp>
          <p:nvSpPr>
            <p:cNvPr id="11" name="TextBox 11"/>
            <p:cNvSpPr txBox="1"/>
            <p:nvPr/>
          </p:nvSpPr>
          <p:spPr>
            <a:xfrm>
              <a:off x="0" y="-38100"/>
              <a:ext cx="5062061" cy="479126"/>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rot="1092001">
            <a:off x="15874010" y="3386942"/>
            <a:ext cx="1925993" cy="1833129"/>
          </a:xfrm>
          <a:custGeom>
            <a:avLst/>
            <a:gdLst/>
            <a:ahLst/>
            <a:cxnLst/>
            <a:rect l="l" t="t" r="r" b="b"/>
            <a:pathLst>
              <a:path w="1925993" h="1833129">
                <a:moveTo>
                  <a:pt x="0" y="0"/>
                </a:moveTo>
                <a:lnTo>
                  <a:pt x="1925993" y="0"/>
                </a:lnTo>
                <a:lnTo>
                  <a:pt x="1925993" y="1833129"/>
                </a:lnTo>
                <a:lnTo>
                  <a:pt x="0" y="1833129"/>
                </a:lnTo>
                <a:lnTo>
                  <a:pt x="0" y="0"/>
                </a:lnTo>
                <a:close/>
              </a:path>
            </a:pathLst>
          </a:custGeom>
          <a:blipFill>
            <a:blip r:embed="rId6">
              <a:extLst>
                <a:ext uri="{96DAC541-7B7A-43D3-8B79-37D633B846F1}">
                  <asvg:svgBlip xmlns:asvg="http://schemas.microsoft.com/office/drawing/2016/SVG/main" r:embed="rId7"/>
                </a:ext>
              </a:extLst>
            </a:blip>
            <a:stretch>
              <a:fillRect l="-368614" t="-53448" b="-287879"/>
            </a:stretch>
          </a:blipFill>
        </p:spPr>
      </p:sp>
      <p:grpSp>
        <p:nvGrpSpPr>
          <p:cNvPr id="13" name="Group 13"/>
          <p:cNvGrpSpPr/>
          <p:nvPr/>
        </p:nvGrpSpPr>
        <p:grpSpPr>
          <a:xfrm>
            <a:off x="5297530" y="1141658"/>
            <a:ext cx="7692940" cy="4979031"/>
            <a:chOff x="0" y="0"/>
            <a:chExt cx="10257254" cy="6638708"/>
          </a:xfrm>
        </p:grpSpPr>
        <p:grpSp>
          <p:nvGrpSpPr>
            <p:cNvPr id="14" name="Group 14"/>
            <p:cNvGrpSpPr/>
            <p:nvPr/>
          </p:nvGrpSpPr>
          <p:grpSpPr>
            <a:xfrm>
              <a:off x="0" y="0"/>
              <a:ext cx="10257254" cy="6638708"/>
              <a:chOff x="0" y="0"/>
              <a:chExt cx="2289622" cy="1481891"/>
            </a:xfrm>
          </p:grpSpPr>
          <p:sp>
            <p:nvSpPr>
              <p:cNvPr id="15" name="Freeform 15"/>
              <p:cNvSpPr/>
              <p:nvPr/>
            </p:nvSpPr>
            <p:spPr>
              <a:xfrm>
                <a:off x="0" y="0"/>
                <a:ext cx="2289622" cy="1481891"/>
              </a:xfrm>
              <a:custGeom>
                <a:avLst/>
                <a:gdLst/>
                <a:ahLst/>
                <a:cxnLst/>
                <a:rect l="l" t="t" r="r" b="b"/>
                <a:pathLst>
                  <a:path w="2289622" h="1481891">
                    <a:moveTo>
                      <a:pt x="44528" y="0"/>
                    </a:moveTo>
                    <a:lnTo>
                      <a:pt x="2245095" y="0"/>
                    </a:lnTo>
                    <a:cubicBezTo>
                      <a:pt x="2256904" y="0"/>
                      <a:pt x="2268230" y="4691"/>
                      <a:pt x="2276580" y="13042"/>
                    </a:cubicBezTo>
                    <a:cubicBezTo>
                      <a:pt x="2284931" y="21392"/>
                      <a:pt x="2289622" y="32718"/>
                      <a:pt x="2289622" y="44528"/>
                    </a:cubicBezTo>
                    <a:lnTo>
                      <a:pt x="2289622" y="1437364"/>
                    </a:lnTo>
                    <a:cubicBezTo>
                      <a:pt x="2289622" y="1449173"/>
                      <a:pt x="2284931" y="1460499"/>
                      <a:pt x="2276580" y="1468849"/>
                    </a:cubicBezTo>
                    <a:cubicBezTo>
                      <a:pt x="2268230" y="1477200"/>
                      <a:pt x="2256904" y="1481891"/>
                      <a:pt x="2245095" y="1481891"/>
                    </a:cubicBezTo>
                    <a:lnTo>
                      <a:pt x="44528" y="1481891"/>
                    </a:lnTo>
                    <a:cubicBezTo>
                      <a:pt x="32718" y="1481891"/>
                      <a:pt x="21392" y="1477200"/>
                      <a:pt x="13042" y="1468849"/>
                    </a:cubicBezTo>
                    <a:cubicBezTo>
                      <a:pt x="4691" y="1460499"/>
                      <a:pt x="0" y="1449173"/>
                      <a:pt x="0" y="1437364"/>
                    </a:cubicBezTo>
                    <a:lnTo>
                      <a:pt x="0" y="44528"/>
                    </a:lnTo>
                    <a:cubicBezTo>
                      <a:pt x="0" y="32718"/>
                      <a:pt x="4691" y="21392"/>
                      <a:pt x="13042" y="13042"/>
                    </a:cubicBezTo>
                    <a:cubicBezTo>
                      <a:pt x="21392" y="4691"/>
                      <a:pt x="32718" y="0"/>
                      <a:pt x="44528" y="0"/>
                    </a:cubicBezTo>
                    <a:close/>
                  </a:path>
                </a:pathLst>
              </a:custGeom>
              <a:solidFill>
                <a:srgbClr val="FFFFFF"/>
              </a:solidFill>
              <a:ln w="47625" cap="rnd">
                <a:solidFill>
                  <a:srgbClr val="000000"/>
                </a:solidFill>
                <a:prstDash val="solid"/>
                <a:round/>
              </a:ln>
            </p:spPr>
          </p:sp>
          <p:sp>
            <p:nvSpPr>
              <p:cNvPr id="16" name="TextBox 16"/>
              <p:cNvSpPr txBox="1"/>
              <p:nvPr/>
            </p:nvSpPr>
            <p:spPr>
              <a:xfrm>
                <a:off x="0" y="-38100"/>
                <a:ext cx="2289622" cy="1519991"/>
              </a:xfrm>
              <a:prstGeom prst="rect">
                <a:avLst/>
              </a:prstGeom>
            </p:spPr>
            <p:txBody>
              <a:bodyPr lIns="50800" tIns="50800" rIns="50800" bIns="50800" rtlCol="0" anchor="ctr"/>
              <a:lstStyle/>
              <a:p>
                <a:pPr algn="ctr">
                  <a:lnSpc>
                    <a:spcPts val="3359"/>
                  </a:lnSpc>
                </a:pPr>
                <a:endParaRPr/>
              </a:p>
            </p:txBody>
          </p:sp>
        </p:grpSp>
        <p:sp>
          <p:nvSpPr>
            <p:cNvPr id="17" name="Freeform 17"/>
            <p:cNvSpPr/>
            <p:nvPr/>
          </p:nvSpPr>
          <p:spPr>
            <a:xfrm>
              <a:off x="286690" y="314285"/>
              <a:ext cx="9683875" cy="6010138"/>
            </a:xfrm>
            <a:custGeom>
              <a:avLst/>
              <a:gdLst/>
              <a:ahLst/>
              <a:cxnLst/>
              <a:rect l="l" t="t" r="r" b="b"/>
              <a:pathLst>
                <a:path w="9683875" h="6010138">
                  <a:moveTo>
                    <a:pt x="0" y="0"/>
                  </a:moveTo>
                  <a:lnTo>
                    <a:pt x="9683874" y="0"/>
                  </a:lnTo>
                  <a:lnTo>
                    <a:pt x="9683874" y="6010138"/>
                  </a:lnTo>
                  <a:lnTo>
                    <a:pt x="0" y="6010138"/>
                  </a:lnTo>
                  <a:lnTo>
                    <a:pt x="0" y="0"/>
                  </a:lnTo>
                  <a:close/>
                </a:path>
              </a:pathLst>
            </a:custGeom>
            <a:blipFill>
              <a:blip r:embed="rId8"/>
              <a:stretch>
                <a:fillRect l="-4194" t="-2785" r="-6546" b="-11616"/>
              </a:stretch>
            </a:blipFill>
          </p:spPr>
        </p:sp>
      </p:grpSp>
      <mc:AlternateContent xmlns:mc="http://schemas.openxmlformats.org/markup-compatibility/2006">
        <mc:Choice xmlns:a14="http://schemas.microsoft.com/office/drawing/2010/main" Requires="a14">
          <p:sp>
            <p:nvSpPr>
              <p:cNvPr id="18" name="TextBox 18"/>
              <p:cNvSpPr txBox="1"/>
              <p:nvPr/>
            </p:nvSpPr>
            <p:spPr>
              <a:xfrm>
                <a:off x="1555237" y="535868"/>
                <a:ext cx="15177527" cy="459357"/>
              </a:xfrm>
              <a:prstGeom prst="rect">
                <a:avLst/>
              </a:prstGeom>
            </p:spPr>
            <p:txBody>
              <a:bodyPr lIns="0" tIns="0" rIns="0" bIns="0" rtlCol="0" anchor="t">
                <a:spAutoFit/>
              </a:bodyPr>
              <a:lstStyle/>
              <a:p>
                <a:pPr algn="just">
                  <a:lnSpc>
                    <a:spcPts val="3959"/>
                  </a:lnSpc>
                </a:pPr>
                <a:r>
                  <a:rPr lang="en-US" sz="2400" spc="36" dirty="0">
                    <a:solidFill>
                      <a:srgbClr val="000000"/>
                    </a:solidFill>
                    <a:latin typeface="Montserrat"/>
                    <a:ea typeface="Montserrat"/>
                    <a:cs typeface="Montserrat"/>
                    <a:sym typeface="Montserrat"/>
                  </a:rPr>
                  <a:t>Perhitungan dana </a:t>
                </a:r>
                <a:r>
                  <a:rPr lang="en-US" sz="2400" spc="36" dirty="0" err="1">
                    <a:solidFill>
                      <a:srgbClr val="000000"/>
                    </a:solidFill>
                    <a:latin typeface="Montserrat"/>
                    <a:ea typeface="Montserrat"/>
                    <a:cs typeface="Montserrat"/>
                    <a:sym typeface="Montserrat"/>
                  </a:rPr>
                  <a:t>tabarru</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untuk</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peserta</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asuransi</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laki-laki</a:t>
                </a:r>
                <a:r>
                  <a:rPr lang="en-US" sz="2400" spc="36" dirty="0">
                    <a:solidFill>
                      <a:srgbClr val="000000"/>
                    </a:solidFill>
                    <a:latin typeface="Montserrat"/>
                    <a:ea typeface="Montserrat"/>
                    <a:cs typeface="Montserrat"/>
                    <a:sym typeface="Montserrat"/>
                  </a:rPr>
                  <a:t> dan </a:t>
                </a:r>
                <a:r>
                  <a:rPr lang="en-US" sz="2400" spc="36" dirty="0" err="1">
                    <a:solidFill>
                      <a:srgbClr val="000000"/>
                    </a:solidFill>
                    <a:latin typeface="Montserrat"/>
                    <a:ea typeface="Montserrat"/>
                    <a:cs typeface="Montserrat"/>
                    <a:sym typeface="Montserrat"/>
                  </a:rPr>
                  <a:t>perempuan</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dengan</a:t>
                </a:r>
                <a:r>
                  <a:rPr lang="en-US" sz="2400" spc="36" dirty="0">
                    <a:solidFill>
                      <a:srgbClr val="000000"/>
                    </a:solidFill>
                    <a:latin typeface="Montserrat"/>
                    <a:ea typeface="Montserrat"/>
                    <a:cs typeface="Montserrat"/>
                    <a:sym typeface="Montserrat"/>
                  </a:rPr>
                  <a:t> </a:t>
                </a:r>
                <a14:m>
                  <m:oMath xmlns:m="http://schemas.openxmlformats.org/officeDocument/2006/math">
                    <m:sSup>
                      <m:sSupPr>
                        <m:ctrlPr>
                          <a:rPr lang="en-US" sz="2400" i="1" spc="36" dirty="0" smtClean="0">
                            <a:solidFill>
                              <a:srgbClr val="000000"/>
                            </a:solidFill>
                            <a:latin typeface="Cambria Math" panose="02040503050406030204" pitchFamily="18" charset="0"/>
                            <a:sym typeface="Montserrat Italics"/>
                          </a:rPr>
                        </m:ctrlPr>
                      </m:sSupPr>
                      <m:e>
                        <m:r>
                          <a:rPr lang="en-US" sz="2400" b="0" i="1" spc="36" dirty="0" smtClean="0">
                            <a:solidFill>
                              <a:srgbClr val="000000"/>
                            </a:solidFill>
                            <a:latin typeface="Cambria Math" panose="02040503050406030204" pitchFamily="18" charset="0"/>
                            <a:sym typeface="Montserrat Italics"/>
                          </a:rPr>
                          <m:t>𝑖</m:t>
                        </m:r>
                      </m:e>
                      <m:sup>
                        <m:r>
                          <a:rPr lang="en-US" sz="2400" b="0" i="1" spc="36" dirty="0" smtClean="0">
                            <a:solidFill>
                              <a:srgbClr val="000000"/>
                            </a:solidFill>
                            <a:latin typeface="Cambria Math" panose="02040503050406030204" pitchFamily="18" charset="0"/>
                            <a:sym typeface="Montserrat Italics"/>
                          </a:rPr>
                          <m:t>𝑏𝑏</m:t>
                        </m:r>
                      </m:sup>
                    </m:sSup>
                    <m:r>
                      <a:rPr lang="en-US" sz="2400" i="1" spc="36" dirty="0">
                        <a:solidFill>
                          <a:srgbClr val="000000"/>
                        </a:solidFill>
                        <a:latin typeface="Cambria Math" panose="02040503050406030204" pitchFamily="18" charset="0"/>
                        <a:ea typeface="Montserrat Italics"/>
                        <a:cs typeface="Montserrat Italics"/>
                        <a:sym typeface="Montserrat Italics"/>
                      </a:rPr>
                      <m:t>=3,832%</m:t>
                    </m:r>
                  </m:oMath>
                </a14:m>
                <a:endParaRPr lang="en-US" sz="2400" i="1" spc="36" dirty="0">
                  <a:solidFill>
                    <a:srgbClr val="000000"/>
                  </a:solidFill>
                  <a:latin typeface="Montserrat Italics"/>
                  <a:ea typeface="Montserrat Italics"/>
                  <a:cs typeface="Montserrat Italics"/>
                  <a:sym typeface="Montserrat Italics"/>
                </a:endParaRPr>
              </a:p>
            </p:txBody>
          </p:sp>
        </mc:Choice>
        <mc:Fallback>
          <p:sp>
            <p:nvSpPr>
              <p:cNvPr id="18" name="TextBox 18"/>
              <p:cNvSpPr txBox="1">
                <a:spLocks noRot="1" noChangeAspect="1" noMove="1" noResize="1" noEditPoints="1" noAdjustHandles="1" noChangeArrowheads="1" noChangeShapeType="1" noTextEdit="1"/>
              </p:cNvSpPr>
              <p:nvPr/>
            </p:nvSpPr>
            <p:spPr>
              <a:xfrm>
                <a:off x="1555237" y="535868"/>
                <a:ext cx="15177527" cy="459357"/>
              </a:xfrm>
              <a:prstGeom prst="rect">
                <a:avLst/>
              </a:prstGeom>
              <a:blipFill>
                <a:blip r:embed="rId9"/>
                <a:stretch>
                  <a:fillRect l="-1205" b="-41333"/>
                </a:stretch>
              </a:blipFill>
            </p:spPr>
            <p:txBody>
              <a:bodyPr/>
              <a:lstStyle/>
              <a:p>
                <a:r>
                  <a:rPr lang="en-US">
                    <a:noFill/>
                  </a:rPr>
                  <a:t> </a:t>
                </a:r>
              </a:p>
            </p:txBody>
          </p:sp>
        </mc:Fallback>
      </mc:AlternateContent>
      <p:sp>
        <p:nvSpPr>
          <p:cNvPr id="19" name="TextBox 19"/>
          <p:cNvSpPr txBox="1"/>
          <p:nvPr/>
        </p:nvSpPr>
        <p:spPr>
          <a:xfrm>
            <a:off x="292202" y="6177840"/>
            <a:ext cx="14253745" cy="2929890"/>
          </a:xfrm>
          <a:prstGeom prst="rect">
            <a:avLst/>
          </a:prstGeom>
        </p:spPr>
        <p:txBody>
          <a:bodyPr lIns="0" tIns="0" rIns="0" bIns="0" rtlCol="0" anchor="t">
            <a:spAutoFit/>
          </a:bodyPr>
          <a:lstStyle/>
          <a:p>
            <a:pPr marL="518160" lvl="1" indent="-259080" algn="just">
              <a:lnSpc>
                <a:spcPts val="3959"/>
              </a:lnSpc>
              <a:buFont typeface="Arial"/>
              <a:buChar char="•"/>
            </a:pPr>
            <a:r>
              <a:rPr lang="en-US" sz="2400" spc="36">
                <a:solidFill>
                  <a:srgbClr val="000000"/>
                </a:solidFill>
                <a:latin typeface="Montserrat"/>
                <a:ea typeface="Montserrat"/>
                <a:cs typeface="Montserrat"/>
                <a:sym typeface="Montserrat"/>
              </a:rPr>
              <a:t>Kenaikan loading factor akan berdampak kepada kenaikan nilai dana Tabarru’ di kedua jenis kelamin baik laki-laki maupun Perempuan. </a:t>
            </a:r>
          </a:p>
          <a:p>
            <a:pPr marL="518160" lvl="1" indent="-259080" algn="just">
              <a:lnSpc>
                <a:spcPts val="3959"/>
              </a:lnSpc>
              <a:buFont typeface="Arial"/>
              <a:buChar char="•"/>
            </a:pPr>
            <a:r>
              <a:rPr lang="en-US" sz="2400" spc="36">
                <a:solidFill>
                  <a:srgbClr val="000000"/>
                </a:solidFill>
                <a:latin typeface="Montserrat"/>
                <a:ea typeface="Montserrat"/>
                <a:cs typeface="Montserrat"/>
                <a:sym typeface="Montserrat"/>
              </a:rPr>
              <a:t>Dana Tabarru’ yang dibayarkan oleh tertanggung laki-laki lebih besar daripada dana Tabarru’ yang dibayarkan tertanggung Perempuan. Demikian pula</a:t>
            </a:r>
          </a:p>
          <a:p>
            <a:pPr marL="518160" lvl="1" indent="-259080" algn="just">
              <a:lnSpc>
                <a:spcPts val="3959"/>
              </a:lnSpc>
              <a:buFont typeface="Arial"/>
              <a:buChar char="•"/>
            </a:pPr>
            <a:r>
              <a:rPr lang="en-US" sz="2400" spc="36">
                <a:solidFill>
                  <a:srgbClr val="000000"/>
                </a:solidFill>
                <a:latin typeface="Montserrat"/>
                <a:ea typeface="Montserrat"/>
                <a:cs typeface="Montserrat"/>
                <a:sym typeface="Montserrat"/>
              </a:rPr>
              <a:t>Besar dana Tabarru’ yang harus dibayarkan setiap tahunnya meningkat berdasarkan pertambahan usia tertanggung selama masa proteksi asuransi 5 tahun. </a:t>
            </a:r>
          </a:p>
        </p:txBody>
      </p:sp>
      <p:sp>
        <p:nvSpPr>
          <p:cNvPr id="20" name="TextBox 20"/>
          <p:cNvSpPr txBox="1"/>
          <p:nvPr/>
        </p:nvSpPr>
        <p:spPr>
          <a:xfrm>
            <a:off x="71378" y="9382125"/>
            <a:ext cx="10452303" cy="848360"/>
          </a:xfrm>
          <a:prstGeom prst="rect">
            <a:avLst/>
          </a:prstGeom>
        </p:spPr>
        <p:txBody>
          <a:bodyPr lIns="0" tIns="0" rIns="0" bIns="0" rtlCol="0" anchor="t">
            <a:spAutoFit/>
          </a:bodyPr>
          <a:lstStyle/>
          <a:p>
            <a:pPr algn="ctr">
              <a:lnSpc>
                <a:spcPts val="6399"/>
              </a:lnSpc>
            </a:pPr>
            <a:r>
              <a:rPr lang="en-US" sz="6399">
                <a:solidFill>
                  <a:srgbClr val="FFFFFF"/>
                </a:solidFill>
                <a:latin typeface="Archivo Black"/>
                <a:ea typeface="Archivo Black"/>
                <a:cs typeface="Archivo Black"/>
                <a:sym typeface="Archivo Black"/>
              </a:rPr>
              <a:t>Hasil dan Pembahasan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7992364" y="2802436"/>
            <a:ext cx="506318" cy="50631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310611" y="9500962"/>
            <a:ext cx="19220011" cy="1951447"/>
            <a:chOff x="0" y="0"/>
            <a:chExt cx="5062061" cy="513961"/>
          </a:xfrm>
        </p:grpSpPr>
        <p:sp>
          <p:nvSpPr>
            <p:cNvPr id="9" name="Freeform 9"/>
            <p:cNvSpPr/>
            <p:nvPr/>
          </p:nvSpPr>
          <p:spPr>
            <a:xfrm>
              <a:off x="0" y="0"/>
              <a:ext cx="5062060" cy="513961"/>
            </a:xfrm>
            <a:custGeom>
              <a:avLst/>
              <a:gdLst/>
              <a:ahLst/>
              <a:cxnLst/>
              <a:rect l="l" t="t" r="r" b="b"/>
              <a:pathLst>
                <a:path w="5062060" h="513961">
                  <a:moveTo>
                    <a:pt x="0" y="0"/>
                  </a:moveTo>
                  <a:lnTo>
                    <a:pt x="5062060" y="0"/>
                  </a:lnTo>
                  <a:lnTo>
                    <a:pt x="5062060" y="513961"/>
                  </a:lnTo>
                  <a:lnTo>
                    <a:pt x="0" y="513961"/>
                  </a:lnTo>
                  <a:close/>
                </a:path>
              </a:pathLst>
            </a:custGeom>
            <a:solidFill>
              <a:srgbClr val="000000"/>
            </a:solidFill>
            <a:ln cap="sq">
              <a:noFill/>
              <a:prstDash val="solid"/>
              <a:miter/>
            </a:ln>
          </p:spPr>
        </p:sp>
        <p:sp>
          <p:nvSpPr>
            <p:cNvPr id="10" name="TextBox 10"/>
            <p:cNvSpPr txBox="1"/>
            <p:nvPr/>
          </p:nvSpPr>
          <p:spPr>
            <a:xfrm>
              <a:off x="0" y="-38100"/>
              <a:ext cx="5062061" cy="552061"/>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rot="-1358537">
            <a:off x="-341758" y="1289347"/>
            <a:ext cx="1925993" cy="1833129"/>
          </a:xfrm>
          <a:custGeom>
            <a:avLst/>
            <a:gdLst/>
            <a:ahLst/>
            <a:cxnLst/>
            <a:rect l="l" t="t" r="r" b="b"/>
            <a:pathLst>
              <a:path w="1925993" h="1833129">
                <a:moveTo>
                  <a:pt x="0" y="0"/>
                </a:moveTo>
                <a:lnTo>
                  <a:pt x="1925994" y="0"/>
                </a:lnTo>
                <a:lnTo>
                  <a:pt x="1925994" y="1833128"/>
                </a:lnTo>
                <a:lnTo>
                  <a:pt x="0" y="1833128"/>
                </a:lnTo>
                <a:lnTo>
                  <a:pt x="0" y="0"/>
                </a:lnTo>
                <a:close/>
              </a:path>
            </a:pathLst>
          </a:custGeom>
          <a:blipFill>
            <a:blip r:embed="rId4">
              <a:extLst>
                <a:ext uri="{96DAC541-7B7A-43D3-8B79-37D633B846F1}">
                  <asvg:svgBlip xmlns:asvg="http://schemas.microsoft.com/office/drawing/2016/SVG/main" r:embed="rId5"/>
                </a:ext>
              </a:extLst>
            </a:blip>
            <a:stretch>
              <a:fillRect l="-368614" t="-53448" b="-287879"/>
            </a:stretch>
          </a:blipFill>
        </p:spPr>
      </p:sp>
      <p:grpSp>
        <p:nvGrpSpPr>
          <p:cNvPr id="12" name="Group 12"/>
          <p:cNvGrpSpPr/>
          <p:nvPr/>
        </p:nvGrpSpPr>
        <p:grpSpPr>
          <a:xfrm>
            <a:off x="5175495" y="655642"/>
            <a:ext cx="7933576" cy="5134776"/>
            <a:chOff x="0" y="0"/>
            <a:chExt cx="10578101" cy="6846367"/>
          </a:xfrm>
        </p:grpSpPr>
        <p:grpSp>
          <p:nvGrpSpPr>
            <p:cNvPr id="13" name="Group 13"/>
            <p:cNvGrpSpPr/>
            <p:nvPr/>
          </p:nvGrpSpPr>
          <p:grpSpPr>
            <a:xfrm>
              <a:off x="0" y="0"/>
              <a:ext cx="10578101" cy="6846367"/>
              <a:chOff x="0" y="0"/>
              <a:chExt cx="2289622" cy="1481891"/>
            </a:xfrm>
          </p:grpSpPr>
          <p:sp>
            <p:nvSpPr>
              <p:cNvPr id="14" name="Freeform 14"/>
              <p:cNvSpPr/>
              <p:nvPr/>
            </p:nvSpPr>
            <p:spPr>
              <a:xfrm>
                <a:off x="0" y="0"/>
                <a:ext cx="2289622" cy="1481891"/>
              </a:xfrm>
              <a:custGeom>
                <a:avLst/>
                <a:gdLst/>
                <a:ahLst/>
                <a:cxnLst/>
                <a:rect l="l" t="t" r="r" b="b"/>
                <a:pathLst>
                  <a:path w="2289622" h="1481891">
                    <a:moveTo>
                      <a:pt x="44528" y="0"/>
                    </a:moveTo>
                    <a:lnTo>
                      <a:pt x="2245095" y="0"/>
                    </a:lnTo>
                    <a:cubicBezTo>
                      <a:pt x="2256904" y="0"/>
                      <a:pt x="2268230" y="4691"/>
                      <a:pt x="2276580" y="13042"/>
                    </a:cubicBezTo>
                    <a:cubicBezTo>
                      <a:pt x="2284931" y="21392"/>
                      <a:pt x="2289622" y="32718"/>
                      <a:pt x="2289622" y="44528"/>
                    </a:cubicBezTo>
                    <a:lnTo>
                      <a:pt x="2289622" y="1437364"/>
                    </a:lnTo>
                    <a:cubicBezTo>
                      <a:pt x="2289622" y="1449173"/>
                      <a:pt x="2284931" y="1460499"/>
                      <a:pt x="2276580" y="1468849"/>
                    </a:cubicBezTo>
                    <a:cubicBezTo>
                      <a:pt x="2268230" y="1477200"/>
                      <a:pt x="2256904" y="1481891"/>
                      <a:pt x="2245095" y="1481891"/>
                    </a:cubicBezTo>
                    <a:lnTo>
                      <a:pt x="44528" y="1481891"/>
                    </a:lnTo>
                    <a:cubicBezTo>
                      <a:pt x="32718" y="1481891"/>
                      <a:pt x="21392" y="1477200"/>
                      <a:pt x="13042" y="1468849"/>
                    </a:cubicBezTo>
                    <a:cubicBezTo>
                      <a:pt x="4691" y="1460499"/>
                      <a:pt x="0" y="1449173"/>
                      <a:pt x="0" y="1437364"/>
                    </a:cubicBezTo>
                    <a:lnTo>
                      <a:pt x="0" y="44528"/>
                    </a:lnTo>
                    <a:cubicBezTo>
                      <a:pt x="0" y="32718"/>
                      <a:pt x="4691" y="21392"/>
                      <a:pt x="13042" y="13042"/>
                    </a:cubicBezTo>
                    <a:cubicBezTo>
                      <a:pt x="21392" y="4691"/>
                      <a:pt x="32718" y="0"/>
                      <a:pt x="44528" y="0"/>
                    </a:cubicBezTo>
                    <a:close/>
                  </a:path>
                </a:pathLst>
              </a:custGeom>
              <a:solidFill>
                <a:srgbClr val="FFFFFF"/>
              </a:solidFill>
              <a:ln w="47625" cap="rnd">
                <a:solidFill>
                  <a:srgbClr val="000000"/>
                </a:solidFill>
                <a:prstDash val="solid"/>
                <a:round/>
              </a:ln>
            </p:spPr>
          </p:sp>
          <p:sp>
            <p:nvSpPr>
              <p:cNvPr id="15" name="TextBox 15"/>
              <p:cNvSpPr txBox="1"/>
              <p:nvPr/>
            </p:nvSpPr>
            <p:spPr>
              <a:xfrm>
                <a:off x="0" y="-38100"/>
                <a:ext cx="2289622" cy="1519991"/>
              </a:xfrm>
              <a:prstGeom prst="rect">
                <a:avLst/>
              </a:prstGeom>
            </p:spPr>
            <p:txBody>
              <a:bodyPr lIns="50800" tIns="50800" rIns="50800" bIns="50800" rtlCol="0" anchor="ctr"/>
              <a:lstStyle/>
              <a:p>
                <a:pPr algn="ctr">
                  <a:lnSpc>
                    <a:spcPts val="3359"/>
                  </a:lnSpc>
                </a:pPr>
                <a:endParaRPr/>
              </a:p>
            </p:txBody>
          </p:sp>
        </p:grpSp>
        <p:sp>
          <p:nvSpPr>
            <p:cNvPr id="16" name="Freeform 16"/>
            <p:cNvSpPr/>
            <p:nvPr/>
          </p:nvSpPr>
          <p:spPr>
            <a:xfrm>
              <a:off x="295657" y="324116"/>
              <a:ext cx="9986787" cy="6198136"/>
            </a:xfrm>
            <a:custGeom>
              <a:avLst/>
              <a:gdLst/>
              <a:ahLst/>
              <a:cxnLst/>
              <a:rect l="l" t="t" r="r" b="b"/>
              <a:pathLst>
                <a:path w="9986787" h="6198136">
                  <a:moveTo>
                    <a:pt x="0" y="0"/>
                  </a:moveTo>
                  <a:lnTo>
                    <a:pt x="9986787" y="0"/>
                  </a:lnTo>
                  <a:lnTo>
                    <a:pt x="9986787" y="6198136"/>
                  </a:lnTo>
                  <a:lnTo>
                    <a:pt x="0" y="6198136"/>
                  </a:lnTo>
                  <a:lnTo>
                    <a:pt x="0" y="0"/>
                  </a:lnTo>
                  <a:close/>
                </a:path>
              </a:pathLst>
            </a:custGeom>
            <a:blipFill>
              <a:blip r:embed="rId6"/>
              <a:stretch>
                <a:fillRect l="-4194" t="-2785" r="-6546" b="-11616"/>
              </a:stretch>
            </a:blipFill>
          </p:spPr>
        </p:sp>
      </p:grpSp>
      <mc:AlternateContent xmlns:mc="http://schemas.openxmlformats.org/markup-compatibility/2006">
        <mc:Choice xmlns:a14="http://schemas.microsoft.com/office/drawing/2010/main" Requires="a14">
          <p:sp>
            <p:nvSpPr>
              <p:cNvPr id="17" name="TextBox 17"/>
              <p:cNvSpPr txBox="1"/>
              <p:nvPr/>
            </p:nvSpPr>
            <p:spPr>
              <a:xfrm>
                <a:off x="1555237" y="182807"/>
                <a:ext cx="15177527" cy="459228"/>
              </a:xfrm>
              <a:prstGeom prst="rect">
                <a:avLst/>
              </a:prstGeom>
            </p:spPr>
            <p:txBody>
              <a:bodyPr lIns="0" tIns="0" rIns="0" bIns="0" rtlCol="0" anchor="t">
                <a:spAutoFit/>
              </a:bodyPr>
              <a:lstStyle/>
              <a:p>
                <a:pPr algn="just">
                  <a:lnSpc>
                    <a:spcPts val="3959"/>
                  </a:lnSpc>
                </a:pPr>
                <a:r>
                  <a:rPr lang="en-US" sz="2400" spc="36" dirty="0">
                    <a:solidFill>
                      <a:srgbClr val="000000"/>
                    </a:solidFill>
                    <a:latin typeface="Montserrat"/>
                    <a:ea typeface="Montserrat"/>
                    <a:cs typeface="Montserrat"/>
                    <a:sym typeface="Montserrat"/>
                  </a:rPr>
                  <a:t>Perhitungan dana </a:t>
                </a:r>
                <a:r>
                  <a:rPr lang="en-US" sz="2400" spc="36" dirty="0" err="1">
                    <a:solidFill>
                      <a:srgbClr val="000000"/>
                    </a:solidFill>
                    <a:latin typeface="Montserrat"/>
                    <a:ea typeface="Montserrat"/>
                    <a:cs typeface="Montserrat"/>
                    <a:sym typeface="Montserrat"/>
                  </a:rPr>
                  <a:t>tabarru</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untuk</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peserta</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asuransi</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laki-laki</a:t>
                </a:r>
                <a:r>
                  <a:rPr lang="en-US" sz="2400" spc="36" dirty="0">
                    <a:solidFill>
                      <a:srgbClr val="000000"/>
                    </a:solidFill>
                    <a:latin typeface="Montserrat"/>
                    <a:ea typeface="Montserrat"/>
                    <a:cs typeface="Montserrat"/>
                    <a:sym typeface="Montserrat"/>
                  </a:rPr>
                  <a:t> dan </a:t>
                </a:r>
                <a:r>
                  <a:rPr lang="en-US" sz="2400" spc="36" dirty="0" err="1">
                    <a:solidFill>
                      <a:srgbClr val="000000"/>
                    </a:solidFill>
                    <a:latin typeface="Montserrat"/>
                    <a:ea typeface="Montserrat"/>
                    <a:cs typeface="Montserrat"/>
                    <a:sym typeface="Montserrat"/>
                  </a:rPr>
                  <a:t>perempuan</a:t>
                </a:r>
                <a:r>
                  <a:rPr lang="en-US" sz="2400" spc="36" dirty="0">
                    <a:solidFill>
                      <a:srgbClr val="000000"/>
                    </a:solidFill>
                    <a:latin typeface="Montserrat"/>
                    <a:ea typeface="Montserrat"/>
                    <a:cs typeface="Montserrat"/>
                    <a:sym typeface="Montserrat"/>
                  </a:rPr>
                  <a:t> </a:t>
                </a:r>
                <a:r>
                  <a:rPr lang="en-US" sz="2400" spc="36" dirty="0" err="1">
                    <a:solidFill>
                      <a:srgbClr val="000000"/>
                    </a:solidFill>
                    <a:latin typeface="Montserrat"/>
                    <a:ea typeface="Montserrat"/>
                    <a:cs typeface="Montserrat"/>
                    <a:sym typeface="Montserrat"/>
                  </a:rPr>
                  <a:t>dengan</a:t>
                </a:r>
                <a:r>
                  <a:rPr lang="en-US" sz="2400" spc="36" dirty="0">
                    <a:solidFill>
                      <a:srgbClr val="000000"/>
                    </a:solidFill>
                    <a:latin typeface="Montserrat"/>
                    <a:ea typeface="Montserrat"/>
                    <a:cs typeface="Montserrat"/>
                    <a:sym typeface="Montserrat"/>
                  </a:rPr>
                  <a:t> </a:t>
                </a:r>
                <a14:m>
                  <m:oMath xmlns:m="http://schemas.openxmlformats.org/officeDocument/2006/math">
                    <m:sSup>
                      <m:sSupPr>
                        <m:ctrlPr>
                          <a:rPr lang="en-US" sz="2400" i="1" spc="36" dirty="0">
                            <a:solidFill>
                              <a:srgbClr val="000000"/>
                            </a:solidFill>
                            <a:latin typeface="Cambria Math" panose="02040503050406030204" pitchFamily="18" charset="0"/>
                            <a:sym typeface="Montserrat Italics"/>
                          </a:rPr>
                        </m:ctrlPr>
                      </m:sSupPr>
                      <m:e>
                        <m:r>
                          <a:rPr lang="en-US" sz="2400" i="1" spc="36" dirty="0">
                            <a:solidFill>
                              <a:srgbClr val="000000"/>
                            </a:solidFill>
                            <a:latin typeface="Cambria Math" panose="02040503050406030204" pitchFamily="18" charset="0"/>
                            <a:sym typeface="Montserrat Italics"/>
                          </a:rPr>
                          <m:t>𝑖</m:t>
                        </m:r>
                      </m:e>
                      <m:sup>
                        <m:r>
                          <a:rPr lang="en-US" sz="2400" i="1" spc="36" dirty="0">
                            <a:solidFill>
                              <a:srgbClr val="000000"/>
                            </a:solidFill>
                            <a:latin typeface="Cambria Math" panose="02040503050406030204" pitchFamily="18" charset="0"/>
                            <a:sym typeface="Montserrat Italics"/>
                          </a:rPr>
                          <m:t>𝑏</m:t>
                        </m:r>
                        <m:r>
                          <a:rPr lang="en-US" sz="2400" b="0" i="1" spc="36" dirty="0" smtClean="0">
                            <a:solidFill>
                              <a:srgbClr val="000000"/>
                            </a:solidFill>
                            <a:latin typeface="Cambria Math" panose="02040503050406030204" pitchFamily="18" charset="0"/>
                            <a:sym typeface="Montserrat Italics"/>
                          </a:rPr>
                          <m:t>𝑎</m:t>
                        </m:r>
                      </m:sup>
                    </m:sSup>
                    <m:r>
                      <a:rPr lang="en-US" sz="2400" i="1" spc="36" dirty="0">
                        <a:solidFill>
                          <a:srgbClr val="000000"/>
                        </a:solidFill>
                        <a:latin typeface="Cambria Math" panose="02040503050406030204" pitchFamily="18" charset="0"/>
                        <a:sym typeface="Montserrat Italics"/>
                      </a:rPr>
                      <m:t> </m:t>
                    </m:r>
                  </m:oMath>
                </a14:m>
                <a:r>
                  <a:rPr lang="en-US" sz="2400" i="1" spc="36" dirty="0">
                    <a:solidFill>
                      <a:srgbClr val="000000"/>
                    </a:solidFill>
                    <a:latin typeface="Montserrat Italics"/>
                    <a:ea typeface="Montserrat Italics"/>
                    <a:cs typeface="Montserrat Italics"/>
                    <a:sym typeface="Montserrat Italics"/>
                  </a:rPr>
                  <a:t>=5,168%</a:t>
                </a:r>
              </a:p>
            </p:txBody>
          </p:sp>
        </mc:Choice>
        <mc:Fallback>
          <p:sp>
            <p:nvSpPr>
              <p:cNvPr id="17" name="TextBox 17"/>
              <p:cNvSpPr txBox="1">
                <a:spLocks noRot="1" noChangeAspect="1" noMove="1" noResize="1" noEditPoints="1" noAdjustHandles="1" noChangeArrowheads="1" noChangeShapeType="1" noTextEdit="1"/>
              </p:cNvSpPr>
              <p:nvPr/>
            </p:nvSpPr>
            <p:spPr>
              <a:xfrm>
                <a:off x="1555237" y="182807"/>
                <a:ext cx="15177527" cy="459228"/>
              </a:xfrm>
              <a:prstGeom prst="rect">
                <a:avLst/>
              </a:prstGeom>
              <a:blipFill>
                <a:blip r:embed="rId7"/>
                <a:stretch>
                  <a:fillRect l="-1205" b="-41333"/>
                </a:stretch>
              </a:blipFill>
            </p:spPr>
            <p:txBody>
              <a:bodyPr/>
              <a:lstStyle/>
              <a:p>
                <a:r>
                  <a:rPr lang="en-US">
                    <a:noFill/>
                  </a:rPr>
                  <a:t> </a:t>
                </a:r>
              </a:p>
            </p:txBody>
          </p:sp>
        </mc:Fallback>
      </mc:AlternateContent>
      <p:sp>
        <p:nvSpPr>
          <p:cNvPr id="18" name="TextBox 18"/>
          <p:cNvSpPr txBox="1"/>
          <p:nvPr/>
        </p:nvSpPr>
        <p:spPr>
          <a:xfrm>
            <a:off x="292202" y="5732872"/>
            <a:ext cx="17700163" cy="3749040"/>
          </a:xfrm>
          <a:prstGeom prst="rect">
            <a:avLst/>
          </a:prstGeom>
        </p:spPr>
        <p:txBody>
          <a:bodyPr lIns="0" tIns="0" rIns="0" bIns="0" rtlCol="0" anchor="t">
            <a:spAutoFit/>
          </a:bodyPr>
          <a:lstStyle/>
          <a:p>
            <a:pPr marL="518160" lvl="1" indent="-259080" algn="just">
              <a:lnSpc>
                <a:spcPts val="3359"/>
              </a:lnSpc>
              <a:buFont typeface="Arial"/>
              <a:buChar char="•"/>
            </a:pPr>
            <a:r>
              <a:rPr lang="en-US" sz="2400" spc="36">
                <a:solidFill>
                  <a:srgbClr val="000000"/>
                </a:solidFill>
                <a:latin typeface="Montserrat"/>
                <a:ea typeface="Montserrat"/>
                <a:cs typeface="Montserrat"/>
                <a:sym typeface="Montserrat"/>
              </a:rPr>
              <a:t>kenaikan loading factor akan berdampak kepada kenaikan nilai Dana Tabarru’ di kedua jenis kelamin baik laki-laki maupun Perempuan. </a:t>
            </a:r>
          </a:p>
          <a:p>
            <a:pPr marL="518160" lvl="1" indent="-259080" algn="just">
              <a:lnSpc>
                <a:spcPts val="3359"/>
              </a:lnSpc>
              <a:buFont typeface="Arial"/>
              <a:buChar char="•"/>
            </a:pPr>
            <a:r>
              <a:rPr lang="en-US" sz="2400" spc="36">
                <a:solidFill>
                  <a:srgbClr val="000000"/>
                </a:solidFill>
                <a:latin typeface="Montserrat"/>
                <a:ea typeface="Montserrat"/>
                <a:cs typeface="Montserrat"/>
                <a:sym typeface="Montserrat"/>
              </a:rPr>
              <a:t>Dana Tabarru’ yang dibayarkan oleh tertanggung laki-laki lebih besar daripada Dana Tabarru’ yang dibayarkan tertanggung Perempuan. </a:t>
            </a:r>
          </a:p>
          <a:p>
            <a:pPr marL="518160" lvl="1" indent="-259080" algn="just">
              <a:lnSpc>
                <a:spcPts val="3359"/>
              </a:lnSpc>
              <a:buFont typeface="Arial"/>
              <a:buChar char="•"/>
            </a:pPr>
            <a:r>
              <a:rPr lang="en-US" sz="2400" spc="36">
                <a:solidFill>
                  <a:srgbClr val="000000"/>
                </a:solidFill>
                <a:latin typeface="Montserrat"/>
                <a:ea typeface="Montserrat"/>
                <a:cs typeface="Montserrat"/>
                <a:sym typeface="Montserrat"/>
              </a:rPr>
              <a:t>besar Dana Tabarru’ yang harus dibayarkan setiap tahunnya meningkat berdasarkan pertambahan usia tertanggung selama masa proteksi asuransi 5 tahun. </a:t>
            </a:r>
          </a:p>
          <a:p>
            <a:pPr marL="518160" lvl="1" indent="-259080" algn="just">
              <a:lnSpc>
                <a:spcPts val="3359"/>
              </a:lnSpc>
              <a:buFont typeface="Arial"/>
              <a:buChar char="•"/>
            </a:pPr>
            <a:r>
              <a:rPr lang="en-US" sz="2400" spc="36">
                <a:solidFill>
                  <a:srgbClr val="000000"/>
                </a:solidFill>
                <a:latin typeface="Montserrat"/>
                <a:ea typeface="Montserrat"/>
                <a:cs typeface="Montserrat"/>
                <a:sym typeface="Montserrat"/>
              </a:rPr>
              <a:t>Kenaikan nilai interest rate akan berdampak pada penurunan nilai Dana Tabarru’</a:t>
            </a:r>
          </a:p>
          <a:p>
            <a:pPr marL="518160" lvl="1" indent="-259080" algn="just">
              <a:lnSpc>
                <a:spcPts val="3359"/>
              </a:lnSpc>
              <a:buFont typeface="Arial"/>
              <a:buChar char="•"/>
            </a:pPr>
            <a:r>
              <a:rPr lang="en-US" sz="2400" spc="36">
                <a:solidFill>
                  <a:srgbClr val="000000"/>
                </a:solidFill>
                <a:latin typeface="Montserrat"/>
                <a:ea typeface="Montserrat"/>
                <a:cs typeface="Montserrat"/>
                <a:sym typeface="Montserrat"/>
              </a:rPr>
              <a:t>Kenaikan nilai interest rate tidak akan mempengaruhi besar manfaat yang dijanjikan Perusahaan apabila tertanggung melakukan klaim. </a:t>
            </a:r>
          </a:p>
        </p:txBody>
      </p:sp>
      <p:sp>
        <p:nvSpPr>
          <p:cNvPr id="19" name="TextBox 19"/>
          <p:cNvSpPr txBox="1"/>
          <p:nvPr/>
        </p:nvSpPr>
        <p:spPr>
          <a:xfrm>
            <a:off x="-310611" y="9501505"/>
            <a:ext cx="10452303" cy="785495"/>
          </a:xfrm>
          <a:prstGeom prst="rect">
            <a:avLst/>
          </a:prstGeom>
        </p:spPr>
        <p:txBody>
          <a:bodyPr lIns="0" tIns="0" rIns="0" bIns="0" rtlCol="0" anchor="t">
            <a:spAutoFit/>
          </a:bodyPr>
          <a:lstStyle/>
          <a:p>
            <a:pPr algn="ctr">
              <a:lnSpc>
                <a:spcPts val="5800"/>
              </a:lnSpc>
            </a:pPr>
            <a:r>
              <a:rPr lang="en-US" sz="5800">
                <a:solidFill>
                  <a:srgbClr val="FFFFFF"/>
                </a:solidFill>
                <a:latin typeface="Archivo Black"/>
                <a:ea typeface="Archivo Black"/>
                <a:cs typeface="Archivo Black"/>
                <a:sym typeface="Archivo Black"/>
              </a:rPr>
              <a:t>Hasil dan Pembahasan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4379373" y="1028700"/>
            <a:ext cx="9529253" cy="5093819"/>
          </a:xfrm>
          <a:custGeom>
            <a:avLst/>
            <a:gdLst/>
            <a:ahLst/>
            <a:cxnLst/>
            <a:rect l="l" t="t" r="r" b="b"/>
            <a:pathLst>
              <a:path w="9529253" h="5093819">
                <a:moveTo>
                  <a:pt x="0" y="0"/>
                </a:moveTo>
                <a:lnTo>
                  <a:pt x="9529254" y="0"/>
                </a:lnTo>
                <a:lnTo>
                  <a:pt x="9529254" y="5093819"/>
                </a:lnTo>
                <a:lnTo>
                  <a:pt x="0" y="50938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310611" y="8110691"/>
            <a:ext cx="19220011" cy="2822128"/>
            <a:chOff x="0" y="0"/>
            <a:chExt cx="5062061" cy="743277"/>
          </a:xfrm>
        </p:grpSpPr>
        <p:sp>
          <p:nvSpPr>
            <p:cNvPr id="7" name="Freeform 7"/>
            <p:cNvSpPr/>
            <p:nvPr/>
          </p:nvSpPr>
          <p:spPr>
            <a:xfrm>
              <a:off x="0" y="0"/>
              <a:ext cx="5062060" cy="743277"/>
            </a:xfrm>
            <a:custGeom>
              <a:avLst/>
              <a:gdLst/>
              <a:ahLst/>
              <a:cxnLst/>
              <a:rect l="l" t="t" r="r" b="b"/>
              <a:pathLst>
                <a:path w="5062060" h="743277">
                  <a:moveTo>
                    <a:pt x="0" y="0"/>
                  </a:moveTo>
                  <a:lnTo>
                    <a:pt x="5062060" y="0"/>
                  </a:lnTo>
                  <a:lnTo>
                    <a:pt x="5062060" y="743277"/>
                  </a:lnTo>
                  <a:lnTo>
                    <a:pt x="0" y="743277"/>
                  </a:lnTo>
                  <a:close/>
                </a:path>
              </a:pathLst>
            </a:custGeom>
            <a:solidFill>
              <a:srgbClr val="000000"/>
            </a:solidFill>
            <a:ln cap="sq">
              <a:noFill/>
              <a:prstDash val="solid"/>
              <a:miter/>
            </a:ln>
          </p:spPr>
        </p:sp>
        <p:sp>
          <p:nvSpPr>
            <p:cNvPr id="8" name="TextBox 8"/>
            <p:cNvSpPr txBox="1"/>
            <p:nvPr/>
          </p:nvSpPr>
          <p:spPr>
            <a:xfrm>
              <a:off x="0" y="-38100"/>
              <a:ext cx="5062061" cy="781377"/>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2922607" y="5474995"/>
            <a:ext cx="12470327" cy="3783305"/>
            <a:chOff x="0" y="0"/>
            <a:chExt cx="3284366" cy="996426"/>
          </a:xfrm>
        </p:grpSpPr>
        <p:sp>
          <p:nvSpPr>
            <p:cNvPr id="10" name="Freeform 10"/>
            <p:cNvSpPr/>
            <p:nvPr/>
          </p:nvSpPr>
          <p:spPr>
            <a:xfrm>
              <a:off x="0" y="0"/>
              <a:ext cx="3284366" cy="996426"/>
            </a:xfrm>
            <a:custGeom>
              <a:avLst/>
              <a:gdLst/>
              <a:ahLst/>
              <a:cxnLst/>
              <a:rect l="l" t="t" r="r" b="b"/>
              <a:pathLst>
                <a:path w="3284366" h="996426">
                  <a:moveTo>
                    <a:pt x="31041" y="0"/>
                  </a:moveTo>
                  <a:lnTo>
                    <a:pt x="3253325" y="0"/>
                  </a:lnTo>
                  <a:cubicBezTo>
                    <a:pt x="3270469" y="0"/>
                    <a:pt x="3284366" y="13898"/>
                    <a:pt x="3284366" y="31041"/>
                  </a:cubicBezTo>
                  <a:lnTo>
                    <a:pt x="3284366" y="965385"/>
                  </a:lnTo>
                  <a:cubicBezTo>
                    <a:pt x="3284366" y="982528"/>
                    <a:pt x="3270469" y="996426"/>
                    <a:pt x="3253325" y="996426"/>
                  </a:cubicBezTo>
                  <a:lnTo>
                    <a:pt x="31041" y="996426"/>
                  </a:lnTo>
                  <a:cubicBezTo>
                    <a:pt x="13898" y="996426"/>
                    <a:pt x="0" y="982528"/>
                    <a:pt x="0" y="965385"/>
                  </a:cubicBezTo>
                  <a:lnTo>
                    <a:pt x="0" y="31041"/>
                  </a:lnTo>
                  <a:cubicBezTo>
                    <a:pt x="0" y="13898"/>
                    <a:pt x="13898" y="0"/>
                    <a:pt x="31041" y="0"/>
                  </a:cubicBezTo>
                  <a:close/>
                </a:path>
              </a:pathLst>
            </a:custGeom>
            <a:solidFill>
              <a:srgbClr val="FFFFFF"/>
            </a:solidFill>
            <a:ln w="47625" cap="rnd">
              <a:solidFill>
                <a:srgbClr val="000000"/>
              </a:solidFill>
              <a:prstDash val="solid"/>
              <a:round/>
            </a:ln>
          </p:spPr>
        </p:sp>
        <p:sp>
          <p:nvSpPr>
            <p:cNvPr id="11" name="TextBox 11"/>
            <p:cNvSpPr txBox="1"/>
            <p:nvPr/>
          </p:nvSpPr>
          <p:spPr>
            <a:xfrm>
              <a:off x="0" y="-38100"/>
              <a:ext cx="3284366" cy="1034526"/>
            </a:xfrm>
            <a:prstGeom prst="rect">
              <a:avLst/>
            </a:prstGeom>
          </p:spPr>
          <p:txBody>
            <a:bodyPr lIns="50800" tIns="50800" rIns="50800" bIns="50800" rtlCol="0" anchor="ctr"/>
            <a:lstStyle/>
            <a:p>
              <a:pPr algn="ctr">
                <a:lnSpc>
                  <a:spcPts val="3359"/>
                </a:lnSpc>
              </a:pPr>
              <a:endParaRPr/>
            </a:p>
          </p:txBody>
        </p:sp>
      </p:grpSp>
      <p:grpSp>
        <p:nvGrpSpPr>
          <p:cNvPr id="12" name="Group 12"/>
          <p:cNvGrpSpPr/>
          <p:nvPr/>
        </p:nvGrpSpPr>
        <p:grpSpPr>
          <a:xfrm>
            <a:off x="16212085" y="6579829"/>
            <a:ext cx="506318" cy="50631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5" name="Freeform 15"/>
          <p:cNvSpPr/>
          <p:nvPr/>
        </p:nvSpPr>
        <p:spPr>
          <a:xfrm rot="1092001">
            <a:off x="14996457" y="1794016"/>
            <a:ext cx="1643320" cy="1564085"/>
          </a:xfrm>
          <a:custGeom>
            <a:avLst/>
            <a:gdLst/>
            <a:ahLst/>
            <a:cxnLst/>
            <a:rect l="l" t="t" r="r" b="b"/>
            <a:pathLst>
              <a:path w="1643320" h="1564085">
                <a:moveTo>
                  <a:pt x="0" y="0"/>
                </a:moveTo>
                <a:lnTo>
                  <a:pt x="1643320" y="0"/>
                </a:lnTo>
                <a:lnTo>
                  <a:pt x="1643320" y="1564084"/>
                </a:lnTo>
                <a:lnTo>
                  <a:pt x="0" y="1564084"/>
                </a:lnTo>
                <a:lnTo>
                  <a:pt x="0" y="0"/>
                </a:lnTo>
                <a:close/>
              </a:path>
            </a:pathLst>
          </a:custGeom>
          <a:blipFill>
            <a:blip r:embed="rId6">
              <a:extLst>
                <a:ext uri="{96DAC541-7B7A-43D3-8B79-37D633B846F1}">
                  <asvg:svgBlip xmlns:asvg="http://schemas.microsoft.com/office/drawing/2016/SVG/main" r:embed="rId7"/>
                </a:ext>
              </a:extLst>
            </a:blip>
            <a:stretch>
              <a:fillRect l="-368614" t="-53448" b="-287879"/>
            </a:stretch>
          </a:blipFill>
        </p:spPr>
      </p:sp>
      <p:sp>
        <p:nvSpPr>
          <p:cNvPr id="16" name="TextBox 16"/>
          <p:cNvSpPr txBox="1"/>
          <p:nvPr/>
        </p:nvSpPr>
        <p:spPr>
          <a:xfrm>
            <a:off x="5785990" y="5579770"/>
            <a:ext cx="7026809" cy="901065"/>
          </a:xfrm>
          <a:prstGeom prst="rect">
            <a:avLst/>
          </a:prstGeom>
        </p:spPr>
        <p:txBody>
          <a:bodyPr lIns="0" tIns="0" rIns="0" bIns="0" rtlCol="0" anchor="t">
            <a:spAutoFit/>
          </a:bodyPr>
          <a:lstStyle/>
          <a:p>
            <a:pPr algn="ctr">
              <a:lnSpc>
                <a:spcPts val="6600"/>
              </a:lnSpc>
            </a:pPr>
            <a:r>
              <a:rPr lang="en-US" sz="6600">
                <a:solidFill>
                  <a:srgbClr val="000000"/>
                </a:solidFill>
                <a:latin typeface="Archivo Black"/>
                <a:ea typeface="Archivo Black"/>
                <a:cs typeface="Archivo Black"/>
                <a:sym typeface="Archivo Black"/>
              </a:rPr>
              <a:t>Kesimpulan</a:t>
            </a:r>
          </a:p>
        </p:txBody>
      </p:sp>
      <p:sp>
        <p:nvSpPr>
          <p:cNvPr id="17" name="TextBox 17"/>
          <p:cNvSpPr txBox="1"/>
          <p:nvPr/>
        </p:nvSpPr>
        <p:spPr>
          <a:xfrm>
            <a:off x="2922607" y="6406744"/>
            <a:ext cx="12396348" cy="2948305"/>
          </a:xfrm>
          <a:prstGeom prst="rect">
            <a:avLst/>
          </a:prstGeom>
        </p:spPr>
        <p:txBody>
          <a:bodyPr lIns="0" tIns="0" rIns="0" bIns="0" rtlCol="0" anchor="t">
            <a:spAutoFit/>
          </a:bodyPr>
          <a:lstStyle/>
          <a:p>
            <a:pPr algn="ctr">
              <a:lnSpc>
                <a:spcPts val="3919"/>
              </a:lnSpc>
            </a:pPr>
            <a:r>
              <a:rPr lang="en-US" sz="2799">
                <a:solidFill>
                  <a:srgbClr val="000000"/>
                </a:solidFill>
                <a:latin typeface="Montserrat"/>
                <a:ea typeface="Montserrat"/>
                <a:cs typeface="Montserrat"/>
                <a:sym typeface="Montserrat"/>
              </a:rPr>
              <a:t>Penelitian ini menunjukkan bahwa suku bunga (interest rate) dan biaya pengelolaan (loading factor) adalah dua faktor kunci yang mempengaruhi besar kecilnya dana Tabarru’ yang harus dibayarkan oleh peserta asuransi syariah. Semakin tinggi suku bunga, semakin rendah dana Tabarru’ yang harus dibayar, dan sebaliknya</a:t>
            </a:r>
          </a:p>
          <a:p>
            <a:pPr algn="ctr">
              <a:lnSpc>
                <a:spcPts val="3919"/>
              </a:lnSpc>
            </a:pPr>
            <a:endParaRPr lang="en-US" sz="2799">
              <a:solidFill>
                <a:srgbClr val="000000"/>
              </a:solidFill>
              <a:latin typeface="Montserrat"/>
              <a:ea typeface="Montserrat"/>
              <a:cs typeface="Montserrat"/>
              <a:sym typeface="Montserrat"/>
            </a:endParaRPr>
          </a:p>
        </p:txBody>
      </p:sp>
      <p:sp>
        <p:nvSpPr>
          <p:cNvPr id="18" name="Freeform 18"/>
          <p:cNvSpPr/>
          <p:nvPr/>
        </p:nvSpPr>
        <p:spPr>
          <a:xfrm rot="-652581">
            <a:off x="1436900" y="3203037"/>
            <a:ext cx="1643320" cy="1564085"/>
          </a:xfrm>
          <a:custGeom>
            <a:avLst/>
            <a:gdLst/>
            <a:ahLst/>
            <a:cxnLst/>
            <a:rect l="l" t="t" r="r" b="b"/>
            <a:pathLst>
              <a:path w="1643320" h="1564085">
                <a:moveTo>
                  <a:pt x="0" y="0"/>
                </a:moveTo>
                <a:lnTo>
                  <a:pt x="1643319" y="0"/>
                </a:lnTo>
                <a:lnTo>
                  <a:pt x="1643319" y="1564085"/>
                </a:lnTo>
                <a:lnTo>
                  <a:pt x="0" y="1564085"/>
                </a:lnTo>
                <a:lnTo>
                  <a:pt x="0" y="0"/>
                </a:lnTo>
                <a:close/>
              </a:path>
            </a:pathLst>
          </a:custGeom>
          <a:blipFill>
            <a:blip r:embed="rId6">
              <a:extLst>
                <a:ext uri="{96DAC541-7B7A-43D3-8B79-37D633B846F1}">
                  <asvg:svgBlip xmlns:asvg="http://schemas.microsoft.com/office/drawing/2016/SVG/main" r:embed="rId7"/>
                </a:ext>
              </a:extLst>
            </a:blip>
            <a:stretch>
              <a:fillRect l="-368614" t="-53448" b="-287879"/>
            </a:stretch>
          </a:blipFill>
        </p:spPr>
      </p:sp>
      <p:grpSp>
        <p:nvGrpSpPr>
          <p:cNvPr id="19" name="Group 19"/>
          <p:cNvGrpSpPr/>
          <p:nvPr/>
        </p:nvGrpSpPr>
        <p:grpSpPr>
          <a:xfrm>
            <a:off x="3489100" y="1576506"/>
            <a:ext cx="506318" cy="50631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22" name="Group 22"/>
          <p:cNvGrpSpPr>
            <a:grpSpLocks noChangeAspect="1"/>
          </p:cNvGrpSpPr>
          <p:nvPr/>
        </p:nvGrpSpPr>
        <p:grpSpPr>
          <a:xfrm rot="8211200">
            <a:off x="1333597" y="6292708"/>
            <a:ext cx="762339" cy="323324"/>
            <a:chOff x="0" y="0"/>
            <a:chExt cx="2527300" cy="1071880"/>
          </a:xfrm>
        </p:grpSpPr>
        <p:sp>
          <p:nvSpPr>
            <p:cNvPr id="23" name="Freeform 23"/>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24" name="Group 24"/>
          <p:cNvGrpSpPr>
            <a:grpSpLocks noChangeAspect="1"/>
          </p:cNvGrpSpPr>
          <p:nvPr/>
        </p:nvGrpSpPr>
        <p:grpSpPr>
          <a:xfrm rot="-7254331">
            <a:off x="16671720" y="4746451"/>
            <a:ext cx="762339" cy="323324"/>
            <a:chOff x="0" y="0"/>
            <a:chExt cx="2527300" cy="1071880"/>
          </a:xfrm>
        </p:grpSpPr>
        <p:sp>
          <p:nvSpPr>
            <p:cNvPr id="25" name="Freeform 25"/>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79450" y="-480430"/>
            <a:ext cx="10284248" cy="10927013"/>
          </a:xfrm>
          <a:custGeom>
            <a:avLst/>
            <a:gdLst/>
            <a:ahLst/>
            <a:cxnLst/>
            <a:rect l="l" t="t" r="r" b="b"/>
            <a:pathLst>
              <a:path w="10284248" h="10927013">
                <a:moveTo>
                  <a:pt x="0" y="0"/>
                </a:moveTo>
                <a:lnTo>
                  <a:pt x="10284248" y="0"/>
                </a:lnTo>
                <a:lnTo>
                  <a:pt x="10284248" y="10927013"/>
                </a:lnTo>
                <a:lnTo>
                  <a:pt x="0" y="10927013"/>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310611" y="-794672"/>
            <a:ext cx="19220011" cy="4454943"/>
            <a:chOff x="0" y="0"/>
            <a:chExt cx="5062061" cy="1173318"/>
          </a:xfrm>
        </p:grpSpPr>
        <p:sp>
          <p:nvSpPr>
            <p:cNvPr id="4" name="Freeform 4"/>
            <p:cNvSpPr/>
            <p:nvPr/>
          </p:nvSpPr>
          <p:spPr>
            <a:xfrm>
              <a:off x="0" y="0"/>
              <a:ext cx="5062060" cy="1173318"/>
            </a:xfrm>
            <a:custGeom>
              <a:avLst/>
              <a:gdLst/>
              <a:ahLst/>
              <a:cxnLst/>
              <a:rect l="l" t="t" r="r" b="b"/>
              <a:pathLst>
                <a:path w="5062060" h="1173318">
                  <a:moveTo>
                    <a:pt x="0" y="0"/>
                  </a:moveTo>
                  <a:lnTo>
                    <a:pt x="5062060" y="0"/>
                  </a:lnTo>
                  <a:lnTo>
                    <a:pt x="5062060" y="1173318"/>
                  </a:lnTo>
                  <a:lnTo>
                    <a:pt x="0" y="1173318"/>
                  </a:lnTo>
                  <a:close/>
                </a:path>
              </a:pathLst>
            </a:custGeom>
            <a:solidFill>
              <a:srgbClr val="000000"/>
            </a:solidFill>
            <a:ln cap="sq">
              <a:noFill/>
              <a:prstDash val="solid"/>
              <a:miter/>
            </a:ln>
          </p:spPr>
        </p:sp>
        <p:sp>
          <p:nvSpPr>
            <p:cNvPr id="5" name="TextBox 5"/>
            <p:cNvSpPr txBox="1"/>
            <p:nvPr/>
          </p:nvSpPr>
          <p:spPr>
            <a:xfrm>
              <a:off x="0" y="-38100"/>
              <a:ext cx="5062061" cy="1211418"/>
            </a:xfrm>
            <a:prstGeom prst="rect">
              <a:avLst/>
            </a:prstGeom>
          </p:spPr>
          <p:txBody>
            <a:bodyPr lIns="50800" tIns="50800" rIns="50800" bIns="50800" rtlCol="0" anchor="ctr"/>
            <a:lstStyle/>
            <a:p>
              <a:pPr algn="ctr">
                <a:lnSpc>
                  <a:spcPts val="3359"/>
                </a:lnSpc>
              </a:pPr>
              <a:endParaRPr/>
            </a:p>
          </p:txBody>
        </p:sp>
      </p:grpSp>
      <p:sp>
        <p:nvSpPr>
          <p:cNvPr id="6" name="Freeform 6"/>
          <p:cNvSpPr/>
          <p:nvPr/>
        </p:nvSpPr>
        <p:spPr>
          <a:xfrm>
            <a:off x="1699499" y="4285982"/>
            <a:ext cx="5289700" cy="4972318"/>
          </a:xfrm>
          <a:custGeom>
            <a:avLst/>
            <a:gdLst/>
            <a:ahLst/>
            <a:cxnLst/>
            <a:rect l="l" t="t" r="r" b="b"/>
            <a:pathLst>
              <a:path w="5289700" h="4972318">
                <a:moveTo>
                  <a:pt x="0" y="0"/>
                </a:moveTo>
                <a:lnTo>
                  <a:pt x="5289699" y="0"/>
                </a:lnTo>
                <a:lnTo>
                  <a:pt x="5289699" y="4972318"/>
                </a:lnTo>
                <a:lnTo>
                  <a:pt x="0" y="4972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9877632" y="5401661"/>
            <a:ext cx="6076698" cy="2798424"/>
          </a:xfrm>
          <a:prstGeom prst="rect">
            <a:avLst/>
          </a:prstGeom>
        </p:spPr>
        <p:txBody>
          <a:bodyPr lIns="0" tIns="0" rIns="0" bIns="0" rtlCol="0" anchor="t">
            <a:spAutoFit/>
          </a:bodyPr>
          <a:lstStyle/>
          <a:p>
            <a:pPr algn="l">
              <a:lnSpc>
                <a:spcPts val="10799"/>
              </a:lnSpc>
            </a:pPr>
            <a:r>
              <a:rPr lang="en-US" sz="10799">
                <a:solidFill>
                  <a:srgbClr val="000000"/>
                </a:solidFill>
                <a:latin typeface="Archivo Black"/>
                <a:ea typeface="Archivo Black"/>
                <a:cs typeface="Archivo Black"/>
                <a:sym typeface="Archivo Black"/>
              </a:rPr>
              <a:t>Terima Kasih</a:t>
            </a:r>
          </a:p>
        </p:txBody>
      </p:sp>
      <p:grpSp>
        <p:nvGrpSpPr>
          <p:cNvPr id="8" name="Group 8"/>
          <p:cNvGrpSpPr>
            <a:grpSpLocks noChangeAspect="1"/>
          </p:cNvGrpSpPr>
          <p:nvPr/>
        </p:nvGrpSpPr>
        <p:grpSpPr>
          <a:xfrm rot="-8100000">
            <a:off x="7180625" y="5423814"/>
            <a:ext cx="762339" cy="323324"/>
            <a:chOff x="0" y="0"/>
            <a:chExt cx="2527300" cy="1071880"/>
          </a:xfrm>
        </p:grpSpPr>
        <p:sp>
          <p:nvSpPr>
            <p:cNvPr id="9" name="Freeform 9"/>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0" name="Group 10"/>
          <p:cNvGrpSpPr/>
          <p:nvPr/>
        </p:nvGrpSpPr>
        <p:grpSpPr>
          <a:xfrm>
            <a:off x="1446339" y="6265823"/>
            <a:ext cx="506318" cy="50631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a:off x="15954330" y="4579635"/>
            <a:ext cx="506318" cy="50631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6" name="Group 16"/>
          <p:cNvGrpSpPr>
            <a:grpSpLocks noChangeAspect="1"/>
          </p:cNvGrpSpPr>
          <p:nvPr/>
        </p:nvGrpSpPr>
        <p:grpSpPr>
          <a:xfrm rot="8501948">
            <a:off x="16478805" y="5786926"/>
            <a:ext cx="762339" cy="323324"/>
            <a:chOff x="0" y="0"/>
            <a:chExt cx="2527300" cy="1071880"/>
          </a:xfrm>
        </p:grpSpPr>
        <p:sp>
          <p:nvSpPr>
            <p:cNvPr id="17" name="Freeform 17"/>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8" name="Group 18"/>
          <p:cNvGrpSpPr/>
          <p:nvPr/>
        </p:nvGrpSpPr>
        <p:grpSpPr>
          <a:xfrm>
            <a:off x="7998480" y="8111370"/>
            <a:ext cx="506318" cy="50631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68706" y="-320007"/>
            <a:ext cx="10284248" cy="10927013"/>
          </a:xfrm>
          <a:custGeom>
            <a:avLst/>
            <a:gdLst/>
            <a:ahLst/>
            <a:cxnLst/>
            <a:rect l="l" t="t" r="r" b="b"/>
            <a:pathLst>
              <a:path w="10284248" h="10927013">
                <a:moveTo>
                  <a:pt x="0" y="0"/>
                </a:moveTo>
                <a:lnTo>
                  <a:pt x="10284248" y="0"/>
                </a:lnTo>
                <a:lnTo>
                  <a:pt x="10284248" y="10927014"/>
                </a:lnTo>
                <a:lnTo>
                  <a:pt x="0" y="10927014"/>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5533" y="1956022"/>
            <a:ext cx="10147346" cy="6170295"/>
          </a:xfrm>
          <a:prstGeom prst="rect">
            <a:avLst/>
          </a:prstGeom>
        </p:spPr>
        <p:txBody>
          <a:bodyPr lIns="0" tIns="0" rIns="0" bIns="0" rtlCol="0" anchor="t">
            <a:spAutoFit/>
          </a:bodyPr>
          <a:lstStyle/>
          <a:p>
            <a:pPr algn="just">
              <a:lnSpc>
                <a:spcPts val="3779"/>
              </a:lnSpc>
            </a:pPr>
            <a:r>
              <a:rPr lang="en-US" sz="2700">
                <a:solidFill>
                  <a:srgbClr val="000000"/>
                </a:solidFill>
                <a:latin typeface="Montserrat"/>
                <a:ea typeface="Montserrat"/>
                <a:cs typeface="Montserrat"/>
                <a:sym typeface="Montserrat"/>
              </a:rPr>
              <a:t>Asuransi syariah menjadi salah satu pilihan produk asuransi bagi masyarakat Indonesia, dikarenakan </a:t>
            </a:r>
            <a:r>
              <a:rPr lang="en-US" sz="2700" b="1">
                <a:solidFill>
                  <a:srgbClr val="000000"/>
                </a:solidFill>
                <a:latin typeface="Montserrat Bold"/>
                <a:ea typeface="Montserrat Bold"/>
                <a:cs typeface="Montserrat Bold"/>
                <a:sym typeface="Montserrat Bold"/>
              </a:rPr>
              <a:t>asuransi syariah menggunakan prinsip syariah yang saling menguntungkan kedua belah pihak yang tidak terdapat unsur riba</a:t>
            </a:r>
            <a:r>
              <a:rPr lang="en-US" sz="2700">
                <a:solidFill>
                  <a:srgbClr val="000000"/>
                </a:solidFill>
                <a:latin typeface="Montserrat"/>
                <a:ea typeface="Montserrat"/>
                <a:cs typeface="Montserrat"/>
                <a:sym typeface="Montserrat"/>
              </a:rPr>
              <a:t> karena akad pada asuransi syariah berdasar kepada tolong-menolong, pengelolaan dana pada asuransi syariah dijalankan secara transparan dengan hanya menggunakan elemen keuangan dan investasi yang berbasis syariah. Manfaat yang diberikan pun proporsional karena profit dari hasil investasi syariah diberikan ke masing-masing peserta asuransi dan pengelola asuransi syariah itu sendiri. </a:t>
            </a:r>
          </a:p>
          <a:p>
            <a:pPr algn="just">
              <a:lnSpc>
                <a:spcPts val="3779"/>
              </a:lnSpc>
            </a:pPr>
            <a:endParaRPr lang="en-US" sz="2700">
              <a:solidFill>
                <a:srgbClr val="000000"/>
              </a:solidFill>
              <a:latin typeface="Montserrat"/>
              <a:ea typeface="Montserrat"/>
              <a:cs typeface="Montserrat"/>
              <a:sym typeface="Montserrat"/>
            </a:endParaRPr>
          </a:p>
        </p:txBody>
      </p:sp>
      <p:grpSp>
        <p:nvGrpSpPr>
          <p:cNvPr id="4" name="Group 4"/>
          <p:cNvGrpSpPr/>
          <p:nvPr/>
        </p:nvGrpSpPr>
        <p:grpSpPr>
          <a:xfrm>
            <a:off x="-310611" y="9086850"/>
            <a:ext cx="19220011" cy="1845969"/>
            <a:chOff x="0" y="0"/>
            <a:chExt cx="5062061" cy="486181"/>
          </a:xfrm>
        </p:grpSpPr>
        <p:sp>
          <p:nvSpPr>
            <p:cNvPr id="5" name="Freeform 5"/>
            <p:cNvSpPr/>
            <p:nvPr/>
          </p:nvSpPr>
          <p:spPr>
            <a:xfrm>
              <a:off x="0" y="0"/>
              <a:ext cx="5062060" cy="486181"/>
            </a:xfrm>
            <a:custGeom>
              <a:avLst/>
              <a:gdLst/>
              <a:ahLst/>
              <a:cxnLst/>
              <a:rect l="l" t="t" r="r" b="b"/>
              <a:pathLst>
                <a:path w="5062060" h="486181">
                  <a:moveTo>
                    <a:pt x="0" y="0"/>
                  </a:moveTo>
                  <a:lnTo>
                    <a:pt x="5062060" y="0"/>
                  </a:lnTo>
                  <a:lnTo>
                    <a:pt x="5062060" y="486181"/>
                  </a:lnTo>
                  <a:lnTo>
                    <a:pt x="0" y="486181"/>
                  </a:lnTo>
                  <a:close/>
                </a:path>
              </a:pathLst>
            </a:custGeom>
            <a:solidFill>
              <a:srgbClr val="000000"/>
            </a:solidFill>
            <a:ln cap="sq">
              <a:noFill/>
              <a:prstDash val="solid"/>
              <a:miter/>
            </a:ln>
          </p:spPr>
        </p:sp>
        <p:sp>
          <p:nvSpPr>
            <p:cNvPr id="6" name="TextBox 6"/>
            <p:cNvSpPr txBox="1"/>
            <p:nvPr/>
          </p:nvSpPr>
          <p:spPr>
            <a:xfrm>
              <a:off x="0" y="-38100"/>
              <a:ext cx="5062061" cy="524281"/>
            </a:xfrm>
            <a:prstGeom prst="rect">
              <a:avLst/>
            </a:prstGeom>
          </p:spPr>
          <p:txBody>
            <a:bodyPr lIns="50800" tIns="50800" rIns="50800" bIns="50800" rtlCol="0" anchor="ctr"/>
            <a:lstStyle/>
            <a:p>
              <a:pPr algn="ctr">
                <a:lnSpc>
                  <a:spcPts val="3359"/>
                </a:lnSpc>
              </a:pPr>
              <a:endParaRPr/>
            </a:p>
          </p:txBody>
        </p:sp>
      </p:grpSp>
      <p:sp>
        <p:nvSpPr>
          <p:cNvPr id="7" name="Freeform 7"/>
          <p:cNvSpPr/>
          <p:nvPr/>
        </p:nvSpPr>
        <p:spPr>
          <a:xfrm>
            <a:off x="409575" y="1252704"/>
            <a:ext cx="6296015" cy="7781592"/>
          </a:xfrm>
          <a:custGeom>
            <a:avLst/>
            <a:gdLst/>
            <a:ahLst/>
            <a:cxnLst/>
            <a:rect l="l" t="t" r="r" b="b"/>
            <a:pathLst>
              <a:path w="6296015" h="7781592">
                <a:moveTo>
                  <a:pt x="0" y="0"/>
                </a:moveTo>
                <a:lnTo>
                  <a:pt x="6296015" y="0"/>
                </a:lnTo>
                <a:lnTo>
                  <a:pt x="6296015" y="7781592"/>
                </a:lnTo>
                <a:lnTo>
                  <a:pt x="0" y="7781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725238">
            <a:off x="1283617" y="1537464"/>
            <a:ext cx="979600" cy="932367"/>
          </a:xfrm>
          <a:custGeom>
            <a:avLst/>
            <a:gdLst/>
            <a:ahLst/>
            <a:cxnLst/>
            <a:rect l="l" t="t" r="r" b="b"/>
            <a:pathLst>
              <a:path w="979600" h="932367">
                <a:moveTo>
                  <a:pt x="0" y="0"/>
                </a:moveTo>
                <a:lnTo>
                  <a:pt x="979601" y="0"/>
                </a:lnTo>
                <a:lnTo>
                  <a:pt x="979601" y="932367"/>
                </a:lnTo>
                <a:lnTo>
                  <a:pt x="0" y="932367"/>
                </a:lnTo>
                <a:lnTo>
                  <a:pt x="0" y="0"/>
                </a:lnTo>
                <a:close/>
              </a:path>
            </a:pathLst>
          </a:custGeom>
          <a:blipFill>
            <a:blip r:embed="rId6">
              <a:extLst>
                <a:ext uri="{96DAC541-7B7A-43D3-8B79-37D633B846F1}">
                  <asvg:svgBlip xmlns:asvg="http://schemas.microsoft.com/office/drawing/2016/SVG/main" r:embed="rId7"/>
                </a:ext>
              </a:extLst>
            </a:blip>
            <a:stretch>
              <a:fillRect l="-368614" t="-53448" b="-287879"/>
            </a:stretch>
          </a:blipFill>
        </p:spPr>
      </p:sp>
      <p:grpSp>
        <p:nvGrpSpPr>
          <p:cNvPr id="9" name="Group 9"/>
          <p:cNvGrpSpPr>
            <a:grpSpLocks noChangeAspect="1"/>
          </p:cNvGrpSpPr>
          <p:nvPr/>
        </p:nvGrpSpPr>
        <p:grpSpPr>
          <a:xfrm rot="-8682234">
            <a:off x="6158404" y="6900223"/>
            <a:ext cx="762339" cy="323324"/>
            <a:chOff x="0" y="0"/>
            <a:chExt cx="2527300" cy="1071880"/>
          </a:xfrm>
        </p:grpSpPr>
        <p:sp>
          <p:nvSpPr>
            <p:cNvPr id="10" name="Freeform 10"/>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1" name="Group 11"/>
          <p:cNvGrpSpPr>
            <a:grpSpLocks noChangeAspect="1"/>
          </p:cNvGrpSpPr>
          <p:nvPr/>
        </p:nvGrpSpPr>
        <p:grpSpPr>
          <a:xfrm rot="8334095">
            <a:off x="5360382" y="2435193"/>
            <a:ext cx="762339" cy="323324"/>
            <a:chOff x="0" y="0"/>
            <a:chExt cx="2527300" cy="1071880"/>
          </a:xfrm>
        </p:grpSpPr>
        <p:sp>
          <p:nvSpPr>
            <p:cNvPr id="12" name="Freeform 12"/>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3" name="Group 13"/>
          <p:cNvGrpSpPr/>
          <p:nvPr/>
        </p:nvGrpSpPr>
        <p:grpSpPr>
          <a:xfrm>
            <a:off x="16180601" y="734172"/>
            <a:ext cx="506318" cy="50631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522382" y="4913803"/>
            <a:ext cx="506318" cy="50631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9" name="TextBox 19"/>
          <p:cNvSpPr txBox="1"/>
          <p:nvPr/>
        </p:nvSpPr>
        <p:spPr>
          <a:xfrm>
            <a:off x="11221216" y="9363075"/>
            <a:ext cx="6535283" cy="923925"/>
          </a:xfrm>
          <a:prstGeom prst="rect">
            <a:avLst/>
          </a:prstGeom>
        </p:spPr>
        <p:txBody>
          <a:bodyPr lIns="0" tIns="0" rIns="0" bIns="0" rtlCol="0" anchor="t">
            <a:spAutoFit/>
          </a:bodyPr>
          <a:lstStyle/>
          <a:p>
            <a:pPr algn="l">
              <a:lnSpc>
                <a:spcPts val="6839"/>
              </a:lnSpc>
            </a:pPr>
            <a:r>
              <a:rPr lang="en-US" sz="7200">
                <a:solidFill>
                  <a:srgbClr val="FFFFFF"/>
                </a:solidFill>
                <a:latin typeface="Archivo Black"/>
                <a:ea typeface="Archivo Black"/>
                <a:cs typeface="Archivo Black"/>
                <a:sym typeface="Archivo Black"/>
              </a:rPr>
              <a:t>Pendahuluan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352560" y="-640013"/>
            <a:ext cx="10284248" cy="10927013"/>
          </a:xfrm>
          <a:custGeom>
            <a:avLst/>
            <a:gdLst/>
            <a:ahLst/>
            <a:cxnLst/>
            <a:rect l="l" t="t" r="r" b="b"/>
            <a:pathLst>
              <a:path w="10284248" h="10927013">
                <a:moveTo>
                  <a:pt x="0" y="0"/>
                </a:moveTo>
                <a:lnTo>
                  <a:pt x="10284248" y="0"/>
                </a:lnTo>
                <a:lnTo>
                  <a:pt x="10284248" y="10927013"/>
                </a:lnTo>
                <a:lnTo>
                  <a:pt x="0" y="10927013"/>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773418" y="1645664"/>
            <a:ext cx="7370582" cy="1878330"/>
          </a:xfrm>
          <a:prstGeom prst="rect">
            <a:avLst/>
          </a:prstGeom>
        </p:spPr>
        <p:txBody>
          <a:bodyPr lIns="0" tIns="0" rIns="0" bIns="0" rtlCol="0" anchor="t">
            <a:spAutoFit/>
          </a:bodyPr>
          <a:lstStyle/>
          <a:p>
            <a:pPr algn="l">
              <a:lnSpc>
                <a:spcPts val="7200"/>
              </a:lnSpc>
            </a:pPr>
            <a:r>
              <a:rPr lang="en-US" sz="7200">
                <a:solidFill>
                  <a:srgbClr val="FFFFFF"/>
                </a:solidFill>
                <a:latin typeface="Archivo Black"/>
                <a:ea typeface="Archivo Black"/>
                <a:cs typeface="Archivo Black"/>
                <a:sym typeface="Archivo Black"/>
              </a:rPr>
              <a:t>Tujuan Penelitian</a:t>
            </a:r>
          </a:p>
        </p:txBody>
      </p:sp>
      <p:sp>
        <p:nvSpPr>
          <p:cNvPr id="4" name="Freeform 4"/>
          <p:cNvSpPr/>
          <p:nvPr/>
        </p:nvSpPr>
        <p:spPr>
          <a:xfrm rot="725238">
            <a:off x="9635571" y="5920797"/>
            <a:ext cx="1730073" cy="1646655"/>
          </a:xfrm>
          <a:custGeom>
            <a:avLst/>
            <a:gdLst/>
            <a:ahLst/>
            <a:cxnLst/>
            <a:rect l="l" t="t" r="r" b="b"/>
            <a:pathLst>
              <a:path w="1730073" h="1646655">
                <a:moveTo>
                  <a:pt x="0" y="0"/>
                </a:moveTo>
                <a:lnTo>
                  <a:pt x="1730073" y="0"/>
                </a:lnTo>
                <a:lnTo>
                  <a:pt x="1730073" y="1646655"/>
                </a:lnTo>
                <a:lnTo>
                  <a:pt x="0" y="1646655"/>
                </a:lnTo>
                <a:lnTo>
                  <a:pt x="0" y="0"/>
                </a:lnTo>
                <a:close/>
              </a:path>
            </a:pathLst>
          </a:custGeom>
          <a:blipFill>
            <a:blip r:embed="rId4">
              <a:extLst>
                <a:ext uri="{96DAC541-7B7A-43D3-8B79-37D633B846F1}">
                  <asvg:svgBlip xmlns:asvg="http://schemas.microsoft.com/office/drawing/2016/SVG/main" r:embed="rId5"/>
                </a:ext>
              </a:extLst>
            </a:blip>
            <a:stretch>
              <a:fillRect l="-368614" t="-53448" b="-287879"/>
            </a:stretch>
          </a:blipFill>
        </p:spPr>
      </p:sp>
      <p:grpSp>
        <p:nvGrpSpPr>
          <p:cNvPr id="5" name="Group 5"/>
          <p:cNvGrpSpPr/>
          <p:nvPr/>
        </p:nvGrpSpPr>
        <p:grpSpPr>
          <a:xfrm>
            <a:off x="1028700" y="3816011"/>
            <a:ext cx="8453643" cy="5695448"/>
            <a:chOff x="0" y="0"/>
            <a:chExt cx="2226474" cy="1500036"/>
          </a:xfrm>
        </p:grpSpPr>
        <p:sp>
          <p:nvSpPr>
            <p:cNvPr id="6" name="Freeform 6"/>
            <p:cNvSpPr/>
            <p:nvPr/>
          </p:nvSpPr>
          <p:spPr>
            <a:xfrm>
              <a:off x="0" y="0"/>
              <a:ext cx="2226474" cy="1500036"/>
            </a:xfrm>
            <a:custGeom>
              <a:avLst/>
              <a:gdLst/>
              <a:ahLst/>
              <a:cxnLst/>
              <a:rect l="l" t="t" r="r" b="b"/>
              <a:pathLst>
                <a:path w="2226474" h="1500036">
                  <a:moveTo>
                    <a:pt x="45790" y="0"/>
                  </a:moveTo>
                  <a:lnTo>
                    <a:pt x="2180683" y="0"/>
                  </a:lnTo>
                  <a:cubicBezTo>
                    <a:pt x="2192828" y="0"/>
                    <a:pt x="2204475" y="4824"/>
                    <a:pt x="2213062" y="13412"/>
                  </a:cubicBezTo>
                  <a:cubicBezTo>
                    <a:pt x="2221649" y="21999"/>
                    <a:pt x="2226474" y="33646"/>
                    <a:pt x="2226474" y="45790"/>
                  </a:cubicBezTo>
                  <a:lnTo>
                    <a:pt x="2226474" y="1454245"/>
                  </a:lnTo>
                  <a:cubicBezTo>
                    <a:pt x="2226474" y="1466390"/>
                    <a:pt x="2221649" y="1478037"/>
                    <a:pt x="2213062" y="1486624"/>
                  </a:cubicBezTo>
                  <a:cubicBezTo>
                    <a:pt x="2204475" y="1495212"/>
                    <a:pt x="2192828" y="1500036"/>
                    <a:pt x="2180683" y="1500036"/>
                  </a:cubicBezTo>
                  <a:lnTo>
                    <a:pt x="45790" y="1500036"/>
                  </a:lnTo>
                  <a:cubicBezTo>
                    <a:pt x="20501" y="1500036"/>
                    <a:pt x="0" y="1479535"/>
                    <a:pt x="0" y="1454245"/>
                  </a:cubicBezTo>
                  <a:lnTo>
                    <a:pt x="0" y="45790"/>
                  </a:lnTo>
                  <a:cubicBezTo>
                    <a:pt x="0" y="33646"/>
                    <a:pt x="4824" y="21999"/>
                    <a:pt x="13412" y="13412"/>
                  </a:cubicBezTo>
                  <a:cubicBezTo>
                    <a:pt x="21999" y="4824"/>
                    <a:pt x="33646" y="0"/>
                    <a:pt x="45790" y="0"/>
                  </a:cubicBezTo>
                  <a:close/>
                </a:path>
              </a:pathLst>
            </a:custGeom>
            <a:solidFill>
              <a:srgbClr val="FFFFFF"/>
            </a:solidFill>
            <a:ln cap="rnd">
              <a:noFill/>
              <a:prstDash val="solid"/>
              <a:round/>
            </a:ln>
          </p:spPr>
        </p:sp>
        <p:sp>
          <p:nvSpPr>
            <p:cNvPr id="7" name="TextBox 7"/>
            <p:cNvSpPr txBox="1"/>
            <p:nvPr/>
          </p:nvSpPr>
          <p:spPr>
            <a:xfrm>
              <a:off x="0" y="-38100"/>
              <a:ext cx="2226474" cy="1538136"/>
            </a:xfrm>
            <a:prstGeom prst="rect">
              <a:avLst/>
            </a:prstGeom>
          </p:spPr>
          <p:txBody>
            <a:bodyPr lIns="50800" tIns="50800" rIns="50800" bIns="50800" rtlCol="0" anchor="ctr"/>
            <a:lstStyle/>
            <a:p>
              <a:pPr algn="ctr">
                <a:lnSpc>
                  <a:spcPts val="3359"/>
                </a:lnSpc>
              </a:pPr>
              <a:endParaRPr/>
            </a:p>
          </p:txBody>
        </p:sp>
      </p:grpSp>
      <p:sp>
        <p:nvSpPr>
          <p:cNvPr id="8" name="TextBox 8"/>
          <p:cNvSpPr txBox="1"/>
          <p:nvPr/>
        </p:nvSpPr>
        <p:spPr>
          <a:xfrm>
            <a:off x="1441256" y="4137610"/>
            <a:ext cx="7628530" cy="4741545"/>
          </a:xfrm>
          <a:prstGeom prst="rect">
            <a:avLst/>
          </a:prstGeom>
        </p:spPr>
        <p:txBody>
          <a:bodyPr lIns="0" tIns="0" rIns="0" bIns="0" rtlCol="0" anchor="t">
            <a:spAutoFit/>
          </a:bodyPr>
          <a:lstStyle/>
          <a:p>
            <a:pPr algn="just">
              <a:lnSpc>
                <a:spcPts val="3779"/>
              </a:lnSpc>
            </a:pPr>
            <a:r>
              <a:rPr lang="en-US" sz="2700">
                <a:solidFill>
                  <a:srgbClr val="000000"/>
                </a:solidFill>
                <a:latin typeface="Montserrat"/>
                <a:ea typeface="Montserrat"/>
                <a:cs typeface="Montserrat"/>
                <a:sym typeface="Montserrat"/>
              </a:rPr>
              <a:t>Penelitian ini bertujuan mengestimasi dana Tabarru’ produk asuransi jiwa syariah menggunakan pendekatan COI dengan melibatkan pengaruh selang kepercayaan dari </a:t>
            </a:r>
            <a:r>
              <a:rPr lang="en-US" sz="2700" i="1">
                <a:solidFill>
                  <a:srgbClr val="000000"/>
                </a:solidFill>
                <a:latin typeface="Montserrat Italics"/>
                <a:ea typeface="Montserrat Italics"/>
                <a:cs typeface="Montserrat Italics"/>
                <a:sym typeface="Montserrat Italics"/>
              </a:rPr>
              <a:t>Interest Rate.</a:t>
            </a:r>
            <a:r>
              <a:rPr lang="en-US" sz="2700">
                <a:solidFill>
                  <a:srgbClr val="000000"/>
                </a:solidFill>
                <a:latin typeface="Montserrat"/>
                <a:ea typeface="Montserrat"/>
                <a:cs typeface="Montserrat"/>
                <a:sym typeface="Montserrat"/>
              </a:rPr>
              <a:t> Selanjutnya besar peluang hidup dari tertangung didasarkan pada Tabel Mortalita Indonesia 2019 (TMI IV) dan nilai </a:t>
            </a:r>
            <a:r>
              <a:rPr lang="en-US" sz="2700" i="1">
                <a:solidFill>
                  <a:srgbClr val="000000"/>
                </a:solidFill>
                <a:latin typeface="Montserrat Italics"/>
                <a:ea typeface="Montserrat Italics"/>
                <a:cs typeface="Montserrat Italics"/>
                <a:sym typeface="Montserrat Italics"/>
              </a:rPr>
              <a:t>interest rate</a:t>
            </a:r>
            <a:r>
              <a:rPr lang="en-US" sz="2700">
                <a:solidFill>
                  <a:srgbClr val="000000"/>
                </a:solidFill>
                <a:latin typeface="Montserrat"/>
                <a:ea typeface="Montserrat"/>
                <a:cs typeface="Montserrat"/>
                <a:sym typeface="Montserrat"/>
              </a:rPr>
              <a:t> berasal dari </a:t>
            </a:r>
            <a:r>
              <a:rPr lang="en-US" sz="2700" i="1">
                <a:solidFill>
                  <a:srgbClr val="000000"/>
                </a:solidFill>
                <a:latin typeface="Montserrat Italics"/>
                <a:ea typeface="Montserrat Italics"/>
                <a:cs typeface="Montserrat Italics"/>
                <a:sym typeface="Montserrat Italics"/>
              </a:rPr>
              <a:t>BI Rate</a:t>
            </a:r>
            <a:r>
              <a:rPr lang="en-US" sz="2700">
                <a:solidFill>
                  <a:srgbClr val="000000"/>
                </a:solidFill>
                <a:latin typeface="Montserrat"/>
                <a:ea typeface="Montserrat"/>
                <a:cs typeface="Montserrat"/>
                <a:sym typeface="Montserrat"/>
              </a:rPr>
              <a:t> tahun 2018 sampai dengan 2022 dengan jangka waktu 12 bulan.</a:t>
            </a:r>
          </a:p>
        </p:txBody>
      </p:sp>
      <p:grpSp>
        <p:nvGrpSpPr>
          <p:cNvPr id="9" name="Group 9"/>
          <p:cNvGrpSpPr>
            <a:grpSpLocks noChangeAspect="1"/>
          </p:cNvGrpSpPr>
          <p:nvPr/>
        </p:nvGrpSpPr>
        <p:grpSpPr>
          <a:xfrm rot="-8682234">
            <a:off x="10236635" y="4629653"/>
            <a:ext cx="762339" cy="323324"/>
            <a:chOff x="0" y="0"/>
            <a:chExt cx="2527300" cy="1071880"/>
          </a:xfrm>
        </p:grpSpPr>
        <p:sp>
          <p:nvSpPr>
            <p:cNvPr id="10" name="Freeform 10"/>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FFFFFF"/>
            </a:solidFill>
          </p:spPr>
        </p:sp>
      </p:grpSp>
      <p:sp>
        <p:nvSpPr>
          <p:cNvPr id="11" name="Freeform 11"/>
          <p:cNvSpPr/>
          <p:nvPr/>
        </p:nvSpPr>
        <p:spPr>
          <a:xfrm rot="-658308">
            <a:off x="11838782" y="1276049"/>
            <a:ext cx="5456614" cy="7094888"/>
          </a:xfrm>
          <a:custGeom>
            <a:avLst/>
            <a:gdLst/>
            <a:ahLst/>
            <a:cxnLst/>
            <a:rect l="l" t="t" r="r" b="b"/>
            <a:pathLst>
              <a:path w="5456614" h="7094888">
                <a:moveTo>
                  <a:pt x="0" y="0"/>
                </a:moveTo>
                <a:lnTo>
                  <a:pt x="5456615" y="0"/>
                </a:lnTo>
                <a:lnTo>
                  <a:pt x="5456615" y="7094888"/>
                </a:lnTo>
                <a:lnTo>
                  <a:pt x="0" y="70948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a:grpSpLocks noChangeAspect="1"/>
          </p:cNvGrpSpPr>
          <p:nvPr/>
        </p:nvGrpSpPr>
        <p:grpSpPr>
          <a:xfrm rot="8910078">
            <a:off x="15735093" y="1687647"/>
            <a:ext cx="762339" cy="323324"/>
            <a:chOff x="0" y="0"/>
            <a:chExt cx="2527300" cy="1071880"/>
          </a:xfrm>
        </p:grpSpPr>
        <p:sp>
          <p:nvSpPr>
            <p:cNvPr id="13" name="Freeform 13"/>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FFFFFF"/>
            </a:solidFill>
          </p:spPr>
        </p:sp>
      </p:grpSp>
      <p:grpSp>
        <p:nvGrpSpPr>
          <p:cNvPr id="14" name="Group 14"/>
          <p:cNvGrpSpPr/>
          <p:nvPr/>
        </p:nvGrpSpPr>
        <p:grpSpPr>
          <a:xfrm>
            <a:off x="11719847" y="2186303"/>
            <a:ext cx="506318" cy="50631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7" name="Group 17"/>
          <p:cNvGrpSpPr/>
          <p:nvPr/>
        </p:nvGrpSpPr>
        <p:grpSpPr>
          <a:xfrm>
            <a:off x="522382" y="4185235"/>
            <a:ext cx="506318" cy="50631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20" name="Group 20"/>
          <p:cNvGrpSpPr/>
          <p:nvPr/>
        </p:nvGrpSpPr>
        <p:grpSpPr>
          <a:xfrm>
            <a:off x="10213295" y="9005141"/>
            <a:ext cx="506318" cy="50631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310611" y="8766655"/>
            <a:ext cx="19220011" cy="2166165"/>
            <a:chOff x="0" y="0"/>
            <a:chExt cx="5062061" cy="570512"/>
          </a:xfrm>
        </p:grpSpPr>
        <p:sp>
          <p:nvSpPr>
            <p:cNvPr id="6" name="Freeform 6"/>
            <p:cNvSpPr/>
            <p:nvPr/>
          </p:nvSpPr>
          <p:spPr>
            <a:xfrm>
              <a:off x="0" y="0"/>
              <a:ext cx="5062060" cy="570512"/>
            </a:xfrm>
            <a:custGeom>
              <a:avLst/>
              <a:gdLst/>
              <a:ahLst/>
              <a:cxnLst/>
              <a:rect l="l" t="t" r="r" b="b"/>
              <a:pathLst>
                <a:path w="5062060" h="570512">
                  <a:moveTo>
                    <a:pt x="0" y="0"/>
                  </a:moveTo>
                  <a:lnTo>
                    <a:pt x="5062060" y="0"/>
                  </a:lnTo>
                  <a:lnTo>
                    <a:pt x="5062060" y="570512"/>
                  </a:lnTo>
                  <a:lnTo>
                    <a:pt x="0" y="570512"/>
                  </a:lnTo>
                  <a:close/>
                </a:path>
              </a:pathLst>
            </a:custGeom>
            <a:solidFill>
              <a:srgbClr val="000000"/>
            </a:solidFill>
            <a:ln cap="sq">
              <a:noFill/>
              <a:prstDash val="solid"/>
              <a:miter/>
            </a:ln>
          </p:spPr>
        </p:sp>
        <p:sp>
          <p:nvSpPr>
            <p:cNvPr id="7" name="TextBox 7"/>
            <p:cNvSpPr txBox="1"/>
            <p:nvPr/>
          </p:nvSpPr>
          <p:spPr>
            <a:xfrm>
              <a:off x="0" y="-38100"/>
              <a:ext cx="5062061" cy="608612"/>
            </a:xfrm>
            <a:prstGeom prst="rect">
              <a:avLst/>
            </a:prstGeom>
          </p:spPr>
          <p:txBody>
            <a:bodyPr lIns="50800" tIns="50800" rIns="50800" bIns="50800" rtlCol="0" anchor="ctr"/>
            <a:lstStyle/>
            <a:p>
              <a:pPr algn="ctr">
                <a:lnSpc>
                  <a:spcPts val="2940"/>
                </a:lnSpc>
              </a:pPr>
              <a:endParaRPr/>
            </a:p>
          </p:txBody>
        </p:sp>
      </p:grpSp>
      <p:grpSp>
        <p:nvGrpSpPr>
          <p:cNvPr id="8" name="Group 8"/>
          <p:cNvGrpSpPr/>
          <p:nvPr/>
        </p:nvGrpSpPr>
        <p:grpSpPr>
          <a:xfrm>
            <a:off x="9144000" y="332202"/>
            <a:ext cx="8500348" cy="3459852"/>
            <a:chOff x="0" y="0"/>
            <a:chExt cx="2271283" cy="924468"/>
          </a:xfrm>
        </p:grpSpPr>
        <p:sp>
          <p:nvSpPr>
            <p:cNvPr id="9" name="Freeform 9"/>
            <p:cNvSpPr/>
            <p:nvPr/>
          </p:nvSpPr>
          <p:spPr>
            <a:xfrm>
              <a:off x="0" y="0"/>
              <a:ext cx="2271283" cy="924468"/>
            </a:xfrm>
            <a:custGeom>
              <a:avLst/>
              <a:gdLst/>
              <a:ahLst/>
              <a:cxnLst/>
              <a:rect l="l" t="t" r="r" b="b"/>
              <a:pathLst>
                <a:path w="2271283" h="924468">
                  <a:moveTo>
                    <a:pt x="45539" y="0"/>
                  </a:moveTo>
                  <a:lnTo>
                    <a:pt x="2225744" y="0"/>
                  </a:lnTo>
                  <a:cubicBezTo>
                    <a:pt x="2250895" y="0"/>
                    <a:pt x="2271283" y="20388"/>
                    <a:pt x="2271283" y="45539"/>
                  </a:cubicBezTo>
                  <a:lnTo>
                    <a:pt x="2271283" y="878929"/>
                  </a:lnTo>
                  <a:cubicBezTo>
                    <a:pt x="2271283" y="891007"/>
                    <a:pt x="2266485" y="902590"/>
                    <a:pt x="2257945" y="911130"/>
                  </a:cubicBezTo>
                  <a:cubicBezTo>
                    <a:pt x="2249405" y="919670"/>
                    <a:pt x="2237822" y="924468"/>
                    <a:pt x="2225744" y="924468"/>
                  </a:cubicBezTo>
                  <a:lnTo>
                    <a:pt x="45539" y="924468"/>
                  </a:lnTo>
                  <a:cubicBezTo>
                    <a:pt x="33461" y="924468"/>
                    <a:pt x="21878" y="919670"/>
                    <a:pt x="13338" y="911130"/>
                  </a:cubicBezTo>
                  <a:cubicBezTo>
                    <a:pt x="4798" y="902590"/>
                    <a:pt x="0" y="891007"/>
                    <a:pt x="0" y="878929"/>
                  </a:cubicBezTo>
                  <a:lnTo>
                    <a:pt x="0" y="45539"/>
                  </a:lnTo>
                  <a:cubicBezTo>
                    <a:pt x="0" y="33461"/>
                    <a:pt x="4798" y="21878"/>
                    <a:pt x="13338" y="13338"/>
                  </a:cubicBezTo>
                  <a:cubicBezTo>
                    <a:pt x="21878" y="4798"/>
                    <a:pt x="33461" y="0"/>
                    <a:pt x="45539" y="0"/>
                  </a:cubicBezTo>
                  <a:close/>
                </a:path>
              </a:pathLst>
            </a:custGeom>
            <a:solidFill>
              <a:srgbClr val="FFFFFF"/>
            </a:solidFill>
            <a:ln w="47625" cap="rnd">
              <a:solidFill>
                <a:srgbClr val="000000"/>
              </a:solidFill>
              <a:prstDash val="solid"/>
              <a:round/>
            </a:ln>
          </p:spPr>
        </p:sp>
        <p:sp>
          <p:nvSpPr>
            <p:cNvPr id="10" name="TextBox 10"/>
            <p:cNvSpPr txBox="1"/>
            <p:nvPr/>
          </p:nvSpPr>
          <p:spPr>
            <a:xfrm>
              <a:off x="0" y="-38100"/>
              <a:ext cx="2271283" cy="96256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0071498" y="1361514"/>
            <a:ext cx="6645353" cy="913695"/>
            <a:chOff x="0" y="0"/>
            <a:chExt cx="2086130" cy="286830"/>
          </a:xfrm>
        </p:grpSpPr>
        <p:sp>
          <p:nvSpPr>
            <p:cNvPr id="12" name="Freeform 12"/>
            <p:cNvSpPr/>
            <p:nvPr/>
          </p:nvSpPr>
          <p:spPr>
            <a:xfrm>
              <a:off x="0" y="0"/>
              <a:ext cx="2086130" cy="286830"/>
            </a:xfrm>
            <a:custGeom>
              <a:avLst/>
              <a:gdLst/>
              <a:ahLst/>
              <a:cxnLst/>
              <a:rect l="l" t="t" r="r" b="b"/>
              <a:pathLst>
                <a:path w="2086130" h="286830">
                  <a:moveTo>
                    <a:pt x="116501" y="0"/>
                  </a:moveTo>
                  <a:lnTo>
                    <a:pt x="1969629" y="0"/>
                  </a:lnTo>
                  <a:cubicBezTo>
                    <a:pt x="2033970" y="0"/>
                    <a:pt x="2086130" y="52159"/>
                    <a:pt x="2086130" y="116501"/>
                  </a:cubicBezTo>
                  <a:lnTo>
                    <a:pt x="2086130" y="170329"/>
                  </a:lnTo>
                  <a:cubicBezTo>
                    <a:pt x="2086130" y="234670"/>
                    <a:pt x="2033970" y="286830"/>
                    <a:pt x="1969629" y="286830"/>
                  </a:cubicBezTo>
                  <a:lnTo>
                    <a:pt x="116501" y="286830"/>
                  </a:lnTo>
                  <a:cubicBezTo>
                    <a:pt x="52159" y="286830"/>
                    <a:pt x="0" y="234670"/>
                    <a:pt x="0" y="170329"/>
                  </a:cubicBezTo>
                  <a:lnTo>
                    <a:pt x="0" y="116501"/>
                  </a:lnTo>
                  <a:cubicBezTo>
                    <a:pt x="0" y="52159"/>
                    <a:pt x="52159" y="0"/>
                    <a:pt x="116501" y="0"/>
                  </a:cubicBezTo>
                  <a:close/>
                </a:path>
              </a:pathLst>
            </a:custGeom>
            <a:solidFill>
              <a:srgbClr val="000000"/>
            </a:solidFill>
            <a:ln cap="rnd">
              <a:noFill/>
              <a:prstDash val="solid"/>
              <a:round/>
            </a:ln>
          </p:spPr>
        </p:sp>
        <p:sp>
          <p:nvSpPr>
            <p:cNvPr id="13" name="TextBox 13"/>
            <p:cNvSpPr txBox="1"/>
            <p:nvPr/>
          </p:nvSpPr>
          <p:spPr>
            <a:xfrm>
              <a:off x="0" y="-38100"/>
              <a:ext cx="2086130" cy="324930"/>
            </a:xfrm>
            <a:prstGeom prst="rect">
              <a:avLst/>
            </a:prstGeom>
          </p:spPr>
          <p:txBody>
            <a:bodyPr lIns="50800" tIns="50800" rIns="50800" bIns="50800" rtlCol="0" anchor="ctr"/>
            <a:lstStyle/>
            <a:p>
              <a:pPr algn="ctr">
                <a:lnSpc>
                  <a:spcPts val="3499"/>
                </a:lnSpc>
              </a:pPr>
              <a:r>
                <a:rPr lang="en-US" sz="2499">
                  <a:solidFill>
                    <a:srgbClr val="FFFFFF"/>
                  </a:solidFill>
                  <a:latin typeface="Montserrat"/>
                  <a:ea typeface="Montserrat"/>
                  <a:cs typeface="Montserrat"/>
                  <a:sym typeface="Montserrat"/>
                </a:rPr>
                <a:t>Metode Cost of Insurance</a:t>
              </a:r>
            </a:p>
          </p:txBody>
        </p:sp>
      </p:grpSp>
      <p:grpSp>
        <p:nvGrpSpPr>
          <p:cNvPr id="14" name="Group 14"/>
          <p:cNvGrpSpPr/>
          <p:nvPr/>
        </p:nvGrpSpPr>
        <p:grpSpPr>
          <a:xfrm>
            <a:off x="10071498" y="2503808"/>
            <a:ext cx="6645353" cy="1025127"/>
            <a:chOff x="0" y="0"/>
            <a:chExt cx="2086130" cy="321811"/>
          </a:xfrm>
        </p:grpSpPr>
        <p:sp>
          <p:nvSpPr>
            <p:cNvPr id="15" name="Freeform 15"/>
            <p:cNvSpPr/>
            <p:nvPr/>
          </p:nvSpPr>
          <p:spPr>
            <a:xfrm>
              <a:off x="0" y="0"/>
              <a:ext cx="2086130" cy="321811"/>
            </a:xfrm>
            <a:custGeom>
              <a:avLst/>
              <a:gdLst/>
              <a:ahLst/>
              <a:cxnLst/>
              <a:rect l="l" t="t" r="r" b="b"/>
              <a:pathLst>
                <a:path w="2086130" h="321811">
                  <a:moveTo>
                    <a:pt x="116501" y="0"/>
                  </a:moveTo>
                  <a:lnTo>
                    <a:pt x="1969629" y="0"/>
                  </a:lnTo>
                  <a:cubicBezTo>
                    <a:pt x="2033970" y="0"/>
                    <a:pt x="2086130" y="52159"/>
                    <a:pt x="2086130" y="116501"/>
                  </a:cubicBezTo>
                  <a:lnTo>
                    <a:pt x="2086130" y="205310"/>
                  </a:lnTo>
                  <a:cubicBezTo>
                    <a:pt x="2086130" y="269652"/>
                    <a:pt x="2033970" y="321811"/>
                    <a:pt x="1969629" y="321811"/>
                  </a:cubicBezTo>
                  <a:lnTo>
                    <a:pt x="116501" y="321811"/>
                  </a:lnTo>
                  <a:cubicBezTo>
                    <a:pt x="52159" y="321811"/>
                    <a:pt x="0" y="269652"/>
                    <a:pt x="0" y="205310"/>
                  </a:cubicBezTo>
                  <a:lnTo>
                    <a:pt x="0" y="116501"/>
                  </a:lnTo>
                  <a:cubicBezTo>
                    <a:pt x="0" y="52159"/>
                    <a:pt x="52159" y="0"/>
                    <a:pt x="116501" y="0"/>
                  </a:cubicBezTo>
                  <a:close/>
                </a:path>
              </a:pathLst>
            </a:custGeom>
            <a:solidFill>
              <a:srgbClr val="000000"/>
            </a:solidFill>
            <a:ln cap="rnd">
              <a:noFill/>
              <a:prstDash val="solid"/>
              <a:round/>
            </a:ln>
          </p:spPr>
        </p:sp>
        <p:sp>
          <p:nvSpPr>
            <p:cNvPr id="16" name="TextBox 16"/>
            <p:cNvSpPr txBox="1"/>
            <p:nvPr/>
          </p:nvSpPr>
          <p:spPr>
            <a:xfrm>
              <a:off x="0" y="-38100"/>
              <a:ext cx="2086130" cy="359911"/>
            </a:xfrm>
            <a:prstGeom prst="rect">
              <a:avLst/>
            </a:prstGeom>
          </p:spPr>
          <p:txBody>
            <a:bodyPr lIns="50800" tIns="50800" rIns="50800" bIns="50800" rtlCol="0" anchor="ctr"/>
            <a:lstStyle/>
            <a:p>
              <a:pPr algn="ctr">
                <a:lnSpc>
                  <a:spcPts val="3499"/>
                </a:lnSpc>
              </a:pPr>
              <a:r>
                <a:rPr lang="en-US" sz="2499">
                  <a:solidFill>
                    <a:srgbClr val="FFFFFF"/>
                  </a:solidFill>
                  <a:latin typeface="Montserrat"/>
                  <a:ea typeface="Montserrat"/>
                  <a:cs typeface="Montserrat"/>
                  <a:sym typeface="Montserrat"/>
                </a:rPr>
                <a:t>Estimasi Interval dengan Central Limit Theorem (CLT)</a:t>
              </a:r>
            </a:p>
          </p:txBody>
        </p:sp>
      </p:grpSp>
      <p:sp>
        <p:nvSpPr>
          <p:cNvPr id="17" name="Freeform 17"/>
          <p:cNvSpPr/>
          <p:nvPr/>
        </p:nvSpPr>
        <p:spPr>
          <a:xfrm>
            <a:off x="1289851" y="1179565"/>
            <a:ext cx="6526864" cy="7038775"/>
          </a:xfrm>
          <a:custGeom>
            <a:avLst/>
            <a:gdLst/>
            <a:ahLst/>
            <a:cxnLst/>
            <a:rect l="l" t="t" r="r" b="b"/>
            <a:pathLst>
              <a:path w="6526864" h="7038775">
                <a:moveTo>
                  <a:pt x="0" y="0"/>
                </a:moveTo>
                <a:lnTo>
                  <a:pt x="6526864" y="0"/>
                </a:lnTo>
                <a:lnTo>
                  <a:pt x="6526864" y="7038775"/>
                </a:lnTo>
                <a:lnTo>
                  <a:pt x="0" y="70387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652474">
            <a:off x="1383540" y="1122648"/>
            <a:ext cx="1864735" cy="1679334"/>
          </a:xfrm>
          <a:custGeom>
            <a:avLst/>
            <a:gdLst/>
            <a:ahLst/>
            <a:cxnLst/>
            <a:rect l="l" t="t" r="r" b="b"/>
            <a:pathLst>
              <a:path w="1864735" h="1679334">
                <a:moveTo>
                  <a:pt x="0" y="0"/>
                </a:moveTo>
                <a:lnTo>
                  <a:pt x="1864735" y="0"/>
                </a:lnTo>
                <a:lnTo>
                  <a:pt x="1864735" y="1679334"/>
                </a:lnTo>
                <a:lnTo>
                  <a:pt x="0" y="1679334"/>
                </a:lnTo>
                <a:lnTo>
                  <a:pt x="0" y="0"/>
                </a:lnTo>
                <a:close/>
              </a:path>
            </a:pathLst>
          </a:custGeom>
          <a:blipFill>
            <a:blip r:embed="rId6">
              <a:extLst>
                <a:ext uri="{96DAC541-7B7A-43D3-8B79-37D633B846F1}">
                  <asvg:svgBlip xmlns:asvg="http://schemas.microsoft.com/office/drawing/2016/SVG/main" r:embed="rId7"/>
                </a:ext>
              </a:extLst>
            </a:blip>
            <a:stretch>
              <a:fillRect l="-63886" r="-202775" b="-145025"/>
            </a:stretch>
          </a:blipFill>
        </p:spPr>
      </p:sp>
      <p:sp>
        <p:nvSpPr>
          <p:cNvPr id="19" name="Freeform 19"/>
          <p:cNvSpPr/>
          <p:nvPr/>
        </p:nvSpPr>
        <p:spPr>
          <a:xfrm rot="820204">
            <a:off x="6577639" y="5834079"/>
            <a:ext cx="1166556" cy="1110309"/>
          </a:xfrm>
          <a:custGeom>
            <a:avLst/>
            <a:gdLst/>
            <a:ahLst/>
            <a:cxnLst/>
            <a:rect l="l" t="t" r="r" b="b"/>
            <a:pathLst>
              <a:path w="1166556" h="1110309">
                <a:moveTo>
                  <a:pt x="0" y="0"/>
                </a:moveTo>
                <a:lnTo>
                  <a:pt x="1166557" y="0"/>
                </a:lnTo>
                <a:lnTo>
                  <a:pt x="1166557" y="1110309"/>
                </a:lnTo>
                <a:lnTo>
                  <a:pt x="0" y="1110309"/>
                </a:lnTo>
                <a:lnTo>
                  <a:pt x="0" y="0"/>
                </a:lnTo>
                <a:close/>
              </a:path>
            </a:pathLst>
          </a:custGeom>
          <a:blipFill>
            <a:blip r:embed="rId8">
              <a:extLst>
                <a:ext uri="{96DAC541-7B7A-43D3-8B79-37D633B846F1}">
                  <asvg:svgBlip xmlns:asvg="http://schemas.microsoft.com/office/drawing/2016/SVG/main" r:embed="rId9"/>
                </a:ext>
              </a:extLst>
            </a:blip>
            <a:stretch>
              <a:fillRect l="-368614" t="-53448" b="-287879"/>
            </a:stretch>
          </a:blipFill>
        </p:spPr>
      </p:sp>
      <p:grpSp>
        <p:nvGrpSpPr>
          <p:cNvPr id="20" name="Group 20"/>
          <p:cNvGrpSpPr>
            <a:grpSpLocks noChangeAspect="1"/>
          </p:cNvGrpSpPr>
          <p:nvPr/>
        </p:nvGrpSpPr>
        <p:grpSpPr>
          <a:xfrm rot="-8682234">
            <a:off x="4172114" y="7777038"/>
            <a:ext cx="762339" cy="323324"/>
            <a:chOff x="0" y="0"/>
            <a:chExt cx="2527300" cy="1071880"/>
          </a:xfrm>
        </p:grpSpPr>
        <p:sp>
          <p:nvSpPr>
            <p:cNvPr id="21" name="Freeform 21"/>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22" name="Group 22"/>
          <p:cNvGrpSpPr>
            <a:grpSpLocks noChangeAspect="1"/>
          </p:cNvGrpSpPr>
          <p:nvPr/>
        </p:nvGrpSpPr>
        <p:grpSpPr>
          <a:xfrm rot="9137655">
            <a:off x="6779748" y="1904635"/>
            <a:ext cx="762339" cy="323324"/>
            <a:chOff x="0" y="0"/>
            <a:chExt cx="2527300" cy="1071880"/>
          </a:xfrm>
        </p:grpSpPr>
        <p:sp>
          <p:nvSpPr>
            <p:cNvPr id="23" name="Freeform 23"/>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sp>
        <p:nvSpPr>
          <p:cNvPr id="24" name="TextBox 24"/>
          <p:cNvSpPr txBox="1"/>
          <p:nvPr/>
        </p:nvSpPr>
        <p:spPr>
          <a:xfrm>
            <a:off x="10071498" y="643237"/>
            <a:ext cx="6906854" cy="610774"/>
          </a:xfrm>
          <a:prstGeom prst="rect">
            <a:avLst/>
          </a:prstGeom>
        </p:spPr>
        <p:txBody>
          <a:bodyPr lIns="0" tIns="0" rIns="0" bIns="0" rtlCol="0" anchor="t">
            <a:spAutoFit/>
          </a:bodyPr>
          <a:lstStyle/>
          <a:p>
            <a:pPr algn="ctr">
              <a:lnSpc>
                <a:spcPts val="4546"/>
              </a:lnSpc>
            </a:pPr>
            <a:r>
              <a:rPr lang="en-US" sz="4546">
                <a:solidFill>
                  <a:srgbClr val="000000"/>
                </a:solidFill>
                <a:latin typeface="Archivo Black"/>
                <a:ea typeface="Archivo Black"/>
                <a:cs typeface="Archivo Black"/>
                <a:sym typeface="Archivo Black"/>
              </a:rPr>
              <a:t>Metode Penelitian</a:t>
            </a:r>
          </a:p>
        </p:txBody>
      </p:sp>
      <p:grpSp>
        <p:nvGrpSpPr>
          <p:cNvPr id="25" name="Group 25"/>
          <p:cNvGrpSpPr/>
          <p:nvPr/>
        </p:nvGrpSpPr>
        <p:grpSpPr>
          <a:xfrm>
            <a:off x="988713" y="4116906"/>
            <a:ext cx="506318" cy="506318"/>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28" name="Group 28"/>
          <p:cNvGrpSpPr/>
          <p:nvPr/>
        </p:nvGrpSpPr>
        <p:grpSpPr>
          <a:xfrm>
            <a:off x="9144000" y="3940776"/>
            <a:ext cx="8500348" cy="4604852"/>
            <a:chOff x="0" y="0"/>
            <a:chExt cx="2271283" cy="1230411"/>
          </a:xfrm>
        </p:grpSpPr>
        <p:sp>
          <p:nvSpPr>
            <p:cNvPr id="29" name="Freeform 29"/>
            <p:cNvSpPr/>
            <p:nvPr/>
          </p:nvSpPr>
          <p:spPr>
            <a:xfrm>
              <a:off x="0" y="0"/>
              <a:ext cx="2271283" cy="1230411"/>
            </a:xfrm>
            <a:custGeom>
              <a:avLst/>
              <a:gdLst/>
              <a:ahLst/>
              <a:cxnLst/>
              <a:rect l="l" t="t" r="r" b="b"/>
              <a:pathLst>
                <a:path w="2271283" h="1230411">
                  <a:moveTo>
                    <a:pt x="45539" y="0"/>
                  </a:moveTo>
                  <a:lnTo>
                    <a:pt x="2225744" y="0"/>
                  </a:lnTo>
                  <a:cubicBezTo>
                    <a:pt x="2250895" y="0"/>
                    <a:pt x="2271283" y="20388"/>
                    <a:pt x="2271283" y="45539"/>
                  </a:cubicBezTo>
                  <a:lnTo>
                    <a:pt x="2271283" y="1184872"/>
                  </a:lnTo>
                  <a:cubicBezTo>
                    <a:pt x="2271283" y="1196950"/>
                    <a:pt x="2266485" y="1208533"/>
                    <a:pt x="2257945" y="1217073"/>
                  </a:cubicBezTo>
                  <a:cubicBezTo>
                    <a:pt x="2249405" y="1225613"/>
                    <a:pt x="2237822" y="1230411"/>
                    <a:pt x="2225744" y="1230411"/>
                  </a:cubicBezTo>
                  <a:lnTo>
                    <a:pt x="45539" y="1230411"/>
                  </a:lnTo>
                  <a:cubicBezTo>
                    <a:pt x="33461" y="1230411"/>
                    <a:pt x="21878" y="1225613"/>
                    <a:pt x="13338" y="1217073"/>
                  </a:cubicBezTo>
                  <a:cubicBezTo>
                    <a:pt x="4798" y="1208533"/>
                    <a:pt x="0" y="1196950"/>
                    <a:pt x="0" y="1184872"/>
                  </a:cubicBezTo>
                  <a:lnTo>
                    <a:pt x="0" y="45539"/>
                  </a:lnTo>
                  <a:cubicBezTo>
                    <a:pt x="0" y="33461"/>
                    <a:pt x="4798" y="21878"/>
                    <a:pt x="13338" y="13338"/>
                  </a:cubicBezTo>
                  <a:cubicBezTo>
                    <a:pt x="21878" y="4798"/>
                    <a:pt x="33461" y="0"/>
                    <a:pt x="45539" y="0"/>
                  </a:cubicBezTo>
                  <a:close/>
                </a:path>
              </a:pathLst>
            </a:custGeom>
            <a:solidFill>
              <a:srgbClr val="FFFFFF"/>
            </a:solidFill>
            <a:ln w="47625" cap="rnd">
              <a:solidFill>
                <a:srgbClr val="000000"/>
              </a:solidFill>
              <a:prstDash val="solid"/>
              <a:round/>
            </a:ln>
          </p:spPr>
        </p:sp>
        <p:sp>
          <p:nvSpPr>
            <p:cNvPr id="30" name="TextBox 30"/>
            <p:cNvSpPr txBox="1"/>
            <p:nvPr/>
          </p:nvSpPr>
          <p:spPr>
            <a:xfrm>
              <a:off x="0" y="-38100"/>
              <a:ext cx="2271283" cy="1268511"/>
            </a:xfrm>
            <a:prstGeom prst="rect">
              <a:avLst/>
            </a:prstGeom>
          </p:spPr>
          <p:txBody>
            <a:bodyPr lIns="50800" tIns="50800" rIns="50800" bIns="50800" rtlCol="0" anchor="ctr"/>
            <a:lstStyle/>
            <a:p>
              <a:pPr algn="ctr">
                <a:lnSpc>
                  <a:spcPts val="2940"/>
                </a:lnSpc>
              </a:pPr>
              <a:endParaRPr/>
            </a:p>
          </p:txBody>
        </p:sp>
      </p:grpSp>
      <p:grpSp>
        <p:nvGrpSpPr>
          <p:cNvPr id="31" name="Group 31"/>
          <p:cNvGrpSpPr/>
          <p:nvPr/>
        </p:nvGrpSpPr>
        <p:grpSpPr>
          <a:xfrm>
            <a:off x="10404496" y="4959815"/>
            <a:ext cx="5979356" cy="869266"/>
            <a:chOff x="0" y="0"/>
            <a:chExt cx="1877058" cy="272883"/>
          </a:xfrm>
        </p:grpSpPr>
        <p:sp>
          <p:nvSpPr>
            <p:cNvPr id="32" name="Freeform 32"/>
            <p:cNvSpPr/>
            <p:nvPr/>
          </p:nvSpPr>
          <p:spPr>
            <a:xfrm>
              <a:off x="0" y="0"/>
              <a:ext cx="1877058" cy="272883"/>
            </a:xfrm>
            <a:custGeom>
              <a:avLst/>
              <a:gdLst/>
              <a:ahLst/>
              <a:cxnLst/>
              <a:rect l="l" t="t" r="r" b="b"/>
              <a:pathLst>
                <a:path w="1877058" h="272883">
                  <a:moveTo>
                    <a:pt x="129477" y="0"/>
                  </a:moveTo>
                  <a:lnTo>
                    <a:pt x="1747581" y="0"/>
                  </a:lnTo>
                  <a:cubicBezTo>
                    <a:pt x="1819089" y="0"/>
                    <a:pt x="1877058" y="57969"/>
                    <a:pt x="1877058" y="129477"/>
                  </a:cubicBezTo>
                  <a:lnTo>
                    <a:pt x="1877058" y="143405"/>
                  </a:lnTo>
                  <a:cubicBezTo>
                    <a:pt x="1877058" y="177745"/>
                    <a:pt x="1863417" y="210678"/>
                    <a:pt x="1839135" y="234960"/>
                  </a:cubicBezTo>
                  <a:cubicBezTo>
                    <a:pt x="1814853" y="259241"/>
                    <a:pt x="1781920" y="272883"/>
                    <a:pt x="1747581" y="272883"/>
                  </a:cubicBezTo>
                  <a:lnTo>
                    <a:pt x="129477" y="272883"/>
                  </a:lnTo>
                  <a:cubicBezTo>
                    <a:pt x="95138" y="272883"/>
                    <a:pt x="62205" y="259241"/>
                    <a:pt x="37923" y="234960"/>
                  </a:cubicBezTo>
                  <a:cubicBezTo>
                    <a:pt x="13641" y="210678"/>
                    <a:pt x="0" y="177745"/>
                    <a:pt x="0" y="143405"/>
                  </a:cubicBezTo>
                  <a:lnTo>
                    <a:pt x="0" y="129477"/>
                  </a:lnTo>
                  <a:cubicBezTo>
                    <a:pt x="0" y="95138"/>
                    <a:pt x="13641" y="62205"/>
                    <a:pt x="37923" y="37923"/>
                  </a:cubicBezTo>
                  <a:cubicBezTo>
                    <a:pt x="62205" y="13641"/>
                    <a:pt x="95138" y="0"/>
                    <a:pt x="129477" y="0"/>
                  </a:cubicBezTo>
                  <a:close/>
                </a:path>
              </a:pathLst>
            </a:custGeom>
            <a:solidFill>
              <a:srgbClr val="000000"/>
            </a:solidFill>
            <a:ln cap="rnd">
              <a:noFill/>
              <a:prstDash val="solid"/>
              <a:round/>
            </a:ln>
          </p:spPr>
        </p:sp>
        <p:sp>
          <p:nvSpPr>
            <p:cNvPr id="33" name="TextBox 33"/>
            <p:cNvSpPr txBox="1"/>
            <p:nvPr/>
          </p:nvSpPr>
          <p:spPr>
            <a:xfrm>
              <a:off x="0" y="-38100"/>
              <a:ext cx="1877058" cy="310983"/>
            </a:xfrm>
            <a:prstGeom prst="rect">
              <a:avLst/>
            </a:prstGeom>
          </p:spPr>
          <p:txBody>
            <a:bodyPr lIns="50800" tIns="50800" rIns="50800" bIns="50800" rtlCol="0" anchor="ctr"/>
            <a:lstStyle/>
            <a:p>
              <a:pPr algn="ctr">
                <a:lnSpc>
                  <a:spcPts val="3080"/>
                </a:lnSpc>
              </a:pPr>
              <a:r>
                <a:rPr lang="en-US" sz="2200">
                  <a:solidFill>
                    <a:srgbClr val="FFFFFF"/>
                  </a:solidFill>
                  <a:latin typeface="Montserrat"/>
                  <a:ea typeface="Montserrat"/>
                  <a:cs typeface="Montserrat"/>
                  <a:sym typeface="Montserrat"/>
                </a:rPr>
                <a:t>Data penelitian ini didapat dari BPS</a:t>
              </a:r>
            </a:p>
          </p:txBody>
        </p:sp>
      </p:grpSp>
      <p:grpSp>
        <p:nvGrpSpPr>
          <p:cNvPr id="34" name="Group 34"/>
          <p:cNvGrpSpPr/>
          <p:nvPr/>
        </p:nvGrpSpPr>
        <p:grpSpPr>
          <a:xfrm>
            <a:off x="9299395" y="7152233"/>
            <a:ext cx="8194530" cy="1138651"/>
            <a:chOff x="0" y="0"/>
            <a:chExt cx="2572452" cy="357449"/>
          </a:xfrm>
        </p:grpSpPr>
        <p:sp>
          <p:nvSpPr>
            <p:cNvPr id="35" name="Freeform 35"/>
            <p:cNvSpPr/>
            <p:nvPr/>
          </p:nvSpPr>
          <p:spPr>
            <a:xfrm>
              <a:off x="0" y="0"/>
              <a:ext cx="2572452" cy="357449"/>
            </a:xfrm>
            <a:custGeom>
              <a:avLst/>
              <a:gdLst/>
              <a:ahLst/>
              <a:cxnLst/>
              <a:rect l="l" t="t" r="r" b="b"/>
              <a:pathLst>
                <a:path w="2572452" h="357449">
                  <a:moveTo>
                    <a:pt x="94477" y="0"/>
                  </a:moveTo>
                  <a:lnTo>
                    <a:pt x="2477976" y="0"/>
                  </a:lnTo>
                  <a:cubicBezTo>
                    <a:pt x="2530154" y="0"/>
                    <a:pt x="2572452" y="42299"/>
                    <a:pt x="2572452" y="94477"/>
                  </a:cubicBezTo>
                  <a:lnTo>
                    <a:pt x="2572452" y="262972"/>
                  </a:lnTo>
                  <a:cubicBezTo>
                    <a:pt x="2572452" y="315150"/>
                    <a:pt x="2530154" y="357449"/>
                    <a:pt x="2477976" y="357449"/>
                  </a:cubicBezTo>
                  <a:lnTo>
                    <a:pt x="94477" y="357449"/>
                  </a:lnTo>
                  <a:cubicBezTo>
                    <a:pt x="42299" y="357449"/>
                    <a:pt x="0" y="315150"/>
                    <a:pt x="0" y="262972"/>
                  </a:cubicBezTo>
                  <a:lnTo>
                    <a:pt x="0" y="94477"/>
                  </a:lnTo>
                  <a:cubicBezTo>
                    <a:pt x="0" y="42299"/>
                    <a:pt x="42299" y="0"/>
                    <a:pt x="94477" y="0"/>
                  </a:cubicBezTo>
                  <a:close/>
                </a:path>
              </a:pathLst>
            </a:custGeom>
            <a:solidFill>
              <a:srgbClr val="000000"/>
            </a:solidFill>
            <a:ln cap="rnd">
              <a:noFill/>
              <a:prstDash val="solid"/>
              <a:round/>
            </a:ln>
          </p:spPr>
        </p:sp>
        <p:sp>
          <p:nvSpPr>
            <p:cNvPr id="36" name="TextBox 36"/>
            <p:cNvSpPr txBox="1"/>
            <p:nvPr/>
          </p:nvSpPr>
          <p:spPr>
            <a:xfrm>
              <a:off x="0" y="-38100"/>
              <a:ext cx="2572452" cy="395549"/>
            </a:xfrm>
            <a:prstGeom prst="rect">
              <a:avLst/>
            </a:prstGeom>
          </p:spPr>
          <p:txBody>
            <a:bodyPr lIns="50800" tIns="50800" rIns="50800" bIns="50800" rtlCol="0" anchor="ctr"/>
            <a:lstStyle/>
            <a:p>
              <a:pPr algn="ctr">
                <a:lnSpc>
                  <a:spcPts val="3080"/>
                </a:lnSpc>
              </a:pPr>
              <a:r>
                <a:rPr lang="en-US" sz="2200">
                  <a:solidFill>
                    <a:srgbClr val="FFFFFF"/>
                  </a:solidFill>
                  <a:latin typeface="Montserrat"/>
                  <a:ea typeface="Montserrat"/>
                  <a:cs typeface="Montserrat"/>
                  <a:sym typeface="Montserrat"/>
                </a:rPr>
                <a:t>Data yang digunakan interest rate selama 5 tahun dengan rentang tahun 2018 hingga tahun 2022</a:t>
              </a:r>
            </a:p>
          </p:txBody>
        </p:sp>
      </p:grpSp>
      <p:sp>
        <p:nvSpPr>
          <p:cNvPr id="37" name="TextBox 37"/>
          <p:cNvSpPr txBox="1"/>
          <p:nvPr/>
        </p:nvSpPr>
        <p:spPr>
          <a:xfrm>
            <a:off x="10860731" y="4193106"/>
            <a:ext cx="5689620" cy="609600"/>
          </a:xfrm>
          <a:prstGeom prst="rect">
            <a:avLst/>
          </a:prstGeom>
        </p:spPr>
        <p:txBody>
          <a:bodyPr lIns="0" tIns="0" rIns="0" bIns="0" rtlCol="0" anchor="t">
            <a:spAutoFit/>
          </a:bodyPr>
          <a:lstStyle/>
          <a:p>
            <a:pPr algn="ctr">
              <a:lnSpc>
                <a:spcPts val="4500"/>
              </a:lnSpc>
            </a:pPr>
            <a:r>
              <a:rPr lang="en-US" sz="4500">
                <a:solidFill>
                  <a:srgbClr val="000000"/>
                </a:solidFill>
                <a:latin typeface="Archivo Black"/>
                <a:ea typeface="Archivo Black"/>
                <a:cs typeface="Archivo Black"/>
                <a:sym typeface="Archivo Black"/>
              </a:rPr>
              <a:t>Data Penelitian</a:t>
            </a:r>
          </a:p>
        </p:txBody>
      </p:sp>
      <p:grpSp>
        <p:nvGrpSpPr>
          <p:cNvPr id="38" name="Group 38"/>
          <p:cNvGrpSpPr/>
          <p:nvPr/>
        </p:nvGrpSpPr>
        <p:grpSpPr>
          <a:xfrm>
            <a:off x="10071498" y="6057176"/>
            <a:ext cx="6854804" cy="926278"/>
            <a:chOff x="0" y="0"/>
            <a:chExt cx="2151881" cy="290780"/>
          </a:xfrm>
        </p:grpSpPr>
        <p:sp>
          <p:nvSpPr>
            <p:cNvPr id="39" name="Freeform 39"/>
            <p:cNvSpPr/>
            <p:nvPr/>
          </p:nvSpPr>
          <p:spPr>
            <a:xfrm>
              <a:off x="0" y="0"/>
              <a:ext cx="2151881" cy="290780"/>
            </a:xfrm>
            <a:custGeom>
              <a:avLst/>
              <a:gdLst/>
              <a:ahLst/>
              <a:cxnLst/>
              <a:rect l="l" t="t" r="r" b="b"/>
              <a:pathLst>
                <a:path w="2151881" h="290780">
                  <a:moveTo>
                    <a:pt x="112942" y="0"/>
                  </a:moveTo>
                  <a:lnTo>
                    <a:pt x="2038940" y="0"/>
                  </a:lnTo>
                  <a:cubicBezTo>
                    <a:pt x="2101316" y="0"/>
                    <a:pt x="2151881" y="50566"/>
                    <a:pt x="2151881" y="112942"/>
                  </a:cubicBezTo>
                  <a:lnTo>
                    <a:pt x="2151881" y="177839"/>
                  </a:lnTo>
                  <a:cubicBezTo>
                    <a:pt x="2151881" y="207793"/>
                    <a:pt x="2139982" y="236520"/>
                    <a:pt x="2118802" y="257700"/>
                  </a:cubicBezTo>
                  <a:cubicBezTo>
                    <a:pt x="2097621" y="278881"/>
                    <a:pt x="2068894" y="290780"/>
                    <a:pt x="2038940" y="290780"/>
                  </a:cubicBezTo>
                  <a:lnTo>
                    <a:pt x="112942" y="290780"/>
                  </a:lnTo>
                  <a:cubicBezTo>
                    <a:pt x="82988" y="290780"/>
                    <a:pt x="54260" y="278881"/>
                    <a:pt x="33080" y="257700"/>
                  </a:cubicBezTo>
                  <a:cubicBezTo>
                    <a:pt x="11899" y="236520"/>
                    <a:pt x="0" y="207793"/>
                    <a:pt x="0" y="177839"/>
                  </a:cubicBezTo>
                  <a:lnTo>
                    <a:pt x="0" y="112942"/>
                  </a:lnTo>
                  <a:cubicBezTo>
                    <a:pt x="0" y="82988"/>
                    <a:pt x="11899" y="54260"/>
                    <a:pt x="33080" y="33080"/>
                  </a:cubicBezTo>
                  <a:cubicBezTo>
                    <a:pt x="54260" y="11899"/>
                    <a:pt x="82988" y="0"/>
                    <a:pt x="112942" y="0"/>
                  </a:cubicBezTo>
                  <a:close/>
                </a:path>
              </a:pathLst>
            </a:custGeom>
            <a:solidFill>
              <a:srgbClr val="000000"/>
            </a:solidFill>
            <a:ln cap="rnd">
              <a:noFill/>
              <a:prstDash val="solid"/>
              <a:round/>
            </a:ln>
          </p:spPr>
        </p:sp>
        <p:sp>
          <p:nvSpPr>
            <p:cNvPr id="40" name="TextBox 40"/>
            <p:cNvSpPr txBox="1"/>
            <p:nvPr/>
          </p:nvSpPr>
          <p:spPr>
            <a:xfrm>
              <a:off x="0" y="-38100"/>
              <a:ext cx="2151881" cy="328880"/>
            </a:xfrm>
            <a:prstGeom prst="rect">
              <a:avLst/>
            </a:prstGeom>
          </p:spPr>
          <p:txBody>
            <a:bodyPr lIns="50800" tIns="50800" rIns="50800" bIns="50800" rtlCol="0" anchor="ctr"/>
            <a:lstStyle/>
            <a:p>
              <a:pPr algn="ctr">
                <a:lnSpc>
                  <a:spcPts val="3080"/>
                </a:lnSpc>
              </a:pPr>
              <a:r>
                <a:rPr lang="en-US" sz="2200">
                  <a:solidFill>
                    <a:srgbClr val="FFFFFF"/>
                  </a:solidFill>
                  <a:latin typeface="Montserrat"/>
                  <a:ea typeface="Montserrat"/>
                  <a:cs typeface="Montserrat"/>
                  <a:sym typeface="Montserrat"/>
                </a:rPr>
                <a:t>Perhitungan dengan menggunakan software easyfit dan microsoft excel</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310611" y="8766655"/>
            <a:ext cx="19220011" cy="2166165"/>
            <a:chOff x="0" y="0"/>
            <a:chExt cx="5062061" cy="570512"/>
          </a:xfrm>
        </p:grpSpPr>
        <p:sp>
          <p:nvSpPr>
            <p:cNvPr id="6" name="Freeform 6"/>
            <p:cNvSpPr/>
            <p:nvPr/>
          </p:nvSpPr>
          <p:spPr>
            <a:xfrm>
              <a:off x="0" y="0"/>
              <a:ext cx="5062060" cy="570512"/>
            </a:xfrm>
            <a:custGeom>
              <a:avLst/>
              <a:gdLst/>
              <a:ahLst/>
              <a:cxnLst/>
              <a:rect l="l" t="t" r="r" b="b"/>
              <a:pathLst>
                <a:path w="5062060" h="570512">
                  <a:moveTo>
                    <a:pt x="0" y="0"/>
                  </a:moveTo>
                  <a:lnTo>
                    <a:pt x="5062060" y="0"/>
                  </a:lnTo>
                  <a:lnTo>
                    <a:pt x="5062060" y="570512"/>
                  </a:lnTo>
                  <a:lnTo>
                    <a:pt x="0" y="570512"/>
                  </a:lnTo>
                  <a:close/>
                </a:path>
              </a:pathLst>
            </a:custGeom>
            <a:solidFill>
              <a:srgbClr val="000000"/>
            </a:solidFill>
            <a:ln cap="sq">
              <a:noFill/>
              <a:prstDash val="solid"/>
              <a:miter/>
            </a:ln>
          </p:spPr>
        </p:sp>
        <p:sp>
          <p:nvSpPr>
            <p:cNvPr id="7" name="TextBox 7"/>
            <p:cNvSpPr txBox="1"/>
            <p:nvPr/>
          </p:nvSpPr>
          <p:spPr>
            <a:xfrm>
              <a:off x="0" y="-38100"/>
              <a:ext cx="5062061" cy="608612"/>
            </a:xfrm>
            <a:prstGeom prst="rect">
              <a:avLst/>
            </a:prstGeom>
          </p:spPr>
          <p:txBody>
            <a:bodyPr lIns="50800" tIns="50800" rIns="50800" bIns="50800" rtlCol="0" anchor="ctr"/>
            <a:lstStyle/>
            <a:p>
              <a:pPr algn="ctr">
                <a:lnSpc>
                  <a:spcPts val="2940"/>
                </a:lnSpc>
              </a:pPr>
              <a:endParaRPr/>
            </a:p>
          </p:txBody>
        </p:sp>
      </p:grpSp>
      <p:sp>
        <p:nvSpPr>
          <p:cNvPr id="8" name="Freeform 8"/>
          <p:cNvSpPr/>
          <p:nvPr/>
        </p:nvSpPr>
        <p:spPr>
          <a:xfrm>
            <a:off x="2268325" y="1233671"/>
            <a:ext cx="13751349" cy="6905269"/>
          </a:xfrm>
          <a:custGeom>
            <a:avLst/>
            <a:gdLst/>
            <a:ahLst/>
            <a:cxnLst/>
            <a:rect l="l" t="t" r="r" b="b"/>
            <a:pathLst>
              <a:path w="13751349" h="6905269">
                <a:moveTo>
                  <a:pt x="0" y="0"/>
                </a:moveTo>
                <a:lnTo>
                  <a:pt x="13751350" y="0"/>
                </a:lnTo>
                <a:lnTo>
                  <a:pt x="13751350" y="6905269"/>
                </a:lnTo>
                <a:lnTo>
                  <a:pt x="0" y="6905269"/>
                </a:lnTo>
                <a:lnTo>
                  <a:pt x="0" y="0"/>
                </a:lnTo>
                <a:close/>
              </a:path>
            </a:pathLst>
          </a:custGeom>
          <a:blipFill>
            <a:blip r:embed="rId4"/>
            <a:stretch>
              <a:fillRect t="-1317" r="-1317"/>
            </a:stretch>
          </a:blipFill>
        </p:spPr>
      </p:sp>
      <p:sp>
        <p:nvSpPr>
          <p:cNvPr id="9" name="TextBox 9"/>
          <p:cNvSpPr txBox="1"/>
          <p:nvPr/>
        </p:nvSpPr>
        <p:spPr>
          <a:xfrm>
            <a:off x="4341092" y="9170286"/>
            <a:ext cx="9605816" cy="679451"/>
          </a:xfrm>
          <a:prstGeom prst="rect">
            <a:avLst/>
          </a:prstGeom>
        </p:spPr>
        <p:txBody>
          <a:bodyPr lIns="0" tIns="0" rIns="0" bIns="0" rtlCol="0" anchor="t">
            <a:spAutoFit/>
          </a:bodyPr>
          <a:lstStyle/>
          <a:p>
            <a:pPr algn="ctr">
              <a:lnSpc>
                <a:spcPts val="4940"/>
              </a:lnSpc>
            </a:pPr>
            <a:r>
              <a:rPr lang="en-US" sz="5200">
                <a:solidFill>
                  <a:srgbClr val="FFFFFF"/>
                </a:solidFill>
                <a:latin typeface="Archivo Black"/>
                <a:ea typeface="Archivo Black"/>
                <a:cs typeface="Archivo Black"/>
                <a:sym typeface="Archivo Black"/>
              </a:rPr>
              <a:t>Data yang digunakan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444577" y="444577"/>
            <a:ext cx="17333944" cy="9268042"/>
            <a:chOff x="0" y="0"/>
            <a:chExt cx="4565319" cy="2440966"/>
          </a:xfrm>
        </p:grpSpPr>
        <p:sp>
          <p:nvSpPr>
            <p:cNvPr id="3" name="Freeform 3"/>
            <p:cNvSpPr/>
            <p:nvPr/>
          </p:nvSpPr>
          <p:spPr>
            <a:xfrm>
              <a:off x="0" y="0"/>
              <a:ext cx="4565319" cy="2440966"/>
            </a:xfrm>
            <a:custGeom>
              <a:avLst/>
              <a:gdLst/>
              <a:ahLst/>
              <a:cxnLst/>
              <a:rect l="l" t="t" r="r" b="b"/>
              <a:pathLst>
                <a:path w="4565319" h="2440966">
                  <a:moveTo>
                    <a:pt x="22332" y="0"/>
                  </a:moveTo>
                  <a:lnTo>
                    <a:pt x="4542987" y="0"/>
                  </a:lnTo>
                  <a:cubicBezTo>
                    <a:pt x="4548910" y="0"/>
                    <a:pt x="4554590" y="2353"/>
                    <a:pt x="4558778" y="6541"/>
                  </a:cubicBezTo>
                  <a:cubicBezTo>
                    <a:pt x="4562966" y="10729"/>
                    <a:pt x="4565319" y="16409"/>
                    <a:pt x="4565319" y="22332"/>
                  </a:cubicBezTo>
                  <a:lnTo>
                    <a:pt x="4565319" y="2418634"/>
                  </a:lnTo>
                  <a:cubicBezTo>
                    <a:pt x="4565319" y="2424557"/>
                    <a:pt x="4562966" y="2430237"/>
                    <a:pt x="4558778" y="2434425"/>
                  </a:cubicBezTo>
                  <a:cubicBezTo>
                    <a:pt x="4554590" y="2438613"/>
                    <a:pt x="4548910" y="2440966"/>
                    <a:pt x="4542987" y="2440966"/>
                  </a:cubicBezTo>
                  <a:lnTo>
                    <a:pt x="22332" y="2440966"/>
                  </a:lnTo>
                  <a:cubicBezTo>
                    <a:pt x="16409" y="2440966"/>
                    <a:pt x="10729" y="2438613"/>
                    <a:pt x="6541" y="2434425"/>
                  </a:cubicBezTo>
                  <a:cubicBezTo>
                    <a:pt x="2353" y="2430237"/>
                    <a:pt x="0" y="2424557"/>
                    <a:pt x="0" y="2418634"/>
                  </a:cubicBezTo>
                  <a:lnTo>
                    <a:pt x="0" y="22332"/>
                  </a:lnTo>
                  <a:cubicBezTo>
                    <a:pt x="0" y="16409"/>
                    <a:pt x="2353" y="10729"/>
                    <a:pt x="6541" y="6541"/>
                  </a:cubicBezTo>
                  <a:cubicBezTo>
                    <a:pt x="10729" y="2353"/>
                    <a:pt x="16409" y="0"/>
                    <a:pt x="22332" y="0"/>
                  </a:cubicBezTo>
                  <a:close/>
                </a:path>
              </a:pathLst>
            </a:custGeom>
            <a:solidFill>
              <a:srgbClr val="FFFFFF"/>
            </a:solidFill>
            <a:ln cap="rnd">
              <a:noFill/>
              <a:prstDash val="solid"/>
              <a:round/>
            </a:ln>
          </p:spPr>
        </p:sp>
        <p:sp>
          <p:nvSpPr>
            <p:cNvPr id="4" name="TextBox 4"/>
            <p:cNvSpPr txBox="1"/>
            <p:nvPr/>
          </p:nvSpPr>
          <p:spPr>
            <a:xfrm>
              <a:off x="0" y="-38100"/>
              <a:ext cx="4565319" cy="2479066"/>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rot="725238">
            <a:off x="14900663" y="2640283"/>
            <a:ext cx="1730073" cy="1646655"/>
          </a:xfrm>
          <a:custGeom>
            <a:avLst/>
            <a:gdLst/>
            <a:ahLst/>
            <a:cxnLst/>
            <a:rect l="l" t="t" r="r" b="b"/>
            <a:pathLst>
              <a:path w="1730073" h="1646655">
                <a:moveTo>
                  <a:pt x="0" y="0"/>
                </a:moveTo>
                <a:lnTo>
                  <a:pt x="1730073" y="0"/>
                </a:lnTo>
                <a:lnTo>
                  <a:pt x="1730073" y="1646655"/>
                </a:lnTo>
                <a:lnTo>
                  <a:pt x="0" y="1646655"/>
                </a:lnTo>
                <a:lnTo>
                  <a:pt x="0" y="0"/>
                </a:lnTo>
                <a:close/>
              </a:path>
            </a:pathLst>
          </a:custGeom>
          <a:blipFill>
            <a:blip r:embed="rId2">
              <a:extLst>
                <a:ext uri="{96DAC541-7B7A-43D3-8B79-37D633B846F1}">
                  <asvg:svgBlip xmlns:asvg="http://schemas.microsoft.com/office/drawing/2016/SVG/main" r:embed="rId3"/>
                </a:ext>
              </a:extLst>
            </a:blip>
            <a:stretch>
              <a:fillRect l="-368614" t="-53448" b="-287879"/>
            </a:stretch>
          </a:blipFill>
        </p:spPr>
      </p:sp>
      <p:grpSp>
        <p:nvGrpSpPr>
          <p:cNvPr id="6" name="Group 6"/>
          <p:cNvGrpSpPr>
            <a:grpSpLocks noChangeAspect="1"/>
          </p:cNvGrpSpPr>
          <p:nvPr/>
        </p:nvGrpSpPr>
        <p:grpSpPr>
          <a:xfrm rot="-8214070">
            <a:off x="16014017" y="7019008"/>
            <a:ext cx="762339" cy="323324"/>
            <a:chOff x="0" y="0"/>
            <a:chExt cx="2527300" cy="1071880"/>
          </a:xfrm>
        </p:grpSpPr>
        <p:sp>
          <p:nvSpPr>
            <p:cNvPr id="7" name="Freeform 7"/>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sp>
        <p:nvSpPr>
          <p:cNvPr id="8" name="Freeform 8"/>
          <p:cNvSpPr/>
          <p:nvPr/>
        </p:nvSpPr>
        <p:spPr>
          <a:xfrm rot="-1040861">
            <a:off x="1234843" y="6331049"/>
            <a:ext cx="1730073" cy="1646655"/>
          </a:xfrm>
          <a:custGeom>
            <a:avLst/>
            <a:gdLst/>
            <a:ahLst/>
            <a:cxnLst/>
            <a:rect l="l" t="t" r="r" b="b"/>
            <a:pathLst>
              <a:path w="1730073" h="1646655">
                <a:moveTo>
                  <a:pt x="0" y="0"/>
                </a:moveTo>
                <a:lnTo>
                  <a:pt x="1730073" y="0"/>
                </a:lnTo>
                <a:lnTo>
                  <a:pt x="1730073" y="1646655"/>
                </a:lnTo>
                <a:lnTo>
                  <a:pt x="0" y="1646655"/>
                </a:lnTo>
                <a:lnTo>
                  <a:pt x="0" y="0"/>
                </a:lnTo>
                <a:close/>
              </a:path>
            </a:pathLst>
          </a:custGeom>
          <a:blipFill>
            <a:blip r:embed="rId2">
              <a:extLst>
                <a:ext uri="{96DAC541-7B7A-43D3-8B79-37D633B846F1}">
                  <asvg:svgBlip xmlns:asvg="http://schemas.microsoft.com/office/drawing/2016/SVG/main" r:embed="rId3"/>
                </a:ext>
              </a:extLst>
            </a:blip>
            <a:stretch>
              <a:fillRect l="-368614" t="-53448" b="-287879"/>
            </a:stretch>
          </a:blipFill>
        </p:spPr>
      </p:sp>
      <p:grpSp>
        <p:nvGrpSpPr>
          <p:cNvPr id="9" name="Group 9"/>
          <p:cNvGrpSpPr>
            <a:grpSpLocks noChangeAspect="1"/>
          </p:cNvGrpSpPr>
          <p:nvPr/>
        </p:nvGrpSpPr>
        <p:grpSpPr>
          <a:xfrm rot="8177053">
            <a:off x="2123379" y="2667526"/>
            <a:ext cx="762339" cy="323324"/>
            <a:chOff x="0" y="0"/>
            <a:chExt cx="2527300" cy="1071880"/>
          </a:xfrm>
        </p:grpSpPr>
        <p:sp>
          <p:nvSpPr>
            <p:cNvPr id="10" name="Freeform 10"/>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1" name="Group 11"/>
          <p:cNvGrpSpPr/>
          <p:nvPr/>
        </p:nvGrpSpPr>
        <p:grpSpPr>
          <a:xfrm>
            <a:off x="1529989" y="4449825"/>
            <a:ext cx="506318" cy="50631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4" name="Group 14"/>
          <p:cNvGrpSpPr/>
          <p:nvPr/>
        </p:nvGrpSpPr>
        <p:grpSpPr>
          <a:xfrm>
            <a:off x="16328512" y="5340833"/>
            <a:ext cx="506318" cy="50631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7" name="Freeform 17"/>
          <p:cNvSpPr/>
          <p:nvPr/>
        </p:nvSpPr>
        <p:spPr>
          <a:xfrm>
            <a:off x="8722432" y="1448644"/>
            <a:ext cx="1059516" cy="7809656"/>
          </a:xfrm>
          <a:custGeom>
            <a:avLst/>
            <a:gdLst/>
            <a:ahLst/>
            <a:cxnLst/>
            <a:rect l="l" t="t" r="r" b="b"/>
            <a:pathLst>
              <a:path w="1059516" h="7809656">
                <a:moveTo>
                  <a:pt x="0" y="0"/>
                </a:moveTo>
                <a:lnTo>
                  <a:pt x="1059516" y="0"/>
                </a:lnTo>
                <a:lnTo>
                  <a:pt x="1059516" y="7809656"/>
                </a:lnTo>
                <a:lnTo>
                  <a:pt x="0" y="7809656"/>
                </a:lnTo>
                <a:lnTo>
                  <a:pt x="0" y="0"/>
                </a:lnTo>
                <a:close/>
              </a:path>
            </a:pathLst>
          </a:custGeom>
          <a:blipFill>
            <a:blip r:embed="rId4"/>
            <a:stretch>
              <a:fillRect/>
            </a:stretch>
          </a:blipFill>
        </p:spPr>
      </p:sp>
      <p:sp>
        <p:nvSpPr>
          <p:cNvPr id="18" name="TextBox 18"/>
          <p:cNvSpPr txBox="1"/>
          <p:nvPr/>
        </p:nvSpPr>
        <p:spPr>
          <a:xfrm>
            <a:off x="4308641" y="741362"/>
            <a:ext cx="9605816" cy="679451"/>
          </a:xfrm>
          <a:prstGeom prst="rect">
            <a:avLst/>
          </a:prstGeom>
        </p:spPr>
        <p:txBody>
          <a:bodyPr lIns="0" tIns="0" rIns="0" bIns="0" rtlCol="0" anchor="t">
            <a:spAutoFit/>
          </a:bodyPr>
          <a:lstStyle/>
          <a:p>
            <a:pPr algn="ctr">
              <a:lnSpc>
                <a:spcPts val="4940"/>
              </a:lnSpc>
            </a:pPr>
            <a:r>
              <a:rPr lang="en-US" sz="5200">
                <a:solidFill>
                  <a:srgbClr val="000000"/>
                </a:solidFill>
                <a:latin typeface="Archivo Black"/>
                <a:ea typeface="Archivo Black"/>
                <a:cs typeface="Archivo Black"/>
                <a:sym typeface="Archivo Black"/>
              </a:rPr>
              <a:t>Diagram Alir Penelitian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444577" y="444577"/>
            <a:ext cx="17333944" cy="9842423"/>
            <a:chOff x="0" y="0"/>
            <a:chExt cx="4565319" cy="2592243"/>
          </a:xfrm>
        </p:grpSpPr>
        <p:sp>
          <p:nvSpPr>
            <p:cNvPr id="3" name="Freeform 3"/>
            <p:cNvSpPr/>
            <p:nvPr/>
          </p:nvSpPr>
          <p:spPr>
            <a:xfrm>
              <a:off x="0" y="0"/>
              <a:ext cx="4565319" cy="2592243"/>
            </a:xfrm>
            <a:custGeom>
              <a:avLst/>
              <a:gdLst/>
              <a:ahLst/>
              <a:cxnLst/>
              <a:rect l="l" t="t" r="r" b="b"/>
              <a:pathLst>
                <a:path w="4565319" h="2592243">
                  <a:moveTo>
                    <a:pt x="22332" y="0"/>
                  </a:moveTo>
                  <a:lnTo>
                    <a:pt x="4542987" y="0"/>
                  </a:lnTo>
                  <a:cubicBezTo>
                    <a:pt x="4548910" y="0"/>
                    <a:pt x="4554590" y="2353"/>
                    <a:pt x="4558778" y="6541"/>
                  </a:cubicBezTo>
                  <a:cubicBezTo>
                    <a:pt x="4562966" y="10729"/>
                    <a:pt x="4565319" y="16409"/>
                    <a:pt x="4565319" y="22332"/>
                  </a:cubicBezTo>
                  <a:lnTo>
                    <a:pt x="4565319" y="2569912"/>
                  </a:lnTo>
                  <a:cubicBezTo>
                    <a:pt x="4565319" y="2575834"/>
                    <a:pt x="4562966" y="2581514"/>
                    <a:pt x="4558778" y="2585702"/>
                  </a:cubicBezTo>
                  <a:cubicBezTo>
                    <a:pt x="4554590" y="2589890"/>
                    <a:pt x="4548910" y="2592243"/>
                    <a:pt x="4542987" y="2592243"/>
                  </a:cubicBezTo>
                  <a:lnTo>
                    <a:pt x="22332" y="2592243"/>
                  </a:lnTo>
                  <a:cubicBezTo>
                    <a:pt x="16409" y="2592243"/>
                    <a:pt x="10729" y="2589890"/>
                    <a:pt x="6541" y="2585702"/>
                  </a:cubicBezTo>
                  <a:cubicBezTo>
                    <a:pt x="2353" y="2581514"/>
                    <a:pt x="0" y="2575834"/>
                    <a:pt x="0" y="2569912"/>
                  </a:cubicBezTo>
                  <a:lnTo>
                    <a:pt x="0" y="22332"/>
                  </a:lnTo>
                  <a:cubicBezTo>
                    <a:pt x="0" y="16409"/>
                    <a:pt x="2353" y="10729"/>
                    <a:pt x="6541" y="6541"/>
                  </a:cubicBezTo>
                  <a:cubicBezTo>
                    <a:pt x="10729" y="2353"/>
                    <a:pt x="16409" y="0"/>
                    <a:pt x="22332" y="0"/>
                  </a:cubicBezTo>
                  <a:close/>
                </a:path>
              </a:pathLst>
            </a:custGeom>
            <a:solidFill>
              <a:srgbClr val="FFFFFF"/>
            </a:solidFill>
            <a:ln cap="rnd">
              <a:noFill/>
              <a:prstDash val="solid"/>
              <a:round/>
            </a:ln>
          </p:spPr>
        </p:sp>
        <p:sp>
          <p:nvSpPr>
            <p:cNvPr id="4" name="TextBox 4"/>
            <p:cNvSpPr txBox="1"/>
            <p:nvPr/>
          </p:nvSpPr>
          <p:spPr>
            <a:xfrm>
              <a:off x="0" y="-38100"/>
              <a:ext cx="4565319" cy="2630343"/>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7953057" y="1420813"/>
            <a:ext cx="2381886" cy="17556802"/>
          </a:xfrm>
          <a:custGeom>
            <a:avLst/>
            <a:gdLst/>
            <a:ahLst/>
            <a:cxnLst/>
            <a:rect l="l" t="t" r="r" b="b"/>
            <a:pathLst>
              <a:path w="2381886" h="17556802">
                <a:moveTo>
                  <a:pt x="0" y="0"/>
                </a:moveTo>
                <a:lnTo>
                  <a:pt x="2381886" y="0"/>
                </a:lnTo>
                <a:lnTo>
                  <a:pt x="2381886" y="17556802"/>
                </a:lnTo>
                <a:lnTo>
                  <a:pt x="0" y="17556802"/>
                </a:lnTo>
                <a:lnTo>
                  <a:pt x="0" y="0"/>
                </a:lnTo>
                <a:close/>
              </a:path>
            </a:pathLst>
          </a:custGeom>
          <a:blipFill>
            <a:blip r:embed="rId2"/>
            <a:stretch>
              <a:fillRect/>
            </a:stretch>
          </a:blipFill>
        </p:spPr>
      </p:sp>
      <p:sp>
        <p:nvSpPr>
          <p:cNvPr id="6" name="TextBox 6"/>
          <p:cNvSpPr txBox="1"/>
          <p:nvPr/>
        </p:nvSpPr>
        <p:spPr>
          <a:xfrm>
            <a:off x="4308641" y="741362"/>
            <a:ext cx="9605816" cy="679451"/>
          </a:xfrm>
          <a:prstGeom prst="rect">
            <a:avLst/>
          </a:prstGeom>
        </p:spPr>
        <p:txBody>
          <a:bodyPr lIns="0" tIns="0" rIns="0" bIns="0" rtlCol="0" anchor="t">
            <a:spAutoFit/>
          </a:bodyPr>
          <a:lstStyle/>
          <a:p>
            <a:pPr algn="ctr">
              <a:lnSpc>
                <a:spcPts val="4940"/>
              </a:lnSpc>
            </a:pPr>
            <a:r>
              <a:rPr lang="en-US" sz="5200">
                <a:solidFill>
                  <a:srgbClr val="000000"/>
                </a:solidFill>
                <a:latin typeface="Archivo Black"/>
                <a:ea typeface="Archivo Black"/>
                <a:cs typeface="Archivo Black"/>
                <a:sym typeface="Archivo Black"/>
              </a:rPr>
              <a:t>Diagram Alir Penelitian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444577" y="-204449"/>
            <a:ext cx="17333944" cy="9917068"/>
            <a:chOff x="0" y="0"/>
            <a:chExt cx="4565319" cy="2611903"/>
          </a:xfrm>
        </p:grpSpPr>
        <p:sp>
          <p:nvSpPr>
            <p:cNvPr id="3" name="Freeform 3"/>
            <p:cNvSpPr/>
            <p:nvPr/>
          </p:nvSpPr>
          <p:spPr>
            <a:xfrm>
              <a:off x="0" y="0"/>
              <a:ext cx="4565319" cy="2611903"/>
            </a:xfrm>
            <a:custGeom>
              <a:avLst/>
              <a:gdLst/>
              <a:ahLst/>
              <a:cxnLst/>
              <a:rect l="l" t="t" r="r" b="b"/>
              <a:pathLst>
                <a:path w="4565319" h="2611903">
                  <a:moveTo>
                    <a:pt x="22332" y="0"/>
                  </a:moveTo>
                  <a:lnTo>
                    <a:pt x="4542987" y="0"/>
                  </a:lnTo>
                  <a:cubicBezTo>
                    <a:pt x="4548910" y="0"/>
                    <a:pt x="4554590" y="2353"/>
                    <a:pt x="4558778" y="6541"/>
                  </a:cubicBezTo>
                  <a:cubicBezTo>
                    <a:pt x="4562966" y="10729"/>
                    <a:pt x="4565319" y="16409"/>
                    <a:pt x="4565319" y="22332"/>
                  </a:cubicBezTo>
                  <a:lnTo>
                    <a:pt x="4565319" y="2589571"/>
                  </a:lnTo>
                  <a:cubicBezTo>
                    <a:pt x="4565319" y="2601904"/>
                    <a:pt x="4555320" y="2611903"/>
                    <a:pt x="4542987" y="2611903"/>
                  </a:cubicBezTo>
                  <a:lnTo>
                    <a:pt x="22332" y="2611903"/>
                  </a:lnTo>
                  <a:cubicBezTo>
                    <a:pt x="16409" y="2611903"/>
                    <a:pt x="10729" y="2609550"/>
                    <a:pt x="6541" y="2605362"/>
                  </a:cubicBezTo>
                  <a:cubicBezTo>
                    <a:pt x="2353" y="2601174"/>
                    <a:pt x="0" y="2595494"/>
                    <a:pt x="0" y="2589571"/>
                  </a:cubicBezTo>
                  <a:lnTo>
                    <a:pt x="0" y="22332"/>
                  </a:lnTo>
                  <a:cubicBezTo>
                    <a:pt x="0" y="16409"/>
                    <a:pt x="2353" y="10729"/>
                    <a:pt x="6541" y="6541"/>
                  </a:cubicBezTo>
                  <a:cubicBezTo>
                    <a:pt x="10729" y="2353"/>
                    <a:pt x="16409" y="0"/>
                    <a:pt x="22332" y="0"/>
                  </a:cubicBezTo>
                  <a:close/>
                </a:path>
              </a:pathLst>
            </a:custGeom>
            <a:solidFill>
              <a:srgbClr val="FFFFFF"/>
            </a:solidFill>
            <a:ln cap="rnd">
              <a:noFill/>
              <a:prstDash val="solid"/>
              <a:round/>
            </a:ln>
          </p:spPr>
        </p:sp>
        <p:sp>
          <p:nvSpPr>
            <p:cNvPr id="4" name="TextBox 4"/>
            <p:cNvSpPr txBox="1"/>
            <p:nvPr/>
          </p:nvSpPr>
          <p:spPr>
            <a:xfrm>
              <a:off x="0" y="-38100"/>
              <a:ext cx="4565319" cy="2650003"/>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7936458" y="-7389865"/>
            <a:ext cx="2415084" cy="17102483"/>
          </a:xfrm>
          <a:custGeom>
            <a:avLst/>
            <a:gdLst/>
            <a:ahLst/>
            <a:cxnLst/>
            <a:rect l="l" t="t" r="r" b="b"/>
            <a:pathLst>
              <a:path w="2415084" h="17102483">
                <a:moveTo>
                  <a:pt x="0" y="0"/>
                </a:moveTo>
                <a:lnTo>
                  <a:pt x="2415084" y="0"/>
                </a:lnTo>
                <a:lnTo>
                  <a:pt x="2415084" y="17102483"/>
                </a:lnTo>
                <a:lnTo>
                  <a:pt x="0" y="17102483"/>
                </a:lnTo>
                <a:lnTo>
                  <a:pt x="0" y="0"/>
                </a:lnTo>
                <a:close/>
              </a:path>
            </a:pathLst>
          </a:custGeom>
          <a:blipFill>
            <a:blip r:embed="rId2"/>
            <a:stretch>
              <a:fillRect t="-2043" b="-2043"/>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0392" y="-328150"/>
            <a:ext cx="19528784" cy="10943300"/>
            <a:chOff x="0" y="0"/>
            <a:chExt cx="26038378" cy="14591066"/>
          </a:xfrm>
        </p:grpSpPr>
        <p:sp>
          <p:nvSpPr>
            <p:cNvPr id="3" name="Freeform 3"/>
            <p:cNvSpPr/>
            <p:nvPr/>
          </p:nvSpPr>
          <p:spPr>
            <a:xfrm>
              <a:off x="0" y="0"/>
              <a:ext cx="13712331" cy="14569351"/>
            </a:xfrm>
            <a:custGeom>
              <a:avLst/>
              <a:gdLst/>
              <a:ahLst/>
              <a:cxnLst/>
              <a:rect l="l" t="t" r="r" b="b"/>
              <a:pathLst>
                <a:path w="13712331" h="14569351">
                  <a:moveTo>
                    <a:pt x="0" y="0"/>
                  </a:moveTo>
                  <a:lnTo>
                    <a:pt x="13712331" y="0"/>
                  </a:lnTo>
                  <a:lnTo>
                    <a:pt x="13712331"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12326048" y="21715"/>
              <a:ext cx="13712331" cy="14569351"/>
            </a:xfrm>
            <a:custGeom>
              <a:avLst/>
              <a:gdLst/>
              <a:ahLst/>
              <a:cxnLst/>
              <a:rect l="l" t="t" r="r" b="b"/>
              <a:pathLst>
                <a:path w="13712331" h="14569351">
                  <a:moveTo>
                    <a:pt x="0" y="0"/>
                  </a:moveTo>
                  <a:lnTo>
                    <a:pt x="13712330" y="0"/>
                  </a:lnTo>
                  <a:lnTo>
                    <a:pt x="13712330" y="14569351"/>
                  </a:lnTo>
                  <a:lnTo>
                    <a:pt x="0" y="1456935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sp>
        <p:nvSpPr>
          <p:cNvPr id="5" name="TextBox 5"/>
          <p:cNvSpPr txBox="1"/>
          <p:nvPr/>
        </p:nvSpPr>
        <p:spPr>
          <a:xfrm>
            <a:off x="3917849" y="831034"/>
            <a:ext cx="10452303" cy="848360"/>
          </a:xfrm>
          <a:prstGeom prst="rect">
            <a:avLst/>
          </a:prstGeom>
        </p:spPr>
        <p:txBody>
          <a:bodyPr lIns="0" tIns="0" rIns="0" bIns="0" rtlCol="0" anchor="t">
            <a:spAutoFit/>
          </a:bodyPr>
          <a:lstStyle/>
          <a:p>
            <a:pPr algn="ctr">
              <a:lnSpc>
                <a:spcPts val="6399"/>
              </a:lnSpc>
            </a:pPr>
            <a:r>
              <a:rPr lang="en-US" sz="6399">
                <a:solidFill>
                  <a:srgbClr val="000000"/>
                </a:solidFill>
                <a:latin typeface="Archivo Black"/>
                <a:ea typeface="Archivo Black"/>
                <a:cs typeface="Archivo Black"/>
                <a:sym typeface="Archivo Black"/>
              </a:rPr>
              <a:t>Hasil dan Pembahasan</a:t>
            </a:r>
          </a:p>
        </p:txBody>
      </p:sp>
      <p:grpSp>
        <p:nvGrpSpPr>
          <p:cNvPr id="6" name="Group 6"/>
          <p:cNvGrpSpPr/>
          <p:nvPr/>
        </p:nvGrpSpPr>
        <p:grpSpPr>
          <a:xfrm>
            <a:off x="1028700" y="2011245"/>
            <a:ext cx="15977441" cy="6898282"/>
            <a:chOff x="0" y="0"/>
            <a:chExt cx="4208050" cy="1816831"/>
          </a:xfrm>
        </p:grpSpPr>
        <p:sp>
          <p:nvSpPr>
            <p:cNvPr id="7" name="Freeform 7"/>
            <p:cNvSpPr/>
            <p:nvPr/>
          </p:nvSpPr>
          <p:spPr>
            <a:xfrm>
              <a:off x="0" y="0"/>
              <a:ext cx="4208050" cy="1816831"/>
            </a:xfrm>
            <a:custGeom>
              <a:avLst/>
              <a:gdLst/>
              <a:ahLst/>
              <a:cxnLst/>
              <a:rect l="l" t="t" r="r" b="b"/>
              <a:pathLst>
                <a:path w="4208050" h="1816831">
                  <a:moveTo>
                    <a:pt x="24228" y="0"/>
                  </a:moveTo>
                  <a:lnTo>
                    <a:pt x="4183823" y="0"/>
                  </a:lnTo>
                  <a:cubicBezTo>
                    <a:pt x="4197203" y="0"/>
                    <a:pt x="4208050" y="10847"/>
                    <a:pt x="4208050" y="24228"/>
                  </a:cubicBezTo>
                  <a:lnTo>
                    <a:pt x="4208050" y="1792604"/>
                  </a:lnTo>
                  <a:cubicBezTo>
                    <a:pt x="4208050" y="1805984"/>
                    <a:pt x="4197203" y="1816831"/>
                    <a:pt x="4183823" y="1816831"/>
                  </a:cubicBezTo>
                  <a:lnTo>
                    <a:pt x="24228" y="1816831"/>
                  </a:lnTo>
                  <a:cubicBezTo>
                    <a:pt x="10847" y="1816831"/>
                    <a:pt x="0" y="1805984"/>
                    <a:pt x="0" y="1792604"/>
                  </a:cubicBezTo>
                  <a:lnTo>
                    <a:pt x="0" y="24228"/>
                  </a:lnTo>
                  <a:cubicBezTo>
                    <a:pt x="0" y="10847"/>
                    <a:pt x="10847" y="0"/>
                    <a:pt x="24228" y="0"/>
                  </a:cubicBezTo>
                  <a:close/>
                </a:path>
              </a:pathLst>
            </a:custGeom>
            <a:solidFill>
              <a:srgbClr val="FFFFFF"/>
            </a:solidFill>
            <a:ln w="47625" cap="rnd">
              <a:solidFill>
                <a:srgbClr val="000000"/>
              </a:solidFill>
              <a:prstDash val="solid"/>
              <a:round/>
            </a:ln>
          </p:spPr>
        </p:sp>
        <p:sp>
          <p:nvSpPr>
            <p:cNvPr id="8" name="TextBox 8"/>
            <p:cNvSpPr txBox="1"/>
            <p:nvPr/>
          </p:nvSpPr>
          <p:spPr>
            <a:xfrm>
              <a:off x="0" y="-38100"/>
              <a:ext cx="4208050" cy="1854931"/>
            </a:xfrm>
            <a:prstGeom prst="rect">
              <a:avLst/>
            </a:prstGeom>
          </p:spPr>
          <p:txBody>
            <a:bodyPr lIns="50800" tIns="50800" rIns="50800" bIns="50800" rtlCol="0" anchor="ctr"/>
            <a:lstStyle/>
            <a:p>
              <a:pPr algn="ctr">
                <a:lnSpc>
                  <a:spcPts val="3359"/>
                </a:lnSpc>
              </a:pPr>
              <a:endParaRPr/>
            </a:p>
          </p:txBody>
        </p:sp>
      </p:grpSp>
      <p:grpSp>
        <p:nvGrpSpPr>
          <p:cNvPr id="9" name="Group 9"/>
          <p:cNvGrpSpPr>
            <a:grpSpLocks noChangeAspect="1"/>
          </p:cNvGrpSpPr>
          <p:nvPr/>
        </p:nvGrpSpPr>
        <p:grpSpPr>
          <a:xfrm rot="8709843">
            <a:off x="16014017" y="7019008"/>
            <a:ext cx="762339" cy="323324"/>
            <a:chOff x="0" y="0"/>
            <a:chExt cx="2527300" cy="1071880"/>
          </a:xfrm>
        </p:grpSpPr>
        <p:sp>
          <p:nvSpPr>
            <p:cNvPr id="10" name="Freeform 10"/>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1" name="Group 11"/>
          <p:cNvGrpSpPr>
            <a:grpSpLocks noChangeAspect="1"/>
          </p:cNvGrpSpPr>
          <p:nvPr/>
        </p:nvGrpSpPr>
        <p:grpSpPr>
          <a:xfrm rot="-8982530">
            <a:off x="1623810" y="1849583"/>
            <a:ext cx="762339" cy="323324"/>
            <a:chOff x="0" y="0"/>
            <a:chExt cx="2527300" cy="1071880"/>
          </a:xfrm>
        </p:grpSpPr>
        <p:sp>
          <p:nvSpPr>
            <p:cNvPr id="12" name="Freeform 12"/>
            <p:cNvSpPr/>
            <p:nvPr/>
          </p:nvSpPr>
          <p:spPr>
            <a:xfrm>
              <a:off x="0" y="0"/>
              <a:ext cx="2527300" cy="1071880"/>
            </a:xfrm>
            <a:custGeom>
              <a:avLst/>
              <a:gdLst/>
              <a:ahLst/>
              <a:cxnLst/>
              <a:rect l="l" t="t" r="r" b="b"/>
              <a:pathLst>
                <a:path w="2527300" h="1071880">
                  <a:moveTo>
                    <a:pt x="260350" y="1071880"/>
                  </a:moveTo>
                  <a:lnTo>
                    <a:pt x="0" y="914400"/>
                  </a:lnTo>
                  <a:lnTo>
                    <a:pt x="524510" y="48260"/>
                  </a:lnTo>
                  <a:lnTo>
                    <a:pt x="941070" y="516890"/>
                  </a:lnTo>
                  <a:lnTo>
                    <a:pt x="1245870" y="0"/>
                  </a:lnTo>
                  <a:lnTo>
                    <a:pt x="1604010" y="500380"/>
                  </a:lnTo>
                  <a:lnTo>
                    <a:pt x="1941830" y="15240"/>
                  </a:lnTo>
                  <a:lnTo>
                    <a:pt x="2527300" y="787400"/>
                  </a:lnTo>
                  <a:lnTo>
                    <a:pt x="2284730" y="971550"/>
                  </a:lnTo>
                  <a:lnTo>
                    <a:pt x="1951990" y="533400"/>
                  </a:lnTo>
                  <a:lnTo>
                    <a:pt x="1607820" y="1028700"/>
                  </a:lnTo>
                  <a:lnTo>
                    <a:pt x="1271270" y="557530"/>
                  </a:lnTo>
                  <a:lnTo>
                    <a:pt x="990600" y="1031240"/>
                  </a:lnTo>
                  <a:lnTo>
                    <a:pt x="571500" y="560070"/>
                  </a:lnTo>
                  <a:close/>
                </a:path>
              </a:pathLst>
            </a:custGeom>
            <a:solidFill>
              <a:srgbClr val="000000"/>
            </a:solidFill>
          </p:spPr>
        </p:sp>
      </p:grpSp>
      <p:grpSp>
        <p:nvGrpSpPr>
          <p:cNvPr id="13" name="Group 13"/>
          <p:cNvGrpSpPr/>
          <p:nvPr/>
        </p:nvGrpSpPr>
        <p:grpSpPr>
          <a:xfrm>
            <a:off x="16752982" y="2343095"/>
            <a:ext cx="506318" cy="50631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14300" cap="sq">
              <a:solidFill>
                <a:srgbClr val="000000"/>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6" name="TextBox 16"/>
          <p:cNvSpPr txBox="1"/>
          <p:nvPr/>
        </p:nvSpPr>
        <p:spPr>
          <a:xfrm>
            <a:off x="2281301" y="2715280"/>
            <a:ext cx="13472239" cy="5385435"/>
          </a:xfrm>
          <a:prstGeom prst="rect">
            <a:avLst/>
          </a:prstGeom>
        </p:spPr>
        <p:txBody>
          <a:bodyPr lIns="0" tIns="0" rIns="0" bIns="0" rtlCol="0" anchor="t">
            <a:spAutoFit/>
          </a:bodyPr>
          <a:lstStyle/>
          <a:p>
            <a:pPr algn="just">
              <a:lnSpc>
                <a:spcPts val="4289"/>
              </a:lnSpc>
            </a:pPr>
            <a:r>
              <a:rPr lang="en-US" sz="2599" spc="38">
                <a:solidFill>
                  <a:srgbClr val="000000"/>
                </a:solidFill>
                <a:latin typeface="Montserrat"/>
                <a:ea typeface="Montserrat"/>
                <a:cs typeface="Montserrat"/>
                <a:sym typeface="Montserrat"/>
              </a:rPr>
              <a:t>simulasi produk asuransi jiwa syariah yang digunakan adalah sebagai berikut: terdapat dua tertanggung dengan jenis kelamin </a:t>
            </a:r>
            <a:r>
              <a:rPr lang="en-US" sz="2599" b="1" spc="38">
                <a:solidFill>
                  <a:srgbClr val="000000"/>
                </a:solidFill>
                <a:latin typeface="Montserrat Bold"/>
                <a:ea typeface="Montserrat Bold"/>
                <a:cs typeface="Montserrat Bold"/>
                <a:sym typeface="Montserrat Bold"/>
              </a:rPr>
              <a:t>laki-laki</a:t>
            </a:r>
            <a:r>
              <a:rPr lang="en-US" sz="2599" spc="38">
                <a:solidFill>
                  <a:srgbClr val="000000"/>
                </a:solidFill>
                <a:latin typeface="Montserrat"/>
                <a:ea typeface="Montserrat"/>
                <a:cs typeface="Montserrat"/>
                <a:sym typeface="Montserrat"/>
              </a:rPr>
              <a:t> dan </a:t>
            </a:r>
            <a:r>
              <a:rPr lang="en-US" sz="2599" b="1" spc="38">
                <a:solidFill>
                  <a:srgbClr val="000000"/>
                </a:solidFill>
                <a:latin typeface="Montserrat Bold"/>
                <a:ea typeface="Montserrat Bold"/>
                <a:cs typeface="Montserrat Bold"/>
                <a:sym typeface="Montserrat Bold"/>
              </a:rPr>
              <a:t>perempuan</a:t>
            </a:r>
            <a:r>
              <a:rPr lang="en-US" sz="2599" spc="38">
                <a:solidFill>
                  <a:srgbClr val="000000"/>
                </a:solidFill>
                <a:latin typeface="Montserrat"/>
                <a:ea typeface="Montserrat"/>
                <a:cs typeface="Montserrat"/>
                <a:sym typeface="Montserrat"/>
              </a:rPr>
              <a:t> yang membeli produk asuransi jiwa syariah </a:t>
            </a:r>
            <a:r>
              <a:rPr lang="en-US" sz="2599" b="1" spc="38">
                <a:solidFill>
                  <a:srgbClr val="000000"/>
                </a:solidFill>
                <a:latin typeface="Montserrat Bold"/>
                <a:ea typeface="Montserrat Bold"/>
                <a:cs typeface="Montserrat Bold"/>
                <a:sym typeface="Montserrat Bold"/>
              </a:rPr>
              <a:t>berjangka 5 tahun</a:t>
            </a:r>
            <a:r>
              <a:rPr lang="en-US" sz="2599" spc="38">
                <a:solidFill>
                  <a:srgbClr val="000000"/>
                </a:solidFill>
                <a:latin typeface="Montserrat"/>
                <a:ea typeface="Montserrat"/>
                <a:cs typeface="Montserrat"/>
                <a:sym typeface="Montserrat"/>
              </a:rPr>
              <a:t>. Keduanya ketika membeli produk tersebut </a:t>
            </a:r>
            <a:r>
              <a:rPr lang="en-US" sz="2599" b="1" spc="38">
                <a:solidFill>
                  <a:srgbClr val="000000"/>
                </a:solidFill>
                <a:latin typeface="Montserrat Bold"/>
                <a:ea typeface="Montserrat Bold"/>
                <a:cs typeface="Montserrat Bold"/>
                <a:sym typeface="Montserrat Bold"/>
              </a:rPr>
              <a:t>berusia 40 tahun</a:t>
            </a:r>
            <a:r>
              <a:rPr lang="en-US" sz="2599" spc="38">
                <a:solidFill>
                  <a:srgbClr val="000000"/>
                </a:solidFill>
                <a:latin typeface="Montserrat"/>
                <a:ea typeface="Montserrat"/>
                <a:cs typeface="Montserrat"/>
                <a:sym typeface="Montserrat"/>
              </a:rPr>
              <a:t> dan akan dijanjikan akan </a:t>
            </a:r>
            <a:r>
              <a:rPr lang="en-US" sz="2599" b="1" spc="38">
                <a:solidFill>
                  <a:srgbClr val="000000"/>
                </a:solidFill>
                <a:latin typeface="Montserrat Bold"/>
                <a:ea typeface="Montserrat Bold"/>
                <a:cs typeface="Montserrat Bold"/>
                <a:sym typeface="Montserrat Bold"/>
              </a:rPr>
              <a:t>mendapat manfaat asuransi kematian sebesar Rp200.000.000</a:t>
            </a:r>
            <a:r>
              <a:rPr lang="en-US" sz="2599" spc="38">
                <a:solidFill>
                  <a:srgbClr val="000000"/>
                </a:solidFill>
                <a:latin typeface="Montserrat"/>
                <a:ea typeface="Montserrat"/>
                <a:cs typeface="Montserrat"/>
                <a:sym typeface="Montserrat"/>
              </a:rPr>
              <a:t>. Perhitungan dari estimasi besaran-besaran dalam penelitian ini menggunakan bantuan Easyfit serta Microsoft Excel. Sensitivitas analisis dana Tabarru’ akan didasarkan kepada loading factor yang ditetapkan sebesar </a:t>
            </a:r>
            <a:r>
              <a:rPr lang="en-US" sz="2599" b="1" spc="38">
                <a:solidFill>
                  <a:srgbClr val="000000"/>
                </a:solidFill>
                <a:latin typeface="Montserrat Bold"/>
                <a:ea typeface="Montserrat Bold"/>
                <a:cs typeface="Montserrat Bold"/>
                <a:sym typeface="Montserrat Bold"/>
              </a:rPr>
              <a:t>10%</a:t>
            </a:r>
            <a:r>
              <a:rPr lang="en-US" sz="2599" spc="38">
                <a:solidFill>
                  <a:srgbClr val="000000"/>
                </a:solidFill>
                <a:latin typeface="Montserrat"/>
                <a:ea typeface="Montserrat"/>
                <a:cs typeface="Montserrat"/>
                <a:sym typeface="Montserrat"/>
              </a:rPr>
              <a:t>, </a:t>
            </a:r>
            <a:r>
              <a:rPr lang="en-US" sz="2599" b="1" spc="38">
                <a:solidFill>
                  <a:srgbClr val="000000"/>
                </a:solidFill>
                <a:latin typeface="Montserrat Bold"/>
                <a:ea typeface="Montserrat Bold"/>
                <a:cs typeface="Montserrat Bold"/>
                <a:sym typeface="Montserrat Bold"/>
              </a:rPr>
              <a:t>20%</a:t>
            </a:r>
            <a:r>
              <a:rPr lang="en-US" sz="2599" spc="38">
                <a:solidFill>
                  <a:srgbClr val="000000"/>
                </a:solidFill>
                <a:latin typeface="Montserrat"/>
                <a:ea typeface="Montserrat"/>
                <a:cs typeface="Montserrat"/>
                <a:sym typeface="Montserrat"/>
              </a:rPr>
              <a:t>, dan </a:t>
            </a:r>
            <a:r>
              <a:rPr lang="en-US" sz="2599" b="1" spc="38">
                <a:solidFill>
                  <a:srgbClr val="000000"/>
                </a:solidFill>
                <a:latin typeface="Montserrat Bold"/>
                <a:ea typeface="Montserrat Bold"/>
                <a:cs typeface="Montserrat Bold"/>
                <a:sym typeface="Montserrat Bold"/>
              </a:rPr>
              <a:t>30%</a:t>
            </a:r>
            <a:r>
              <a:rPr lang="en-US" sz="2599" spc="38">
                <a:solidFill>
                  <a:srgbClr val="000000"/>
                </a:solidFill>
                <a:latin typeface="Montserrat"/>
                <a:ea typeface="Montserrat"/>
                <a:cs typeface="Montserrat"/>
                <a:sym typeface="Montserrat"/>
              </a:rPr>
              <a:t>. Serta jenis kelamin dan batas bawah dan batas atas dari </a:t>
            </a:r>
            <a:r>
              <a:rPr lang="en-US" sz="2599" b="1" spc="38">
                <a:solidFill>
                  <a:srgbClr val="000000"/>
                </a:solidFill>
                <a:latin typeface="Montserrat Bold"/>
                <a:ea typeface="Montserrat Bold"/>
                <a:cs typeface="Montserrat Bold"/>
                <a:sym typeface="Montserrat Bold"/>
              </a:rPr>
              <a:t>selang kepercayaan 95%</a:t>
            </a:r>
            <a:r>
              <a:rPr lang="en-US" sz="2599" spc="38">
                <a:solidFill>
                  <a:srgbClr val="000000"/>
                </a:solidFill>
                <a:latin typeface="Montserrat"/>
                <a:ea typeface="Montserrat"/>
                <a:cs typeface="Montserrat"/>
                <a:sym typeface="Montserrat"/>
              </a:rPr>
              <a:t> dari mean interest rate.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944</Words>
  <Application>Microsoft Office PowerPoint</Application>
  <PresentationFormat>Custom</PresentationFormat>
  <Paragraphs>53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Cambria Math</vt:lpstr>
      <vt:lpstr>Montserrat</vt:lpstr>
      <vt:lpstr>Archivo Black</vt:lpstr>
      <vt:lpstr>Calibri</vt:lpstr>
      <vt:lpstr>Montserrat Bold</vt:lpstr>
      <vt:lpstr>Montserrat Italics</vt:lpstr>
      <vt:lpstr>Montserrat Bold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Hitam Monokrom Ilustratif Presentasi Brainstorming</dc:title>
  <dc:creator>dela asus</dc:creator>
  <cp:lastModifiedBy>dela asus</cp:lastModifiedBy>
  <cp:revision>2</cp:revision>
  <dcterms:created xsi:type="dcterms:W3CDTF">2006-08-16T00:00:00Z</dcterms:created>
  <dcterms:modified xsi:type="dcterms:W3CDTF">2024-10-01T17:31:16Z</dcterms:modified>
  <dc:identifier>DAGSItKWRxw</dc:identifier>
</cp:coreProperties>
</file>