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302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6" r:id="rId4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7" name="Imagem 106"/>
          <p:cNvPicPr/>
          <p:nvPr/>
        </p:nvPicPr>
        <p:blipFill>
          <a:blip r:embed="rId2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  <p:pic>
        <p:nvPicPr>
          <p:cNvPr id="108" name="Imagem 107"/>
          <p:cNvPicPr/>
          <p:nvPr/>
        </p:nvPicPr>
        <p:blipFill>
          <a:blip r:embed="rId2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Imagem 142"/>
          <p:cNvPicPr/>
          <p:nvPr/>
        </p:nvPicPr>
        <p:blipFill>
          <a:blip r:embed="rId2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  <p:pic>
        <p:nvPicPr>
          <p:cNvPr id="144" name="Imagem 143"/>
          <p:cNvPicPr/>
          <p:nvPr/>
        </p:nvPicPr>
        <p:blipFill>
          <a:blip r:embed="rId2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2" name="Imagem 181"/>
          <p:cNvPicPr/>
          <p:nvPr/>
        </p:nvPicPr>
        <p:blipFill>
          <a:blip r:embed="rId2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  <p:pic>
        <p:nvPicPr>
          <p:cNvPr id="183" name="Imagem 182"/>
          <p:cNvPicPr/>
          <p:nvPr/>
        </p:nvPicPr>
        <p:blipFill>
          <a:blip r:embed="rId2"/>
          <a:stretch/>
        </p:blipFill>
        <p:spPr>
          <a:xfrm>
            <a:off x="3369240" y="1825200"/>
            <a:ext cx="5452560" cy="435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8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C880-CD82-4111-85EF-D6DC088AE5E3}" type="datetimeFigureOut">
              <a:rPr lang="pt-BR" smtClean="0"/>
              <a:t>26/09/2018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9826-F24A-4A78-AD7F-1A84874A26F6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240" cy="4726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6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F897DA6-6C90-42AB-A4E8-026A45EA22BE}" type="slidenum">
              <a:rPr lang="pt-BR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6000" strike="noStrike" dirty="0">
                <a:solidFill>
                  <a:srgbClr val="000000"/>
                </a:solidFill>
                <a:latin typeface="Calibri Light"/>
              </a:rPr>
              <a:t>MDG-</a:t>
            </a:r>
            <a:r>
              <a:rPr lang="pt-BR" sz="6000" strike="noStrike" dirty="0" err="1">
                <a:solidFill>
                  <a:srgbClr val="000000"/>
                </a:solidFill>
                <a:latin typeface="Calibri Light"/>
              </a:rPr>
              <a:t>NoSQL</a:t>
            </a:r>
            <a:endParaRPr dirty="0"/>
          </a:p>
        </p:txBody>
      </p:sp>
      <p:sp>
        <p:nvSpPr>
          <p:cNvPr id="185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</a:rPr>
              <a:t>Modelo de Dados para Bancos NoSQL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Calibri"/>
              </a:rPr>
              <a:t>Baseados em Grafos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BDG: Classificação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838080" y="1645560"/>
            <a:ext cx="10514880" cy="45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Quanto à estrutura de grafo[11]: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000000"/>
                </a:solidFill>
                <a:latin typeface="Calibri"/>
              </a:rPr>
              <a:t>Simples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000000"/>
                </a:solidFill>
                <a:latin typeface="Calibri"/>
              </a:rPr>
              <a:t>Atributo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 err="1">
                <a:solidFill>
                  <a:srgbClr val="000000"/>
                </a:solidFill>
                <a:latin typeface="Calibri"/>
              </a:rPr>
              <a:t>Hipergrafo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000000"/>
                </a:solidFill>
                <a:latin typeface="Calibri"/>
              </a:rPr>
              <a:t>Aninhado (</a:t>
            </a:r>
            <a:r>
              <a:rPr lang="pt-BR" sz="2400" strike="noStrike" dirty="0" err="1">
                <a:solidFill>
                  <a:srgbClr val="000000"/>
                </a:solidFill>
                <a:latin typeface="Calibri"/>
              </a:rPr>
              <a:t>hipervértice</a:t>
            </a:r>
            <a:r>
              <a:rPr lang="pt-BR" sz="2400" strike="noStrike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Quanto aos nós: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000000"/>
                </a:solidFill>
                <a:latin typeface="Calibri"/>
              </a:rPr>
              <a:t>Rotulado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000000"/>
                </a:solidFill>
                <a:latin typeface="Calibri"/>
              </a:rPr>
              <a:t>Com atributos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Quanto às arestas: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000000"/>
                </a:solidFill>
                <a:latin typeface="Calibri"/>
              </a:rPr>
              <a:t>Direcionada ou não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000000"/>
                </a:solidFill>
                <a:latin typeface="Calibri"/>
              </a:rPr>
              <a:t>Rotulada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000000"/>
                </a:solidFill>
                <a:latin typeface="Calibri"/>
              </a:rPr>
              <a:t>Com atributos</a:t>
            </a:r>
            <a:endParaRPr dirty="0"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Modelo de Dados para Bancos NoSQL Baseados em Grafos 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Notação para grafos:</a:t>
            </a:r>
            <a:endParaRPr dirty="0"/>
          </a:p>
          <a:p>
            <a:pPr marL="914400" lvl="1" indent="-4572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Simples</a:t>
            </a:r>
            <a:endParaRPr dirty="0"/>
          </a:p>
          <a:p>
            <a:pPr marL="914400" lvl="1" indent="-4572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Com atributos</a:t>
            </a:r>
            <a:endParaRPr dirty="0"/>
          </a:p>
          <a:p>
            <a:pPr marL="914400" lvl="1" indent="-4572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 err="1">
                <a:solidFill>
                  <a:srgbClr val="000000"/>
                </a:solidFill>
                <a:latin typeface="Calibri"/>
              </a:rPr>
              <a:t>Hipergrafo</a:t>
            </a: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 (</a:t>
            </a:r>
            <a:r>
              <a:rPr lang="pt-BR" sz="2800" strike="noStrike" dirty="0" err="1">
                <a:solidFill>
                  <a:srgbClr val="000000"/>
                </a:solidFill>
                <a:latin typeface="Calibri"/>
              </a:rPr>
              <a:t>hiperaresta</a:t>
            </a: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 marL="914400" lvl="1" indent="-4572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Grafo aninhado (</a:t>
            </a:r>
            <a:r>
              <a:rPr lang="pt-BR" sz="2800" strike="noStrike" dirty="0" err="1">
                <a:solidFill>
                  <a:srgbClr val="000000"/>
                </a:solidFill>
                <a:latin typeface="Calibri"/>
              </a:rPr>
              <a:t>hipervértice</a:t>
            </a: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Entidades e relacionamentos indicados por rótulos</a:t>
            </a: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Suporte a </a:t>
            </a:r>
            <a:r>
              <a:rPr lang="pt-BR" sz="2800" strike="noStrike" dirty="0" err="1">
                <a:solidFill>
                  <a:srgbClr val="000000"/>
                </a:solidFill>
                <a:latin typeface="Calibri"/>
              </a:rPr>
              <a:t>tipagem</a:t>
            </a: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Notação específica para peso</a:t>
            </a: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Suporte a cardinalidade</a:t>
            </a:r>
            <a:endParaRPr dirty="0"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Vértice</a:t>
            </a:r>
            <a:endParaRPr/>
          </a:p>
        </p:txBody>
      </p:sp>
      <p:pic>
        <p:nvPicPr>
          <p:cNvPr id="213" name="Imagem 4"/>
          <p:cNvPicPr/>
          <p:nvPr/>
        </p:nvPicPr>
        <p:blipFill>
          <a:blip r:embed="rId2"/>
          <a:stretch/>
        </p:blipFill>
        <p:spPr>
          <a:xfrm>
            <a:off x="1325160" y="4131720"/>
            <a:ext cx="2113920" cy="1142280"/>
          </a:xfrm>
          <a:prstGeom prst="rect">
            <a:avLst/>
          </a:prstGeom>
          <a:ln>
            <a:noFill/>
          </a:ln>
        </p:spPr>
      </p:pic>
      <p:pic>
        <p:nvPicPr>
          <p:cNvPr id="214" name="Imagem 6"/>
          <p:cNvPicPr/>
          <p:nvPr/>
        </p:nvPicPr>
        <p:blipFill>
          <a:blip r:embed="rId3"/>
          <a:stretch/>
        </p:blipFill>
        <p:spPr>
          <a:xfrm>
            <a:off x="8752320" y="3884040"/>
            <a:ext cx="1466280" cy="1799640"/>
          </a:xfrm>
          <a:prstGeom prst="rect">
            <a:avLst/>
          </a:prstGeom>
          <a:ln>
            <a:noFill/>
          </a:ln>
        </p:spPr>
      </p:pic>
      <p:pic>
        <p:nvPicPr>
          <p:cNvPr id="215" name="Imagem 7"/>
          <p:cNvPicPr/>
          <p:nvPr/>
        </p:nvPicPr>
        <p:blipFill>
          <a:blip r:embed="rId4"/>
          <a:stretch/>
        </p:blipFill>
        <p:spPr>
          <a:xfrm>
            <a:off x="5491080" y="4131720"/>
            <a:ext cx="1208880" cy="1304280"/>
          </a:xfrm>
          <a:prstGeom prst="rect">
            <a:avLst/>
          </a:prstGeom>
          <a:ln>
            <a:noFill/>
          </a:ln>
        </p:spPr>
      </p:pic>
      <p:pic>
        <p:nvPicPr>
          <p:cNvPr id="216" name="Imagem 10"/>
          <p:cNvPicPr/>
          <p:nvPr/>
        </p:nvPicPr>
        <p:blipFill>
          <a:blip r:embed="rId5"/>
          <a:stretch/>
        </p:blipFill>
        <p:spPr>
          <a:xfrm>
            <a:off x="4819680" y="1772280"/>
            <a:ext cx="2552040" cy="999360"/>
          </a:xfrm>
          <a:prstGeom prst="rect">
            <a:avLst/>
          </a:prstGeom>
          <a:ln>
            <a:noFill/>
          </a:ln>
        </p:spPr>
      </p:pic>
      <p:pic>
        <p:nvPicPr>
          <p:cNvPr id="217" name="Espaço Reservado para Conteúdo 9"/>
          <p:cNvPicPr/>
          <p:nvPr/>
        </p:nvPicPr>
        <p:blipFill>
          <a:blip r:embed="rId6"/>
          <a:stretch/>
        </p:blipFill>
        <p:spPr>
          <a:xfrm>
            <a:off x="500040" y="1527480"/>
            <a:ext cx="3332520" cy="1829880"/>
          </a:xfrm>
          <a:prstGeom prst="rect">
            <a:avLst/>
          </a:prstGeom>
          <a:ln>
            <a:noFill/>
          </a:ln>
        </p:spPr>
      </p:pic>
      <p:sp>
        <p:nvSpPr>
          <p:cNvPr id="8" name="CaixaDeTexto 7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Hipervértice</a:t>
            </a:r>
            <a:endParaRPr/>
          </a:p>
        </p:txBody>
      </p:sp>
      <p:pic>
        <p:nvPicPr>
          <p:cNvPr id="219" name="Imagem 8"/>
          <p:cNvPicPr/>
          <p:nvPr/>
        </p:nvPicPr>
        <p:blipFill>
          <a:blip r:embed="rId2"/>
          <a:stretch/>
        </p:blipFill>
        <p:spPr>
          <a:xfrm>
            <a:off x="312840" y="1480680"/>
            <a:ext cx="5247360" cy="3988800"/>
          </a:xfrm>
          <a:prstGeom prst="rect">
            <a:avLst/>
          </a:prstGeom>
          <a:ln>
            <a:noFill/>
          </a:ln>
        </p:spPr>
      </p:pic>
      <p:pic>
        <p:nvPicPr>
          <p:cNvPr id="220" name="Imagem 9"/>
          <p:cNvPicPr/>
          <p:nvPr/>
        </p:nvPicPr>
        <p:blipFill>
          <a:blip r:embed="rId3"/>
          <a:stretch/>
        </p:blipFill>
        <p:spPr>
          <a:xfrm>
            <a:off x="5926680" y="1480680"/>
            <a:ext cx="5951520" cy="5105520"/>
          </a:xfrm>
          <a:prstGeom prst="rect">
            <a:avLst/>
          </a:prstGeom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Hipervértice</a:t>
            </a:r>
            <a:endParaRPr/>
          </a:p>
        </p:txBody>
      </p:sp>
      <p:pic>
        <p:nvPicPr>
          <p:cNvPr id="222" name="Imagem 5"/>
          <p:cNvPicPr/>
          <p:nvPr/>
        </p:nvPicPr>
        <p:blipFill>
          <a:blip r:embed="rId2"/>
          <a:stretch/>
        </p:blipFill>
        <p:spPr>
          <a:xfrm>
            <a:off x="7279560" y="2209320"/>
            <a:ext cx="4790520" cy="2399760"/>
          </a:xfrm>
          <a:prstGeom prst="rect">
            <a:avLst/>
          </a:prstGeom>
          <a:ln>
            <a:noFill/>
          </a:ln>
        </p:spPr>
      </p:pic>
      <p:pic>
        <p:nvPicPr>
          <p:cNvPr id="223" name="Imagem 6"/>
          <p:cNvPicPr/>
          <p:nvPr/>
        </p:nvPicPr>
        <p:blipFill>
          <a:blip r:embed="rId3"/>
          <a:stretch/>
        </p:blipFill>
        <p:spPr>
          <a:xfrm>
            <a:off x="4716720" y="2510280"/>
            <a:ext cx="2199600" cy="1618560"/>
          </a:xfrm>
          <a:prstGeom prst="rect">
            <a:avLst/>
          </a:prstGeom>
          <a:ln>
            <a:noFill/>
          </a:ln>
        </p:spPr>
      </p:pic>
      <p:pic>
        <p:nvPicPr>
          <p:cNvPr id="224" name="Imagem 7"/>
          <p:cNvPicPr/>
          <p:nvPr/>
        </p:nvPicPr>
        <p:blipFill>
          <a:blip r:embed="rId4"/>
          <a:stretch/>
        </p:blipFill>
        <p:spPr>
          <a:xfrm>
            <a:off x="2693160" y="4948920"/>
            <a:ext cx="5218920" cy="1608840"/>
          </a:xfrm>
          <a:prstGeom prst="rect">
            <a:avLst/>
          </a:prstGeom>
          <a:ln>
            <a:noFill/>
          </a:ln>
        </p:spPr>
      </p:pic>
      <p:pic>
        <p:nvPicPr>
          <p:cNvPr id="225" name="Espaço Reservado para Conteúdo 3"/>
          <p:cNvPicPr/>
          <p:nvPr/>
        </p:nvPicPr>
        <p:blipFill>
          <a:blip r:embed="rId5"/>
          <a:stretch/>
        </p:blipFill>
        <p:spPr>
          <a:xfrm>
            <a:off x="139320" y="1360440"/>
            <a:ext cx="3482640" cy="2312640"/>
          </a:xfrm>
          <a:prstGeom prst="rect">
            <a:avLst/>
          </a:prstGeom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Aresta</a:t>
            </a:r>
            <a:endParaRPr/>
          </a:p>
        </p:txBody>
      </p:sp>
      <p:pic>
        <p:nvPicPr>
          <p:cNvPr id="227" name="Imagem 3"/>
          <p:cNvPicPr/>
          <p:nvPr/>
        </p:nvPicPr>
        <p:blipFill>
          <a:blip r:embed="rId2"/>
          <a:stretch/>
        </p:blipFill>
        <p:spPr>
          <a:xfrm>
            <a:off x="838080" y="1762560"/>
            <a:ext cx="9664560" cy="688680"/>
          </a:xfrm>
          <a:prstGeom prst="rect">
            <a:avLst/>
          </a:prstGeom>
          <a:ln>
            <a:noFill/>
          </a:ln>
        </p:spPr>
      </p:pic>
      <p:pic>
        <p:nvPicPr>
          <p:cNvPr id="228" name="Imagem 4"/>
          <p:cNvPicPr/>
          <p:nvPr/>
        </p:nvPicPr>
        <p:blipFill>
          <a:blip r:embed="rId3"/>
          <a:stretch/>
        </p:blipFill>
        <p:spPr>
          <a:xfrm>
            <a:off x="1445040" y="3737880"/>
            <a:ext cx="3218760" cy="1647000"/>
          </a:xfrm>
          <a:prstGeom prst="rect">
            <a:avLst/>
          </a:prstGeom>
          <a:ln>
            <a:noFill/>
          </a:ln>
        </p:spPr>
      </p:pic>
      <p:pic>
        <p:nvPicPr>
          <p:cNvPr id="229" name="Imagem 5"/>
          <p:cNvPicPr/>
          <p:nvPr/>
        </p:nvPicPr>
        <p:blipFill>
          <a:blip r:embed="rId4"/>
          <a:stretch/>
        </p:blipFill>
        <p:spPr>
          <a:xfrm>
            <a:off x="5796720" y="3357000"/>
            <a:ext cx="5076000" cy="240912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Aresta</a:t>
            </a:r>
            <a:endParaRPr/>
          </a:p>
        </p:txBody>
      </p:sp>
      <p:pic>
        <p:nvPicPr>
          <p:cNvPr id="231" name="Imagem 3"/>
          <p:cNvPicPr/>
          <p:nvPr/>
        </p:nvPicPr>
        <p:blipFill>
          <a:blip r:embed="rId2"/>
          <a:stretch/>
        </p:blipFill>
        <p:spPr>
          <a:xfrm>
            <a:off x="838080" y="1762560"/>
            <a:ext cx="9664560" cy="688680"/>
          </a:xfrm>
          <a:prstGeom prst="rect">
            <a:avLst/>
          </a:prstGeom>
          <a:ln>
            <a:noFill/>
          </a:ln>
        </p:spPr>
      </p:pic>
      <p:pic>
        <p:nvPicPr>
          <p:cNvPr id="232" name="Imagem 2"/>
          <p:cNvPicPr/>
          <p:nvPr/>
        </p:nvPicPr>
        <p:blipFill>
          <a:blip r:embed="rId3"/>
          <a:stretch/>
        </p:blipFill>
        <p:spPr>
          <a:xfrm>
            <a:off x="2934360" y="2896920"/>
            <a:ext cx="8418600" cy="2733120"/>
          </a:xfrm>
          <a:prstGeom prst="rect">
            <a:avLst/>
          </a:prstGeom>
          <a:ln>
            <a:noFill/>
          </a:ln>
        </p:spPr>
      </p:pic>
      <p:pic>
        <p:nvPicPr>
          <p:cNvPr id="233" name="Imagem 6"/>
          <p:cNvPicPr/>
          <p:nvPr/>
        </p:nvPicPr>
        <p:blipFill>
          <a:blip r:embed="rId4"/>
          <a:stretch/>
        </p:blipFill>
        <p:spPr>
          <a:xfrm>
            <a:off x="1033200" y="2896920"/>
            <a:ext cx="990000" cy="273312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Aresta</a:t>
            </a:r>
            <a:endParaRPr/>
          </a:p>
        </p:txBody>
      </p:sp>
      <p:pic>
        <p:nvPicPr>
          <p:cNvPr id="235" name="Imagem 3"/>
          <p:cNvPicPr/>
          <p:nvPr/>
        </p:nvPicPr>
        <p:blipFill>
          <a:blip r:embed="rId2"/>
          <a:stretch/>
        </p:blipFill>
        <p:spPr>
          <a:xfrm>
            <a:off x="838080" y="1762560"/>
            <a:ext cx="9664560" cy="688680"/>
          </a:xfrm>
          <a:prstGeom prst="rect">
            <a:avLst/>
          </a:prstGeom>
          <a:ln>
            <a:noFill/>
          </a:ln>
        </p:spPr>
      </p:pic>
      <p:pic>
        <p:nvPicPr>
          <p:cNvPr id="236" name="Imagem 4"/>
          <p:cNvPicPr/>
          <p:nvPr/>
        </p:nvPicPr>
        <p:blipFill>
          <a:blip r:embed="rId3"/>
          <a:stretch/>
        </p:blipFill>
        <p:spPr>
          <a:xfrm>
            <a:off x="2776320" y="2659320"/>
            <a:ext cx="5892480" cy="2003760"/>
          </a:xfrm>
          <a:prstGeom prst="rect">
            <a:avLst/>
          </a:prstGeom>
          <a:ln>
            <a:noFill/>
          </a:ln>
        </p:spPr>
      </p:pic>
      <p:pic>
        <p:nvPicPr>
          <p:cNvPr id="237" name="Imagem 7"/>
          <p:cNvPicPr/>
          <p:nvPr/>
        </p:nvPicPr>
        <p:blipFill>
          <a:blip r:embed="rId4"/>
          <a:stretch/>
        </p:blipFill>
        <p:spPr>
          <a:xfrm>
            <a:off x="2506680" y="4663800"/>
            <a:ext cx="6318720" cy="210852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Aresta</a:t>
            </a:r>
            <a:endParaRPr/>
          </a:p>
        </p:txBody>
      </p:sp>
      <p:pic>
        <p:nvPicPr>
          <p:cNvPr id="239" name="Imagem 3"/>
          <p:cNvPicPr/>
          <p:nvPr/>
        </p:nvPicPr>
        <p:blipFill>
          <a:blip r:embed="rId2"/>
          <a:stretch/>
        </p:blipFill>
        <p:spPr>
          <a:xfrm>
            <a:off x="838080" y="1762560"/>
            <a:ext cx="9664560" cy="688680"/>
          </a:xfrm>
          <a:prstGeom prst="rect">
            <a:avLst/>
          </a:prstGeom>
          <a:ln>
            <a:noFill/>
          </a:ln>
        </p:spPr>
      </p:pic>
      <p:pic>
        <p:nvPicPr>
          <p:cNvPr id="240" name="Imagem 2"/>
          <p:cNvPicPr/>
          <p:nvPr/>
        </p:nvPicPr>
        <p:blipFill>
          <a:blip r:embed="rId3"/>
          <a:stretch/>
        </p:blipFill>
        <p:spPr>
          <a:xfrm>
            <a:off x="2175120" y="3299760"/>
            <a:ext cx="6990480" cy="2523240"/>
          </a:xfrm>
          <a:prstGeom prst="rect">
            <a:avLst/>
          </a:prstGeom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Hiperaresta</a:t>
            </a:r>
            <a:endParaRPr/>
          </a:p>
        </p:txBody>
      </p:sp>
      <p:pic>
        <p:nvPicPr>
          <p:cNvPr id="242" name="Espaço Reservado para Conteúdo 3"/>
          <p:cNvPicPr/>
          <p:nvPr/>
        </p:nvPicPr>
        <p:blipFill>
          <a:blip r:embed="rId2"/>
          <a:stretch/>
        </p:blipFill>
        <p:spPr>
          <a:xfrm>
            <a:off x="3276720" y="1875960"/>
            <a:ext cx="5637960" cy="608760"/>
          </a:xfrm>
          <a:prstGeom prst="rect">
            <a:avLst/>
          </a:prstGeom>
          <a:ln>
            <a:noFill/>
          </a:ln>
        </p:spPr>
      </p:pic>
      <p:pic>
        <p:nvPicPr>
          <p:cNvPr id="243" name="Imagem 4"/>
          <p:cNvPicPr/>
          <p:nvPr/>
        </p:nvPicPr>
        <p:blipFill>
          <a:blip r:embed="rId3"/>
          <a:stretch/>
        </p:blipFill>
        <p:spPr>
          <a:xfrm>
            <a:off x="2781360" y="3080880"/>
            <a:ext cx="6628680" cy="2475720"/>
          </a:xfrm>
          <a:prstGeom prst="rect">
            <a:avLst/>
          </a:prstGeom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Agenda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838080" y="1825560"/>
            <a:ext cx="111855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Motivação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Descrição do Problema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Objetivos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Metodologia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Bancos de Dados em Grafos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MDG-</a:t>
            </a:r>
            <a:r>
              <a:rPr lang="pt-BR" sz="2800" strike="noStrike" dirty="0" err="1">
                <a:latin typeface="Calibri"/>
              </a:rPr>
              <a:t>NoSQL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Estudo de Caso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Conclusões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11040054" y="6176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Hiperaresta</a:t>
            </a:r>
            <a:endParaRPr/>
          </a:p>
        </p:txBody>
      </p:sp>
      <p:pic>
        <p:nvPicPr>
          <p:cNvPr id="245" name="Espaço Reservado para Conteúdo 3"/>
          <p:cNvPicPr/>
          <p:nvPr/>
        </p:nvPicPr>
        <p:blipFill>
          <a:blip r:embed="rId2"/>
          <a:stretch/>
        </p:blipFill>
        <p:spPr>
          <a:xfrm>
            <a:off x="3276720" y="1875960"/>
            <a:ext cx="5637960" cy="608760"/>
          </a:xfrm>
          <a:prstGeom prst="rect">
            <a:avLst/>
          </a:prstGeom>
          <a:ln>
            <a:noFill/>
          </a:ln>
        </p:spPr>
      </p:pic>
      <p:pic>
        <p:nvPicPr>
          <p:cNvPr id="246" name="Imagem 2"/>
          <p:cNvPicPr/>
          <p:nvPr/>
        </p:nvPicPr>
        <p:blipFill>
          <a:blip r:embed="rId3"/>
          <a:stretch/>
        </p:blipFill>
        <p:spPr>
          <a:xfrm>
            <a:off x="2886120" y="3338280"/>
            <a:ext cx="6419160" cy="2494800"/>
          </a:xfrm>
          <a:prstGeom prst="rect">
            <a:avLst/>
          </a:prstGeom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Hiperaresta</a:t>
            </a:r>
            <a:endParaRPr/>
          </a:p>
        </p:txBody>
      </p:sp>
      <p:pic>
        <p:nvPicPr>
          <p:cNvPr id="261" name="Espaço Reservado para Conteúdo 3"/>
          <p:cNvPicPr/>
          <p:nvPr/>
        </p:nvPicPr>
        <p:blipFill>
          <a:blip r:embed="rId2"/>
          <a:stretch/>
        </p:blipFill>
        <p:spPr>
          <a:xfrm>
            <a:off x="3276720" y="1875960"/>
            <a:ext cx="5637960" cy="608760"/>
          </a:xfrm>
          <a:prstGeom prst="rect">
            <a:avLst/>
          </a:prstGeom>
          <a:ln>
            <a:noFill/>
          </a:ln>
        </p:spPr>
      </p:pic>
      <p:pic>
        <p:nvPicPr>
          <p:cNvPr id="262" name="Imagem 6"/>
          <p:cNvPicPr/>
          <p:nvPr/>
        </p:nvPicPr>
        <p:blipFill>
          <a:blip r:embed="rId3"/>
          <a:stretch/>
        </p:blipFill>
        <p:spPr>
          <a:xfrm>
            <a:off x="2977200" y="3017880"/>
            <a:ext cx="5799960" cy="3314160"/>
          </a:xfrm>
          <a:prstGeom prst="rect">
            <a:avLst/>
          </a:prstGeom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Considerações de Modelagem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Vértices, não tabelas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Grafos enfatizam relacionamentos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Relacionamentos binários M:N são diretos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Grafos facilitam caminhadas entre vértices</a:t>
            </a:r>
            <a:endParaRPr dirty="0"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Estudo de Caso</a:t>
            </a:r>
            <a:endParaRPr/>
          </a:p>
        </p:txBody>
      </p:sp>
      <p:sp>
        <p:nvSpPr>
          <p:cNvPr id="26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Vínculos de sociedades e licitações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Modelo relacional e de grafo de atributos completo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Apenas sociedades para outros tipos de estrutura de grafo</a:t>
            </a:r>
            <a:endParaRPr dirty="0"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0" y="0"/>
            <a:ext cx="89280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Estudo de caso: Modelo Relacional</a:t>
            </a:r>
            <a:endParaRPr/>
          </a:p>
        </p:txBody>
      </p:sp>
      <p:pic>
        <p:nvPicPr>
          <p:cNvPr id="268" name="Imagem 267"/>
          <p:cNvPicPr/>
          <p:nvPr/>
        </p:nvPicPr>
        <p:blipFill>
          <a:blip r:embed="rId2"/>
          <a:stretch/>
        </p:blipFill>
        <p:spPr>
          <a:xfrm>
            <a:off x="173800" y="1033200"/>
            <a:ext cx="4842700" cy="4227600"/>
          </a:xfrm>
          <a:prstGeom prst="rect">
            <a:avLst/>
          </a:prstGeom>
          <a:ln>
            <a:noFill/>
          </a:ln>
        </p:spPr>
      </p:pic>
      <p:pic>
        <p:nvPicPr>
          <p:cNvPr id="269" name="Imagem 268"/>
          <p:cNvPicPr/>
          <p:nvPr/>
        </p:nvPicPr>
        <p:blipFill>
          <a:blip r:embed="rId3"/>
          <a:stretch/>
        </p:blipFill>
        <p:spPr>
          <a:xfrm>
            <a:off x="5509754" y="1033200"/>
            <a:ext cx="5530300" cy="5824800"/>
          </a:xfrm>
          <a:prstGeom prst="rect">
            <a:avLst/>
          </a:prstGeom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Estudo de caso: Grafo de Atributo</a:t>
            </a:r>
            <a:endParaRPr/>
          </a:p>
        </p:txBody>
      </p:sp>
      <p:pic>
        <p:nvPicPr>
          <p:cNvPr id="271" name="Imagem 270"/>
          <p:cNvPicPr/>
          <p:nvPr/>
        </p:nvPicPr>
        <p:blipFill>
          <a:blip r:embed="rId2"/>
          <a:stretch/>
        </p:blipFill>
        <p:spPr>
          <a:xfrm>
            <a:off x="1751660" y="1134594"/>
            <a:ext cx="10295280" cy="3150720"/>
          </a:xfrm>
          <a:prstGeom prst="rect">
            <a:avLst/>
          </a:prstGeom>
          <a:ln>
            <a:noFill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6" y="3912344"/>
            <a:ext cx="4929308" cy="289649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Estudo de caso: Ambiente simulado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14350" indent="-5143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Servidor MySQL</a:t>
            </a:r>
            <a:endParaRPr dirty="0"/>
          </a:p>
          <a:p>
            <a:pPr marL="514350" indent="-5143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Servidor Neo4j</a:t>
            </a:r>
            <a:endParaRPr dirty="0"/>
          </a:p>
          <a:p>
            <a:pPr marL="514350" indent="-51435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Dados criados por um script SQL com relacionamentos randômicos</a:t>
            </a:r>
            <a:endParaRPr dirty="0"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 dirty="0">
                <a:solidFill>
                  <a:srgbClr val="000000"/>
                </a:solidFill>
                <a:latin typeface="Calibri Light"/>
              </a:rPr>
              <a:t>Estudo de caso: Consultas simuladas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Relacionamentos entre empresas por Telefone, Licitação e Sócio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15756"/>
              </p:ext>
            </p:extLst>
          </p:nvPr>
        </p:nvGraphicFramePr>
        <p:xfrm>
          <a:off x="1401382" y="2575863"/>
          <a:ext cx="8832406" cy="3029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4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877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Consulta</a:t>
                      </a:r>
                      <a:r>
                        <a:rPr lang="pt-BR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Telefone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Licitação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Sócios</a:t>
                      </a:r>
                    </a:p>
                    <a:p>
                      <a:pPr algn="l" fontAlgn="b"/>
                      <a:r>
                        <a:rPr lang="pt-BR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(Alternados)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88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Profundidade da</a:t>
                      </a:r>
                      <a:r>
                        <a:rPr lang="pt-BR" sz="2400" u="none" strike="noStrike" baseline="0" dirty="0">
                          <a:effectLst/>
                        </a:rPr>
                        <a:t> consulta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877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Número de junções</a:t>
                      </a:r>
                      <a:r>
                        <a:rPr lang="pt-BR" sz="2400" u="none" strike="noStrike" baseline="0" dirty="0">
                          <a:effectLst/>
                        </a:rPr>
                        <a:t> no relacional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>
                          <a:effectLst/>
                        </a:rPr>
                        <a:t>12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03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</a:t>
                      </a:r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pt-BR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consultas no relacional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5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</a:t>
                      </a:r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pt-BR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consultas no grafo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 dirty="0">
                <a:solidFill>
                  <a:srgbClr val="000000"/>
                </a:solidFill>
                <a:latin typeface="Calibri Light"/>
              </a:rPr>
              <a:t>Estudo de caso</a:t>
            </a: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: Consulta de Sócios</a:t>
            </a:r>
            <a:r>
              <a:rPr lang="pt-BR" sz="4400" strike="noStrike" dirty="0">
                <a:solidFill>
                  <a:srgbClr val="000000"/>
                </a:solidFill>
                <a:latin typeface="Calibri Light"/>
              </a:rPr>
              <a:t>.</a:t>
            </a:r>
            <a:endParaRPr dirty="0"/>
          </a:p>
        </p:txBody>
      </p:sp>
      <p:sp>
        <p:nvSpPr>
          <p:cNvPr id="2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Sociedades: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Pessoa e Empresa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Empresa e Empresa</a:t>
            </a:r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Terceiro nível de Empresa após a raiz: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pt-BR" sz="2800" dirty="0">
                <a:latin typeface="Calibri"/>
              </a:rPr>
              <a:t>Oito consultas para o banco de dados relacional</a:t>
            </a:r>
          </a:p>
          <a:p>
            <a:pPr marL="914400" lvl="1" indent="-457200">
              <a:buSzPct val="45000"/>
              <a:buFont typeface="Arial" panose="020B0604020202020204" pitchFamily="34" charset="0"/>
              <a:buChar char="•"/>
            </a:pPr>
            <a:r>
              <a:rPr lang="pt-BR" sz="2800" dirty="0">
                <a:latin typeface="Calibri"/>
              </a:rPr>
              <a:t>Uma para o banco de dados em grafos</a:t>
            </a:r>
            <a:endParaRPr dirty="0"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Imagem 277"/>
          <p:cNvPicPr/>
          <p:nvPr/>
        </p:nvPicPr>
        <p:blipFill>
          <a:blip r:embed="rId2"/>
          <a:stretch/>
        </p:blipFill>
        <p:spPr>
          <a:xfrm>
            <a:off x="281160" y="53280"/>
            <a:ext cx="11704320" cy="6778440"/>
          </a:xfrm>
          <a:prstGeom prst="rect">
            <a:avLst/>
          </a:prstGeom>
          <a:ln>
            <a:noFill/>
          </a:ln>
        </p:spPr>
      </p:pic>
      <p:sp>
        <p:nvSpPr>
          <p:cNvPr id="3" name="CaixaDeTexto 2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m 10"/>
          <p:cNvPicPr/>
          <p:nvPr/>
        </p:nvPicPr>
        <p:blipFill>
          <a:blip r:embed="rId2"/>
          <a:stretch/>
        </p:blipFill>
        <p:spPr>
          <a:xfrm>
            <a:off x="2088000" y="1497240"/>
            <a:ext cx="8280000" cy="508932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Motivação: Combate a Fraudes</a:t>
            </a:r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Imagem 278"/>
          <p:cNvPicPr/>
          <p:nvPr/>
        </p:nvPicPr>
        <p:blipFill>
          <a:blip r:embed="rId2"/>
          <a:stretch/>
        </p:blipFill>
        <p:spPr>
          <a:xfrm>
            <a:off x="281160" y="17280"/>
            <a:ext cx="11704320" cy="6778440"/>
          </a:xfrm>
          <a:prstGeom prst="rect">
            <a:avLst/>
          </a:prstGeom>
          <a:ln>
            <a:noFill/>
          </a:ln>
        </p:spPr>
      </p:pic>
      <p:sp>
        <p:nvSpPr>
          <p:cNvPr id="3" name="CaixaDeTexto 2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Estudo de caso: Relacionamentos de sócios.</a:t>
            </a:r>
            <a:endParaRPr/>
          </a:p>
        </p:txBody>
      </p:sp>
      <p:pic>
        <p:nvPicPr>
          <p:cNvPr id="283" name="Imagem 282"/>
          <p:cNvPicPr/>
          <p:nvPr/>
        </p:nvPicPr>
        <p:blipFill>
          <a:blip r:embed="rId2"/>
          <a:stretch/>
        </p:blipFill>
        <p:spPr>
          <a:xfrm>
            <a:off x="621360" y="1444320"/>
            <a:ext cx="10731600" cy="4731840"/>
          </a:xfrm>
          <a:prstGeom prst="rect">
            <a:avLst/>
          </a:prstGeom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Estudo de caso: Relacionamentos de sócios.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216000" y="1825560"/>
            <a:ext cx="11735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pt-BR" sz="2600" strike="noStrike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rPr>
              <a:t>MATCH </a:t>
            </a:r>
            <a:endParaRPr dirty="0"/>
          </a:p>
          <a:p>
            <a:r>
              <a:rPr lang="pt-BR" sz="2600" strike="noStrike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(</a:t>
            </a:r>
            <a:r>
              <a:rPr lang="pt-BR" sz="2600" strike="noStrike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empresaB</a:t>
            </a:r>
            <a:r>
              <a:rPr lang="pt-BR" sz="2600" strike="noStrike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 { </a:t>
            </a:r>
            <a:r>
              <a:rPr lang="pt-BR" sz="2600" strike="noStrike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nome:'EMPRESA</a:t>
            </a:r>
            <a:r>
              <a:rPr lang="pt-BR" sz="2600" strike="noStrike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 B' }) </a:t>
            </a:r>
          </a:p>
          <a:p>
            <a:r>
              <a:rPr lang="pt-BR" sz="2600" strike="noStrike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	-[</a:t>
            </a:r>
            <a:r>
              <a:rPr lang="pt-BR" sz="2600" strike="noStrike" dirty="0" err="1">
                <a:solidFill>
                  <a:schemeClr val="accent6">
                    <a:lumMod val="75000"/>
                  </a:schemeClr>
                </a:solidFill>
                <a:latin typeface="Calibri"/>
              </a:rPr>
              <a:t>r:E_SOCIO</a:t>
            </a:r>
            <a:r>
              <a:rPr lang="pt-BR" sz="2600" strike="noStrike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*1..6]-</a:t>
            </a:r>
          </a:p>
          <a:p>
            <a:r>
              <a:rPr lang="pt-BR" sz="2600" strike="noStrike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(</a:t>
            </a:r>
            <a:r>
              <a:rPr lang="pt-BR" sz="2600" strike="noStrike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empresaC</a:t>
            </a:r>
            <a:r>
              <a:rPr lang="pt-BR" sz="2600" strike="noStrike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 { </a:t>
            </a:r>
            <a:r>
              <a:rPr lang="pt-BR" sz="2600" strike="noStrike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nome:'EMPRESA</a:t>
            </a:r>
            <a:r>
              <a:rPr lang="pt-BR" sz="2600" strike="noStrike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 C' }) </a:t>
            </a:r>
          </a:p>
          <a:p>
            <a:r>
              <a:rPr lang="pt-BR" sz="2600" strike="noStrike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RETURN </a:t>
            </a:r>
            <a:r>
              <a:rPr lang="pt-BR" sz="2600" strike="noStrike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empresaB</a:t>
            </a:r>
            <a:r>
              <a:rPr lang="pt-BR" sz="2600" strike="noStrike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, r, </a:t>
            </a:r>
            <a:r>
              <a:rPr lang="pt-BR" sz="2600" strike="noStrike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empresaC</a:t>
            </a:r>
            <a:r>
              <a:rPr lang="pt-BR" sz="2600" strike="noStrike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;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38080" y="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Estudo de caso: Relacionamentos de sócios.</a:t>
            </a:r>
            <a:endParaRPr/>
          </a:p>
        </p:txBody>
      </p:sp>
      <p:pic>
        <p:nvPicPr>
          <p:cNvPr id="287" name="Imagem 286"/>
          <p:cNvPicPr/>
          <p:nvPr/>
        </p:nvPicPr>
        <p:blipFill>
          <a:blip r:embed="rId2"/>
          <a:stretch/>
        </p:blipFill>
        <p:spPr>
          <a:xfrm>
            <a:off x="1200240" y="1116000"/>
            <a:ext cx="9434160" cy="5611680"/>
          </a:xfrm>
          <a:prstGeom prst="rect">
            <a:avLst/>
          </a:prstGeom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Estudo de caso: Relacionamentos de sócios.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900000" y="1825560"/>
            <a:ext cx="10583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pt-BR" sz="2600" strike="noStrike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rPr>
              <a:t>MATCH 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sz="2600" strike="noStrike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p = </a:t>
            </a:r>
            <a:r>
              <a:rPr lang="pt-BR" sz="2600" strike="noStrike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allShortestPaths</a:t>
            </a:r>
            <a:r>
              <a:rPr lang="pt-BR" sz="2600" strike="noStrike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(</a:t>
            </a:r>
          </a:p>
          <a:p>
            <a:r>
              <a:rPr lang="pt-BR" sz="2600" dirty="0">
                <a:latin typeface="Calibri"/>
              </a:rPr>
              <a:t>	</a:t>
            </a:r>
            <a:r>
              <a:rPr lang="pt-BR" sz="2600" strike="noStrike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(</a:t>
            </a:r>
            <a:r>
              <a:rPr lang="pt-BR" sz="2600" strike="noStrike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o:Empresas</a:t>
            </a:r>
            <a:r>
              <a:rPr lang="pt-BR" sz="2600" strike="noStrike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{</a:t>
            </a:r>
            <a:r>
              <a:rPr lang="pt-BR" sz="2600" strike="noStrike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nome:"EMPRESA</a:t>
            </a:r>
            <a:r>
              <a:rPr lang="pt-BR" sz="2600" strike="noStrike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 B"})</a:t>
            </a:r>
          </a:p>
          <a:p>
            <a:r>
              <a:rPr lang="pt-BR" sz="2600" dirty="0">
                <a:latin typeface="Calibri"/>
              </a:rPr>
              <a:t>	</a:t>
            </a:r>
            <a:r>
              <a:rPr lang="pt-BR" sz="2600" strike="noStrike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-[</a:t>
            </a:r>
            <a:r>
              <a:rPr lang="pt-BR" sz="2600" strike="noStrike" dirty="0" err="1">
                <a:solidFill>
                  <a:schemeClr val="accent6">
                    <a:lumMod val="75000"/>
                  </a:schemeClr>
                </a:solidFill>
                <a:latin typeface="Calibri"/>
              </a:rPr>
              <a:t>r:E_SOCIO</a:t>
            </a:r>
            <a:r>
              <a:rPr lang="pt-BR" sz="2600" strike="noStrike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*..6]-</a:t>
            </a:r>
          </a:p>
          <a:p>
            <a:r>
              <a:rPr lang="pt-BR" sz="2600" dirty="0">
                <a:latin typeface="Calibri"/>
              </a:rPr>
              <a:t>	</a:t>
            </a:r>
            <a:r>
              <a:rPr lang="pt-BR" sz="2600" strike="noStrike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(</a:t>
            </a:r>
            <a:r>
              <a:rPr lang="pt-BR" sz="2600" strike="noStrike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d:Empresas</a:t>
            </a:r>
            <a:r>
              <a:rPr lang="pt-BR" sz="2600" strike="noStrike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{</a:t>
            </a:r>
            <a:r>
              <a:rPr lang="pt-BR" sz="2600" strike="noStrike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nome:"EMPRESA</a:t>
            </a:r>
            <a:r>
              <a:rPr lang="pt-BR" sz="2600" strike="noStrike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 C"})</a:t>
            </a:r>
          </a:p>
          <a:p>
            <a:r>
              <a:rPr lang="pt-BR" sz="2600" strike="noStrike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) RETURN NODES(p)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38080" y="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Estudo de caso: Relacionamentos de sócios.</a:t>
            </a:r>
            <a:endParaRPr/>
          </a:p>
        </p:txBody>
      </p:sp>
      <p:pic>
        <p:nvPicPr>
          <p:cNvPr id="291" name="Imagem 290"/>
          <p:cNvPicPr/>
          <p:nvPr/>
        </p:nvPicPr>
        <p:blipFill>
          <a:blip r:embed="rId2"/>
          <a:stretch/>
        </p:blipFill>
        <p:spPr>
          <a:xfrm>
            <a:off x="3809880" y="1116000"/>
            <a:ext cx="4646880" cy="5599080"/>
          </a:xfrm>
          <a:prstGeom prst="rect">
            <a:avLst/>
          </a:prstGeom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225956"/>
              </p:ext>
            </p:extLst>
          </p:nvPr>
        </p:nvGraphicFramePr>
        <p:xfrm>
          <a:off x="579136" y="4445747"/>
          <a:ext cx="10266100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9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2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MySQL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Neo4j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Método de carga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Ferramenta ETL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Aplicação desenvolvida em JAVA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Tempo de execução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72.608,949s (Aprox. 20h)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14h sem sucesso para consulta por</a:t>
                      </a:r>
                      <a:r>
                        <a:rPr lang="pt-BR" sz="1800" u="none" strike="noStrike" baseline="0" dirty="0">
                          <a:effectLst/>
                        </a:rPr>
                        <a:t> padrões e </a:t>
                      </a:r>
                      <a:r>
                        <a:rPr lang="pt-BR" sz="1800" u="none" strike="noStrike" dirty="0">
                          <a:effectLst/>
                        </a:rPr>
                        <a:t>369ms com </a:t>
                      </a:r>
                      <a:r>
                        <a:rPr lang="pt-BR" sz="1800" u="none" strike="noStrike" dirty="0" err="1">
                          <a:effectLst/>
                        </a:rPr>
                        <a:t>allShortestPaths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Quantidade de vínculos obtidos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 dirty="0">
                <a:solidFill>
                  <a:srgbClr val="000000"/>
                </a:solidFill>
                <a:latin typeface="Calibri Light"/>
              </a:rPr>
              <a:t>Estudo de caso: Dados reais.</a:t>
            </a:r>
            <a:endParaRPr dirty="0"/>
          </a:p>
        </p:txBody>
      </p:sp>
      <p:sp>
        <p:nvSpPr>
          <p:cNvPr id="6" name="CaixaDeTexto 5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36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938676" y="1689840"/>
            <a:ext cx="82917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pt-BR" dirty="0"/>
              <a:t>Fonte: Base CGU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pt-BR" dirty="0"/>
              <a:t>Número Empresas: 7.754.989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pt-BR" dirty="0"/>
              <a:t>Número Sócios: 14.190.151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pt-BR" dirty="0"/>
              <a:t>Número de Sociedades: 20.903.480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pt-BR" dirty="0"/>
              <a:t>Máquina: 24 cores 64GB de RAM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pt-BR" dirty="0"/>
              <a:t>Consulta: Alternada de seis níveis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pt-BR" dirty="0"/>
              <a:t>Origem: Uma empresa com aproximadamente 400 sócios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pt-BR" dirty="0"/>
              <a:t>Destino: Uma segunda empresa com aproximadamente 400 sócios</a:t>
            </a:r>
          </a:p>
          <a:p>
            <a:pPr marL="285750" indent="-285750" fontAlgn="b">
              <a:buFont typeface="Arial" panose="020B0604020202020204" pitchFamily="34" charset="0"/>
              <a:buChar char="•"/>
            </a:pPr>
            <a:r>
              <a:rPr lang="pt-BR" dirty="0"/>
              <a:t>Objetivo: Avaliar a busca por relacionamentos, não necessariamente conluio</a:t>
            </a:r>
          </a:p>
        </p:txBody>
      </p:sp>
    </p:spTree>
    <p:extLst>
      <p:ext uri="{BB962C8B-B14F-4D97-AF65-F5344CB8AC3E}">
        <p14:creationId xmlns:p14="http://schemas.microsoft.com/office/powerpoint/2010/main" val="3469965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Estudo de caso: Análise dos resultados.</a:t>
            </a:r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900000" y="1825560"/>
            <a:ext cx="10583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latin typeface="Calibri"/>
              </a:rPr>
              <a:t>As consultas podem ser beneficiadas pela estrutura de grafos: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600" strike="noStrike" dirty="0">
                <a:latin typeface="Calibri"/>
              </a:rPr>
              <a:t>Por simplificar a forma de consultar relacionamentos entre diversas instâncias</a:t>
            </a:r>
            <a:endParaRPr dirty="0"/>
          </a:p>
          <a:p>
            <a:pPr marL="914400" lvl="1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600" strike="noStrike" dirty="0">
                <a:latin typeface="Calibri"/>
              </a:rPr>
              <a:t>Permitir utilizar nativamente algoritmos de grafos</a:t>
            </a:r>
            <a:endParaRPr dirty="0"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Conclusões</a:t>
            </a:r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900000" y="1825560"/>
            <a:ext cx="10583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600" strike="noStrike" dirty="0">
                <a:latin typeface="Calibri"/>
              </a:rPr>
              <a:t>MDG-</a:t>
            </a:r>
            <a:r>
              <a:rPr lang="pt-BR" sz="2600" strike="noStrike" dirty="0" err="1">
                <a:latin typeface="Calibri"/>
              </a:rPr>
              <a:t>NoSQL</a:t>
            </a:r>
            <a:r>
              <a:rPr lang="pt-BR" sz="2600" strike="noStrike" dirty="0">
                <a:latin typeface="Calibri"/>
              </a:rPr>
              <a:t> </a:t>
            </a:r>
            <a:r>
              <a:rPr lang="pt-BR" sz="2600" dirty="0">
                <a:latin typeface="Calibri"/>
              </a:rPr>
              <a:t>é abrangente e c</a:t>
            </a:r>
            <a:r>
              <a:rPr lang="pt-BR" sz="2600" strike="noStrike" dirty="0">
                <a:latin typeface="Calibri"/>
              </a:rPr>
              <a:t>obre as classificações de grafos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600" dirty="0">
                <a:latin typeface="Calibri"/>
              </a:rPr>
              <a:t>B</a:t>
            </a:r>
            <a:r>
              <a:rPr lang="pt-BR" sz="2600" strike="noStrike" dirty="0">
                <a:latin typeface="Calibri"/>
              </a:rPr>
              <a:t>ancos de grafos simplificam a busca de caminhos entre entidades</a:t>
            </a:r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600" strike="noStrike" dirty="0">
                <a:latin typeface="Calibri"/>
              </a:rPr>
              <a:t>Pelos diversos trabalhos e aplicações que estão surgindo, percebe-se que a área de pesquisa em bancos de dados em grafos está em expansão, abrindo espaço para diversos trabalhos futuros, como melhores práticas de modelagem e aplicação em outros domínios.</a:t>
            </a:r>
            <a:endParaRPr dirty="0"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Referências  Bibliográficas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BR" sz="1400" dirty="0">
                <a:latin typeface="Arial"/>
              </a:rPr>
              <a:t>1. GYSSENS, M.; PAREDAENS, J.; VAN GUCHT, D. A </a:t>
            </a:r>
            <a:r>
              <a:rPr lang="pt-BR" sz="1400" dirty="0" err="1">
                <a:latin typeface="Arial"/>
              </a:rPr>
              <a:t>Graph-oriented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Object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Database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Model</a:t>
            </a:r>
            <a:r>
              <a:rPr lang="pt-BR" sz="1400" dirty="0">
                <a:latin typeface="Arial"/>
              </a:rPr>
              <a:t>. In: . '90. New York, NY, USA: ACM, c1990. p. 417-424.</a:t>
            </a:r>
            <a:endParaRPr sz="1400" dirty="0"/>
          </a:p>
          <a:p>
            <a:r>
              <a:rPr lang="pt-BR" sz="1400" dirty="0">
                <a:latin typeface="Arial"/>
              </a:rPr>
              <a:t>2. AMANN, B.; SCHOLL, M. Gram: a </a:t>
            </a:r>
            <a:r>
              <a:rPr lang="pt-BR" sz="1400" dirty="0" err="1">
                <a:latin typeface="Arial"/>
              </a:rPr>
              <a:t>graph</a:t>
            </a:r>
            <a:r>
              <a:rPr lang="pt-BR" sz="1400" dirty="0">
                <a:latin typeface="Arial"/>
              </a:rPr>
              <a:t> data </a:t>
            </a:r>
            <a:r>
              <a:rPr lang="pt-BR" sz="1400" dirty="0" err="1">
                <a:latin typeface="Arial"/>
              </a:rPr>
              <a:t>model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and</a:t>
            </a:r>
            <a:r>
              <a:rPr lang="pt-BR" sz="1400" dirty="0">
                <a:latin typeface="Arial"/>
              </a:rPr>
              <a:t> query </a:t>
            </a:r>
            <a:r>
              <a:rPr lang="pt-BR" sz="1400" dirty="0" err="1">
                <a:latin typeface="Arial"/>
              </a:rPr>
              <a:t>languages</a:t>
            </a:r>
            <a:r>
              <a:rPr lang="pt-BR" sz="1400" dirty="0">
                <a:latin typeface="Arial"/>
              </a:rPr>
              <a:t>. In: .ACM, c1992. p. 201-211.</a:t>
            </a:r>
            <a:endParaRPr sz="1400" dirty="0"/>
          </a:p>
          <a:p>
            <a:r>
              <a:rPr lang="pt-BR" sz="1400" dirty="0">
                <a:latin typeface="Arial"/>
              </a:rPr>
              <a:t>3. MAINGUENAUD, M.; SIMATIC, X. T. A data </a:t>
            </a:r>
            <a:r>
              <a:rPr lang="pt-BR" sz="1400" dirty="0" err="1">
                <a:latin typeface="Arial"/>
              </a:rPr>
              <a:t>model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to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deal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with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multi-scaled</a:t>
            </a:r>
            <a:r>
              <a:rPr lang="pt-BR" sz="1400" dirty="0">
                <a:latin typeface="Arial"/>
              </a:rPr>
              <a:t> networks. </a:t>
            </a:r>
            <a:r>
              <a:rPr lang="pt-BR" sz="1400" dirty="0" err="1">
                <a:latin typeface="Arial"/>
              </a:rPr>
              <a:t>Computers</a:t>
            </a:r>
            <a:r>
              <a:rPr lang="pt-BR" sz="1400" dirty="0">
                <a:latin typeface="Arial"/>
              </a:rPr>
              <a:t>, </a:t>
            </a:r>
            <a:r>
              <a:rPr lang="pt-BR" sz="1400" dirty="0" err="1">
                <a:latin typeface="Arial"/>
              </a:rPr>
              <a:t>Environment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and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Urban</a:t>
            </a:r>
            <a:r>
              <a:rPr lang="pt-BR" sz="1400" dirty="0">
                <a:latin typeface="Arial"/>
              </a:rPr>
              <a:t> Systems, v. 16, n. 4, p. 281-288, July 1992.</a:t>
            </a:r>
            <a:endParaRPr sz="1400" dirty="0"/>
          </a:p>
          <a:p>
            <a:r>
              <a:rPr lang="pt-BR" sz="1400" dirty="0">
                <a:latin typeface="Arial"/>
              </a:rPr>
              <a:t>4. HIDDERS, J.; PAREDAENS, J. </a:t>
            </a:r>
            <a:r>
              <a:rPr lang="pt-BR" sz="1400" dirty="0" err="1">
                <a:latin typeface="Arial"/>
              </a:rPr>
              <a:t>Goal</a:t>
            </a:r>
            <a:r>
              <a:rPr lang="pt-BR" sz="1400" dirty="0">
                <a:latin typeface="Arial"/>
              </a:rPr>
              <a:t>, a </a:t>
            </a:r>
            <a:r>
              <a:rPr lang="pt-BR" sz="1400" dirty="0" err="1">
                <a:latin typeface="Arial"/>
              </a:rPr>
              <a:t>Graph-Based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Object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and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Association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Language</a:t>
            </a:r>
            <a:r>
              <a:rPr lang="pt-BR" sz="1400" dirty="0">
                <a:latin typeface="Arial"/>
              </a:rPr>
              <a:t>. In: PAREDAENS, J.; TENENBAUM, L. (Eds.) </a:t>
            </a:r>
            <a:r>
              <a:rPr lang="pt-BR" sz="1400" dirty="0" err="1">
                <a:latin typeface="Arial"/>
              </a:rPr>
              <a:t>Advances</a:t>
            </a:r>
            <a:r>
              <a:rPr lang="pt-BR" sz="1400" dirty="0">
                <a:latin typeface="Arial"/>
              </a:rPr>
              <a:t> in </a:t>
            </a:r>
            <a:r>
              <a:rPr lang="pt-BR" sz="1400" dirty="0" err="1">
                <a:latin typeface="Arial"/>
              </a:rPr>
              <a:t>Database</a:t>
            </a:r>
            <a:r>
              <a:rPr lang="pt-BR" sz="1400" dirty="0">
                <a:latin typeface="Arial"/>
              </a:rPr>
              <a:t> Systems, </a:t>
            </a:r>
            <a:r>
              <a:rPr lang="pt-BR" sz="1400" dirty="0" err="1">
                <a:latin typeface="Arial"/>
              </a:rPr>
              <a:t>number</a:t>
            </a:r>
            <a:r>
              <a:rPr lang="pt-BR" sz="1400" dirty="0">
                <a:latin typeface="Arial"/>
              </a:rPr>
              <a:t> 347 in </a:t>
            </a:r>
            <a:r>
              <a:rPr lang="pt-BR" sz="1400" dirty="0" err="1">
                <a:latin typeface="Arial"/>
              </a:rPr>
              <a:t>International</a:t>
            </a:r>
            <a:r>
              <a:rPr lang="pt-BR" sz="1400" dirty="0">
                <a:latin typeface="Arial"/>
              </a:rPr>
              <a:t> Centre for </a:t>
            </a:r>
            <a:r>
              <a:rPr lang="pt-BR" sz="1400" dirty="0" err="1">
                <a:latin typeface="Arial"/>
              </a:rPr>
              <a:t>Mechanical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Sciences</a:t>
            </a:r>
            <a:r>
              <a:rPr lang="pt-BR" sz="1400" dirty="0">
                <a:latin typeface="Arial"/>
              </a:rPr>
              <a:t>. Springer </a:t>
            </a:r>
            <a:r>
              <a:rPr lang="pt-BR" sz="1400" dirty="0" err="1">
                <a:latin typeface="Arial"/>
              </a:rPr>
              <a:t>Vienna</a:t>
            </a:r>
            <a:r>
              <a:rPr lang="pt-BR" sz="1400" dirty="0">
                <a:latin typeface="Arial"/>
              </a:rPr>
              <a:t>, Jan. 1994. p. 247-265.</a:t>
            </a:r>
            <a:endParaRPr sz="1400" dirty="0"/>
          </a:p>
          <a:p>
            <a:r>
              <a:rPr lang="pt-BR" sz="1400" dirty="0">
                <a:latin typeface="Arial"/>
              </a:rPr>
              <a:t>5. LEVENE, M.; LOIZOU, G. A </a:t>
            </a:r>
            <a:r>
              <a:rPr lang="pt-BR" sz="1400" dirty="0" err="1">
                <a:latin typeface="Arial"/>
              </a:rPr>
              <a:t>graph-based</a:t>
            </a:r>
            <a:r>
              <a:rPr lang="pt-BR" sz="1400" dirty="0">
                <a:latin typeface="Arial"/>
              </a:rPr>
              <a:t> data </a:t>
            </a:r>
            <a:r>
              <a:rPr lang="pt-BR" sz="1400" dirty="0" err="1">
                <a:latin typeface="Arial"/>
              </a:rPr>
              <a:t>model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and</a:t>
            </a:r>
            <a:r>
              <a:rPr lang="pt-BR" sz="1400" dirty="0">
                <a:latin typeface="Arial"/>
              </a:rPr>
              <a:t> its </a:t>
            </a:r>
            <a:r>
              <a:rPr lang="pt-BR" sz="1400" dirty="0" err="1">
                <a:latin typeface="Arial"/>
              </a:rPr>
              <a:t>ramifications</a:t>
            </a:r>
            <a:r>
              <a:rPr lang="pt-BR" sz="1400" dirty="0">
                <a:latin typeface="Arial"/>
              </a:rPr>
              <a:t>. IEEE </a:t>
            </a:r>
            <a:r>
              <a:rPr lang="pt-BR" sz="1400" dirty="0" err="1">
                <a:latin typeface="Arial"/>
              </a:rPr>
              <a:t>Transactions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on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Knowledge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and</a:t>
            </a:r>
            <a:r>
              <a:rPr lang="pt-BR" sz="1400" dirty="0">
                <a:latin typeface="Arial"/>
              </a:rPr>
              <a:t> Data </a:t>
            </a:r>
            <a:r>
              <a:rPr lang="pt-BR" sz="1400" dirty="0" err="1">
                <a:latin typeface="Arial"/>
              </a:rPr>
              <a:t>Engineering</a:t>
            </a:r>
            <a:r>
              <a:rPr lang="pt-BR" sz="1400" dirty="0">
                <a:latin typeface="Arial"/>
              </a:rPr>
              <a:t>, v. 7, n. 5, p. 809-823, </a:t>
            </a:r>
            <a:r>
              <a:rPr lang="pt-BR" sz="1400" dirty="0" err="1">
                <a:latin typeface="Arial"/>
              </a:rPr>
              <a:t>Oct</a:t>
            </a:r>
            <a:r>
              <a:rPr lang="pt-BR" sz="1400" dirty="0">
                <a:latin typeface="Arial"/>
              </a:rPr>
              <a:t>. 1995.</a:t>
            </a:r>
            <a:endParaRPr sz="1400" dirty="0"/>
          </a:p>
          <a:p>
            <a:r>
              <a:rPr lang="pt-BR" sz="1400" dirty="0">
                <a:latin typeface="Arial"/>
              </a:rPr>
              <a:t>6. HIDDERS, J.; PAREDAENS, J. </a:t>
            </a:r>
            <a:r>
              <a:rPr lang="pt-BR" sz="1400" dirty="0" err="1">
                <a:latin typeface="Arial"/>
              </a:rPr>
              <a:t>Goal</a:t>
            </a:r>
            <a:r>
              <a:rPr lang="pt-BR" sz="1400" dirty="0">
                <a:latin typeface="Arial"/>
              </a:rPr>
              <a:t>, a </a:t>
            </a:r>
            <a:r>
              <a:rPr lang="pt-BR" sz="1400" dirty="0" err="1">
                <a:latin typeface="Arial"/>
              </a:rPr>
              <a:t>Graph-Based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Object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and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Association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Language</a:t>
            </a:r>
            <a:r>
              <a:rPr lang="pt-BR" sz="1400" dirty="0">
                <a:latin typeface="Arial"/>
              </a:rPr>
              <a:t>. In: PAREDAENS, J.; TENENBAUM, L. (Eds.) </a:t>
            </a:r>
            <a:r>
              <a:rPr lang="pt-BR" sz="1400" dirty="0" err="1">
                <a:latin typeface="Arial"/>
              </a:rPr>
              <a:t>Advances</a:t>
            </a:r>
            <a:r>
              <a:rPr lang="pt-BR" sz="1400" dirty="0">
                <a:latin typeface="Arial"/>
              </a:rPr>
              <a:t> in </a:t>
            </a:r>
            <a:r>
              <a:rPr lang="pt-BR" sz="1400" dirty="0" err="1">
                <a:latin typeface="Arial"/>
              </a:rPr>
              <a:t>Database</a:t>
            </a:r>
            <a:r>
              <a:rPr lang="pt-BR" sz="1400" dirty="0">
                <a:latin typeface="Arial"/>
              </a:rPr>
              <a:t> Systems, </a:t>
            </a:r>
            <a:r>
              <a:rPr lang="pt-BR" sz="1400" dirty="0" err="1">
                <a:latin typeface="Arial"/>
              </a:rPr>
              <a:t>number</a:t>
            </a:r>
            <a:r>
              <a:rPr lang="pt-BR" sz="1400" dirty="0">
                <a:latin typeface="Arial"/>
              </a:rPr>
              <a:t> 347 in </a:t>
            </a:r>
            <a:r>
              <a:rPr lang="pt-BR" sz="1400" dirty="0" err="1">
                <a:latin typeface="Arial"/>
              </a:rPr>
              <a:t>International</a:t>
            </a:r>
            <a:r>
              <a:rPr lang="pt-BR" sz="1400" dirty="0">
                <a:latin typeface="Arial"/>
              </a:rPr>
              <a:t> Centre for </a:t>
            </a:r>
            <a:r>
              <a:rPr lang="pt-BR" sz="1400" dirty="0" err="1">
                <a:latin typeface="Arial"/>
              </a:rPr>
              <a:t>Mechanical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Sciences</a:t>
            </a:r>
            <a:r>
              <a:rPr lang="pt-BR" sz="1400" dirty="0">
                <a:latin typeface="Arial"/>
              </a:rPr>
              <a:t>. Springer </a:t>
            </a:r>
            <a:r>
              <a:rPr lang="pt-BR" sz="1400" dirty="0" err="1">
                <a:latin typeface="Arial"/>
              </a:rPr>
              <a:t>Vienna,Jan</a:t>
            </a:r>
            <a:r>
              <a:rPr lang="pt-BR" sz="1400" dirty="0">
                <a:latin typeface="Arial"/>
              </a:rPr>
              <a:t>. 1994. p. 247-265. </a:t>
            </a:r>
            <a:endParaRPr sz="1400" dirty="0"/>
          </a:p>
          <a:p>
            <a:r>
              <a:rPr lang="pt-BR" sz="1400" dirty="0">
                <a:latin typeface="Arial"/>
              </a:rPr>
              <a:t>7. LEVENE, M.; POULOVASSILIS, A. </a:t>
            </a:r>
            <a:r>
              <a:rPr lang="pt-BR" sz="1400" dirty="0" err="1">
                <a:latin typeface="Arial"/>
              </a:rPr>
              <a:t>An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object-oriented</a:t>
            </a:r>
            <a:r>
              <a:rPr lang="pt-BR" sz="1400" dirty="0">
                <a:latin typeface="Arial"/>
              </a:rPr>
              <a:t> data </a:t>
            </a:r>
            <a:r>
              <a:rPr lang="pt-BR" sz="1400" dirty="0" err="1">
                <a:latin typeface="Arial"/>
              </a:rPr>
              <a:t>model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formalised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through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hypergraphs</a:t>
            </a:r>
            <a:r>
              <a:rPr lang="pt-BR" sz="1400" dirty="0">
                <a:latin typeface="Arial"/>
              </a:rPr>
              <a:t>. Data &amp; </a:t>
            </a:r>
            <a:r>
              <a:rPr lang="pt-BR" sz="1400" dirty="0" err="1">
                <a:latin typeface="Arial"/>
              </a:rPr>
              <a:t>Knowledge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Engineering</a:t>
            </a:r>
            <a:r>
              <a:rPr lang="pt-BR" sz="1400" dirty="0">
                <a:latin typeface="Arial"/>
              </a:rPr>
              <a:t>, v. 6, n. 3, p. 205-224, May 1991.</a:t>
            </a:r>
            <a:endParaRPr sz="1400" dirty="0"/>
          </a:p>
          <a:p>
            <a:r>
              <a:rPr lang="pt-BR" sz="1400" dirty="0">
                <a:latin typeface="Arial"/>
              </a:rPr>
              <a:t>8. KUPER, G. M.; VARDI, M. Y. The </a:t>
            </a:r>
            <a:r>
              <a:rPr lang="pt-BR" sz="1400" dirty="0" err="1">
                <a:latin typeface="Arial"/>
              </a:rPr>
              <a:t>logical</a:t>
            </a:r>
            <a:r>
              <a:rPr lang="pt-BR" sz="1400" dirty="0">
                <a:latin typeface="Arial"/>
              </a:rPr>
              <a:t> data </a:t>
            </a:r>
            <a:r>
              <a:rPr lang="pt-BR" sz="1400" dirty="0" err="1">
                <a:latin typeface="Arial"/>
              </a:rPr>
              <a:t>model</a:t>
            </a:r>
            <a:r>
              <a:rPr lang="pt-BR" sz="1400" dirty="0">
                <a:latin typeface="Arial"/>
              </a:rPr>
              <a:t>. ACM </a:t>
            </a:r>
            <a:r>
              <a:rPr lang="pt-BR" sz="1400" dirty="0" err="1">
                <a:latin typeface="Arial"/>
              </a:rPr>
              <a:t>Transactions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on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Database</a:t>
            </a:r>
            <a:r>
              <a:rPr lang="pt-BR" sz="1400" dirty="0">
                <a:latin typeface="Arial"/>
              </a:rPr>
              <a:t> Systems (TODS), v. 18, n. 3, p. 379-413, 1993. </a:t>
            </a:r>
            <a:endParaRPr sz="1400" dirty="0"/>
          </a:p>
          <a:p>
            <a:r>
              <a:rPr lang="pt-BR" sz="1400" dirty="0">
                <a:latin typeface="Arial"/>
              </a:rPr>
              <a:t>9. ROBINSON, I.; WEBBER, J.; EIFREM, E. </a:t>
            </a:r>
            <a:r>
              <a:rPr lang="pt-BR" sz="1400" dirty="0" err="1">
                <a:latin typeface="Arial"/>
              </a:rPr>
              <a:t>Graph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Databases</a:t>
            </a:r>
            <a:r>
              <a:rPr lang="pt-BR" sz="1400" dirty="0">
                <a:latin typeface="Arial"/>
              </a:rPr>
              <a:t>. 1 </a:t>
            </a:r>
            <a:r>
              <a:rPr lang="pt-BR" sz="1400" dirty="0" err="1">
                <a:latin typeface="Arial"/>
              </a:rPr>
              <a:t>edition</a:t>
            </a:r>
            <a:r>
              <a:rPr lang="pt-BR" sz="1400" dirty="0">
                <a:latin typeface="Arial"/>
              </a:rPr>
              <a:t>. ed. </a:t>
            </a:r>
            <a:r>
              <a:rPr lang="pt-BR" sz="1400" dirty="0" err="1">
                <a:latin typeface="Arial"/>
              </a:rPr>
              <a:t>Sebastopol</a:t>
            </a:r>
            <a:r>
              <a:rPr lang="pt-BR" sz="1400" dirty="0">
                <a:latin typeface="Arial"/>
              </a:rPr>
              <a:t>, </a:t>
            </a:r>
            <a:r>
              <a:rPr lang="pt-BR" sz="1400" dirty="0" err="1">
                <a:latin typeface="Arial"/>
              </a:rPr>
              <a:t>Calif</a:t>
            </a:r>
            <a:r>
              <a:rPr lang="pt-BR" sz="1400" dirty="0">
                <a:latin typeface="Arial"/>
              </a:rPr>
              <a:t>.: </a:t>
            </a:r>
            <a:r>
              <a:rPr lang="pt-BR" sz="1400" dirty="0" err="1">
                <a:latin typeface="Arial"/>
              </a:rPr>
              <a:t>O'Reilly</a:t>
            </a:r>
            <a:r>
              <a:rPr lang="pt-BR" sz="1400" dirty="0">
                <a:latin typeface="Arial"/>
              </a:rPr>
              <a:t> Media, </a:t>
            </a:r>
            <a:r>
              <a:rPr lang="pt-BR" sz="1400" dirty="0" err="1">
                <a:latin typeface="Arial"/>
              </a:rPr>
              <a:t>June</a:t>
            </a:r>
            <a:r>
              <a:rPr lang="pt-BR" sz="1400" dirty="0">
                <a:latin typeface="Arial"/>
              </a:rPr>
              <a:t> 2013</a:t>
            </a:r>
            <a:endParaRPr sz="1400" dirty="0"/>
          </a:p>
          <a:p>
            <a:r>
              <a:rPr lang="pt-BR" sz="1400" dirty="0">
                <a:latin typeface="Arial"/>
              </a:rPr>
              <a:t>10. SRINIVASA, S. Data, </a:t>
            </a:r>
            <a:r>
              <a:rPr lang="pt-BR" sz="1400" dirty="0" err="1">
                <a:latin typeface="Arial"/>
              </a:rPr>
              <a:t>Storage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and</a:t>
            </a:r>
            <a:r>
              <a:rPr lang="pt-BR" sz="1400" dirty="0">
                <a:latin typeface="Arial"/>
              </a:rPr>
              <a:t> Index </a:t>
            </a:r>
            <a:r>
              <a:rPr lang="pt-BR" sz="1400" dirty="0" err="1">
                <a:latin typeface="Arial"/>
              </a:rPr>
              <a:t>Models</a:t>
            </a:r>
            <a:r>
              <a:rPr lang="pt-BR" sz="1400" dirty="0">
                <a:latin typeface="Arial"/>
              </a:rPr>
              <a:t> for </a:t>
            </a:r>
            <a:r>
              <a:rPr lang="pt-BR" sz="1400" dirty="0" err="1">
                <a:latin typeface="Arial"/>
              </a:rPr>
              <a:t>Graph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Databases</a:t>
            </a:r>
            <a:r>
              <a:rPr lang="pt-BR" sz="1400" dirty="0">
                <a:latin typeface="Arial"/>
              </a:rPr>
              <a:t>. In: SAKR, S.; PARDEDE, E. (Eds.) </a:t>
            </a:r>
            <a:r>
              <a:rPr lang="pt-BR" sz="1400" dirty="0" err="1">
                <a:latin typeface="Arial"/>
              </a:rPr>
              <a:t>Graph</a:t>
            </a:r>
            <a:r>
              <a:rPr lang="pt-BR" sz="1400" dirty="0">
                <a:latin typeface="Arial"/>
              </a:rPr>
              <a:t> Data Management. IGI Global, 2011. p. 47-70.</a:t>
            </a:r>
            <a:endParaRPr sz="1400" dirty="0"/>
          </a:p>
          <a:p>
            <a:r>
              <a:rPr lang="pt-BR" sz="1400" dirty="0">
                <a:latin typeface="Arial"/>
              </a:rPr>
              <a:t>11. ANGLES, R. A </a:t>
            </a:r>
            <a:r>
              <a:rPr lang="pt-BR" sz="1400" dirty="0" err="1">
                <a:latin typeface="Arial"/>
              </a:rPr>
              <a:t>Comparison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of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Current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Graph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Database</a:t>
            </a:r>
            <a:r>
              <a:rPr lang="pt-BR" sz="1400" dirty="0">
                <a:latin typeface="Arial"/>
              </a:rPr>
              <a:t> </a:t>
            </a:r>
            <a:r>
              <a:rPr lang="pt-BR" sz="1400" dirty="0" err="1">
                <a:latin typeface="Arial"/>
              </a:rPr>
              <a:t>Models</a:t>
            </a:r>
            <a:r>
              <a:rPr lang="pt-BR" sz="1400" dirty="0">
                <a:latin typeface="Arial"/>
              </a:rPr>
              <a:t>. In: . c2012. p.171-177.</a:t>
            </a:r>
            <a:endParaRPr sz="1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Descrição do Problema</a:t>
            </a:r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Como modelar um banco de grafos?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Calibri"/>
              </a:rPr>
              <a:t>Bancos de grafos com várias características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Calibri"/>
              </a:rPr>
              <a:t>Vários modelos com notações específicas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Problema: Falta de uma notação consolidada.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Obrigado!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900000" y="1825560"/>
            <a:ext cx="10583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600" strike="noStrike" dirty="0">
                <a:latin typeface="Calibri"/>
              </a:rPr>
              <a:t>gvanerven@gmail.com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600" strike="noStrike" dirty="0">
                <a:latin typeface="Calibri"/>
              </a:rPr>
              <a:t>gustavo.erven@cgu.gov.br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Hiperaresta</a:t>
            </a:r>
            <a:endParaRPr/>
          </a:p>
        </p:txBody>
      </p:sp>
      <p:pic>
        <p:nvPicPr>
          <p:cNvPr id="248" name="Espaço Reservado para Conteúdo 3"/>
          <p:cNvPicPr/>
          <p:nvPr/>
        </p:nvPicPr>
        <p:blipFill>
          <a:blip r:embed="rId2"/>
          <a:stretch/>
        </p:blipFill>
        <p:spPr>
          <a:xfrm>
            <a:off x="3276720" y="1875960"/>
            <a:ext cx="5637960" cy="608760"/>
          </a:xfrm>
          <a:prstGeom prst="rect">
            <a:avLst/>
          </a:prstGeom>
          <a:ln>
            <a:noFill/>
          </a:ln>
        </p:spPr>
      </p:pic>
      <p:pic>
        <p:nvPicPr>
          <p:cNvPr id="249" name="Imagem 248"/>
          <p:cNvPicPr/>
          <p:nvPr/>
        </p:nvPicPr>
        <p:blipFill>
          <a:blip r:embed="rId3"/>
          <a:stretch/>
        </p:blipFill>
        <p:spPr>
          <a:xfrm>
            <a:off x="4046040" y="2527560"/>
            <a:ext cx="4377960" cy="4312440"/>
          </a:xfrm>
          <a:prstGeom prst="rect">
            <a:avLst/>
          </a:prstGeom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11040054" y="61761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3100769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Hiperaresta</a:t>
            </a:r>
            <a:endParaRPr/>
          </a:p>
        </p:txBody>
      </p:sp>
      <p:pic>
        <p:nvPicPr>
          <p:cNvPr id="251" name="Espaço Reservado para Conteúdo 3"/>
          <p:cNvPicPr/>
          <p:nvPr/>
        </p:nvPicPr>
        <p:blipFill>
          <a:blip r:embed="rId2"/>
          <a:stretch/>
        </p:blipFill>
        <p:spPr>
          <a:xfrm>
            <a:off x="3276720" y="1875960"/>
            <a:ext cx="5637960" cy="608760"/>
          </a:xfrm>
          <a:prstGeom prst="rect">
            <a:avLst/>
          </a:prstGeom>
          <a:ln>
            <a:noFill/>
          </a:ln>
        </p:spPr>
      </p:pic>
      <p:pic>
        <p:nvPicPr>
          <p:cNvPr id="252" name="Imagem 5"/>
          <p:cNvPicPr/>
          <p:nvPr/>
        </p:nvPicPr>
        <p:blipFill>
          <a:blip r:embed="rId3"/>
          <a:stretch/>
        </p:blipFill>
        <p:spPr>
          <a:xfrm>
            <a:off x="184502" y="3095614"/>
            <a:ext cx="5759280" cy="2584800"/>
          </a:xfrm>
          <a:prstGeom prst="rect">
            <a:avLst/>
          </a:prstGeom>
          <a:ln>
            <a:noFill/>
          </a:ln>
        </p:spPr>
      </p:pic>
      <p:pic>
        <p:nvPicPr>
          <p:cNvPr id="253" name="Imagem 6"/>
          <p:cNvPicPr/>
          <p:nvPr/>
        </p:nvPicPr>
        <p:blipFill>
          <a:blip r:embed="rId4"/>
          <a:stretch/>
        </p:blipFill>
        <p:spPr>
          <a:xfrm>
            <a:off x="6316559" y="3184534"/>
            <a:ext cx="5507280" cy="2495880"/>
          </a:xfrm>
          <a:prstGeom prst="rect">
            <a:avLst/>
          </a:prstGeom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11040054" y="61761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484589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Hiperaresta</a:t>
            </a:r>
            <a:endParaRPr/>
          </a:p>
        </p:txBody>
      </p:sp>
      <p:pic>
        <p:nvPicPr>
          <p:cNvPr id="255" name="Espaço Reservado para Conteúdo 3"/>
          <p:cNvPicPr/>
          <p:nvPr/>
        </p:nvPicPr>
        <p:blipFill>
          <a:blip r:embed="rId2"/>
          <a:stretch/>
        </p:blipFill>
        <p:spPr>
          <a:xfrm>
            <a:off x="3276720" y="1875960"/>
            <a:ext cx="5637960" cy="608760"/>
          </a:xfrm>
          <a:prstGeom prst="rect">
            <a:avLst/>
          </a:prstGeom>
          <a:ln>
            <a:noFill/>
          </a:ln>
        </p:spPr>
      </p:pic>
      <p:pic>
        <p:nvPicPr>
          <p:cNvPr id="256" name="Imagem 2"/>
          <p:cNvPicPr/>
          <p:nvPr/>
        </p:nvPicPr>
        <p:blipFill>
          <a:blip r:embed="rId3"/>
          <a:stretch/>
        </p:blipFill>
        <p:spPr>
          <a:xfrm>
            <a:off x="2401920" y="2954160"/>
            <a:ext cx="6238080" cy="3247200"/>
          </a:xfrm>
          <a:prstGeom prst="rect">
            <a:avLst/>
          </a:prstGeom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11040054" y="61761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1318266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MDG-NoSQL: Hiperaresta</a:t>
            </a:r>
            <a:endParaRPr/>
          </a:p>
        </p:txBody>
      </p:sp>
      <p:pic>
        <p:nvPicPr>
          <p:cNvPr id="258" name="Espaço Reservado para Conteúdo 3"/>
          <p:cNvPicPr/>
          <p:nvPr/>
        </p:nvPicPr>
        <p:blipFill>
          <a:blip r:embed="rId2"/>
          <a:stretch/>
        </p:blipFill>
        <p:spPr>
          <a:xfrm>
            <a:off x="3276720" y="1875960"/>
            <a:ext cx="5637960" cy="608760"/>
          </a:xfrm>
          <a:prstGeom prst="rect">
            <a:avLst/>
          </a:prstGeom>
          <a:ln>
            <a:noFill/>
          </a:ln>
        </p:spPr>
      </p:pic>
      <p:pic>
        <p:nvPicPr>
          <p:cNvPr id="259" name="Imagem 4"/>
          <p:cNvPicPr/>
          <p:nvPr/>
        </p:nvPicPr>
        <p:blipFill>
          <a:blip r:embed="rId3"/>
          <a:stretch/>
        </p:blipFill>
        <p:spPr>
          <a:xfrm>
            <a:off x="2827800" y="3228840"/>
            <a:ext cx="6361920" cy="2228040"/>
          </a:xfrm>
          <a:prstGeom prst="rect">
            <a:avLst/>
          </a:prstGeom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11040054" y="61761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327993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Objetivos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Objetivos: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000000"/>
                </a:solidFill>
                <a:latin typeface="Calibri"/>
              </a:rPr>
              <a:t>Elaborar uma notação para bancos de dados </a:t>
            </a:r>
            <a:r>
              <a:rPr lang="pt-BR" sz="2400" strike="noStrike" dirty="0" err="1">
                <a:solidFill>
                  <a:srgbClr val="000000"/>
                </a:solidFill>
                <a:latin typeface="Calibri"/>
              </a:rPr>
              <a:t>NoSQL</a:t>
            </a:r>
            <a:r>
              <a:rPr lang="pt-BR" sz="2400" strike="noStrike" dirty="0">
                <a:solidFill>
                  <a:srgbClr val="000000"/>
                </a:solidFill>
                <a:latin typeface="Calibri"/>
              </a:rPr>
              <a:t> em grafos que poderia ser utilizada em diferentes cenários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000000"/>
                </a:solidFill>
                <a:latin typeface="Calibri"/>
              </a:rPr>
              <a:t>Implementação  de estudo de caso na identificação de fraudes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 dirty="0">
                <a:solidFill>
                  <a:srgbClr val="000000"/>
                </a:solidFill>
                <a:latin typeface="Calibri"/>
              </a:rPr>
              <a:t>Comparação dos modelos relacional e de grafos</a:t>
            </a:r>
            <a:endParaRPr dirty="0"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95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Metodologia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Levantamento bibliográfico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Definição da notação (MDG-</a:t>
            </a:r>
            <a:r>
              <a:rPr lang="pt-BR" sz="2800" strike="noStrike" dirty="0" err="1">
                <a:solidFill>
                  <a:srgbClr val="000000"/>
                </a:solidFill>
                <a:latin typeface="Calibri"/>
              </a:rPr>
              <a:t>NoSQL</a:t>
            </a: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Definição e modelagem do estudo de caso com o modelo relacional (base para comparação) e o MDG-</a:t>
            </a:r>
            <a:r>
              <a:rPr lang="pt-BR" sz="2800" strike="noStrike" dirty="0" err="1">
                <a:solidFill>
                  <a:srgbClr val="000000"/>
                </a:solidFill>
                <a:latin typeface="Calibri"/>
              </a:rPr>
              <a:t>NoSQL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Análise dos modelos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Implementação em </a:t>
            </a:r>
            <a:r>
              <a:rPr lang="pt-BR" sz="2800" strike="noStrike" dirty="0" err="1">
                <a:solidFill>
                  <a:srgbClr val="000000"/>
                </a:solidFill>
                <a:latin typeface="Calibri"/>
              </a:rPr>
              <a:t>SGDBs</a:t>
            </a: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 relacional e de grafos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Análise dos resultados das implementações</a:t>
            </a:r>
            <a:endParaRPr dirty="0"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BDG: Bancos de Dados em Grafos</a:t>
            </a:r>
            <a:endParaRPr/>
          </a:p>
        </p:txBody>
      </p:sp>
      <p:pic>
        <p:nvPicPr>
          <p:cNvPr id="203" name="Imagem 202"/>
          <p:cNvPicPr/>
          <p:nvPr/>
        </p:nvPicPr>
        <p:blipFill>
          <a:blip r:embed="rId2"/>
          <a:stretch/>
        </p:blipFill>
        <p:spPr>
          <a:xfrm>
            <a:off x="3516840" y="1642320"/>
            <a:ext cx="4943160" cy="5019120"/>
          </a:xfrm>
          <a:prstGeom prst="rect">
            <a:avLst/>
          </a:prstGeom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11040054" y="6176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BDG: Bancos de Dados em Grafos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Alguns trabalhos na área de modelagem de dados, mas focados nas próprias pesquisas ou produtos:</a:t>
            </a:r>
            <a:endParaRPr dirty="0"/>
          </a:p>
          <a:p>
            <a:pPr marL="914400" lvl="1" indent="-4572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GOOD[1]</a:t>
            </a:r>
            <a:endParaRPr dirty="0"/>
          </a:p>
          <a:p>
            <a:pPr marL="914400" lvl="1" indent="-4572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Gram[2]</a:t>
            </a:r>
            <a:endParaRPr dirty="0"/>
          </a:p>
          <a:p>
            <a:pPr marL="914400" lvl="1" indent="-4572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 err="1">
                <a:solidFill>
                  <a:srgbClr val="000000"/>
                </a:solidFill>
                <a:latin typeface="Calibri"/>
              </a:rPr>
              <a:t>Simatic</a:t>
            </a: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-XT[4]</a:t>
            </a:r>
            <a:endParaRPr dirty="0"/>
          </a:p>
          <a:p>
            <a:pPr marL="914400" lvl="1" indent="-4572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GOAL[5]</a:t>
            </a:r>
            <a:endParaRPr dirty="0"/>
          </a:p>
          <a:p>
            <a:pPr marL="914400" lvl="1" indent="-4572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 err="1">
                <a:solidFill>
                  <a:srgbClr val="000000"/>
                </a:solidFill>
                <a:latin typeface="Calibri"/>
              </a:rPr>
              <a:t>Hypernode</a:t>
            </a: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[6]</a:t>
            </a:r>
            <a:endParaRPr dirty="0"/>
          </a:p>
          <a:p>
            <a:pPr marL="914400" lvl="1" indent="-4572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GDM[6]</a:t>
            </a:r>
            <a:endParaRPr dirty="0"/>
          </a:p>
          <a:p>
            <a:pPr marL="914400" lvl="1" indent="-4572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GROOVY[7]</a:t>
            </a:r>
            <a:endParaRPr dirty="0"/>
          </a:p>
          <a:p>
            <a:pPr marL="914400" lvl="1" indent="-4572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LVM[8]</a:t>
            </a:r>
            <a:endParaRPr dirty="0"/>
          </a:p>
          <a:p>
            <a:pPr marL="914400" lvl="1" indent="-457200">
              <a:lnSpc>
                <a:spcPct val="90000"/>
              </a:lnSpc>
              <a:buSzPct val="45000"/>
              <a:buFont typeface="Arial" panose="020B0604020202020204" pitchFamily="34" charset="0"/>
              <a:buChar char="•"/>
            </a:pPr>
            <a:r>
              <a:rPr lang="pt-BR" sz="2800" strike="noStrike" dirty="0">
                <a:solidFill>
                  <a:srgbClr val="000000"/>
                </a:solidFill>
                <a:latin typeface="Calibri"/>
              </a:rPr>
              <a:t>Neo4j[9]</a:t>
            </a:r>
            <a:endParaRPr dirty="0"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 Light"/>
              </a:rPr>
              <a:t>BDG:  Aplicações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Dados altamente conectados, onde os relacionamentos possuem tanta importância quanto as entidades envolvidas.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Exemplos[10]: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Calibri"/>
              </a:rPr>
              <a:t>Aplicativos de localização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Calibri"/>
              </a:rPr>
              <a:t>Circuitos integrados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Calibri"/>
              </a:rPr>
              <a:t>Interações atômicas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Calibri"/>
              </a:rPr>
              <a:t>Redes Sociais -&gt; Utilizada na análises de relacionamentos</a:t>
            </a:r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11040054" y="6176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10438</TotalTime>
  <Words>1299</Words>
  <Application>Microsoft Macintosh PowerPoint</Application>
  <PresentationFormat>Widescreen</PresentationFormat>
  <Paragraphs>234</Paragraphs>
  <Slides>44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Calibri Light</vt:lpstr>
      <vt:lpstr>DejaVu Sans</vt:lpstr>
      <vt:lpstr>StarSymbol</vt:lpstr>
      <vt:lpstr>Times New Roman</vt:lpstr>
      <vt:lpstr>Tema do Office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CONTROLADORIA-GERAL DA UNIÃO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MDG-NoSQL</dc:title>
  <dc:creator>Gustavo Cordeiro Galvao Van Erven</dc:creator>
  <cp:lastModifiedBy>Gustavo van Erven</cp:lastModifiedBy>
  <cp:revision>160</cp:revision>
  <dcterms:created xsi:type="dcterms:W3CDTF">2015-02-20T16:18:10Z</dcterms:created>
  <dcterms:modified xsi:type="dcterms:W3CDTF">2018-09-26T04:22:26Z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CONTROLADORIA-GERAL DA UNIÃO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26</vt:i4>
  </property>
</Properties>
</file>