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6" r:id="rId4"/>
    <p:sldId id="278" r:id="rId5"/>
    <p:sldId id="277" r:id="rId6"/>
    <p:sldId id="280" r:id="rId7"/>
    <p:sldId id="287" r:id="rId8"/>
    <p:sldId id="281" r:id="rId9"/>
    <p:sldId id="283" r:id="rId10"/>
    <p:sldId id="279" r:id="rId11"/>
    <p:sldId id="284" r:id="rId12"/>
    <p:sldId id="285" r:id="rId13"/>
    <p:sldId id="28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45"/>
  </p:normalViewPr>
  <p:slideViewPr>
    <p:cSldViewPr snapToGrid="0" snapToObjects="1">
      <p:cViewPr varScale="1">
        <p:scale>
          <a:sx n="101" d="100"/>
          <a:sy n="101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FE8FF-E626-B84A-81C6-0AA5C2208028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1506A-B374-F443-9B58-F189AC8845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3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9/26/18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9/26/18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Grafos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Breve </a:t>
            </a:r>
            <a:r>
              <a:rPr lang="en-US" dirty="0" err="1"/>
              <a:t>introdução</a:t>
            </a:r>
            <a:r>
              <a:rPr lang="en-US" dirty="0"/>
              <a:t> para </a:t>
            </a:r>
            <a:r>
              <a:rPr lang="en-US" dirty="0" err="1"/>
              <a:t>ciência</a:t>
            </a:r>
            <a:r>
              <a:rPr lang="en-US" dirty="0"/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99834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de adjacência</a:t>
            </a:r>
          </a:p>
          <a:p>
            <a:r>
              <a:rPr lang="pt-BR" dirty="0"/>
              <a:t>Matriz de adjacência</a:t>
            </a:r>
          </a:p>
        </p:txBody>
      </p:sp>
    </p:spTree>
    <p:extLst>
      <p:ext uri="{BB962C8B-B14F-4D97-AF65-F5344CB8AC3E}">
        <p14:creationId xmlns:p14="http://schemas.microsoft.com/office/powerpoint/2010/main" val="57365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adjacência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Verificar adjacência entre vértices: O(V)</a:t>
            </a:r>
          </a:p>
          <a:p>
            <a:r>
              <a:rPr lang="pt-BR" dirty="0"/>
              <a:t>Espaço: O(V + 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54" y="2616200"/>
            <a:ext cx="7058300" cy="28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1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adjacência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Verificar adjacência entre vértices: O(1)</a:t>
                </a:r>
              </a:p>
              <a:p>
                <a:r>
                  <a:rPr lang="pt-BR" dirty="0"/>
                  <a:t>Espaço: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13" y="2557706"/>
            <a:ext cx="6837241" cy="30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4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Grau (</a:t>
                </a:r>
                <a:r>
                  <a:rPr lang="pt-BR" i="1" dirty="0" err="1"/>
                  <a:t>Degree</a:t>
                </a:r>
                <a:r>
                  <a:rPr lang="pt-B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𝐷𝑒𝑛𝑠𝑖𝑑𝑎𝑑𝑒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𝐷𝑒𝑛𝑠𝑖𝑡𝑦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|(|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|−1)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𝐶𝑜𝑛𝑒𝑐𝑡𝑖𝑣𝑖𝑑𝑎𝑑𝑒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𝐶𝑜𝑛𝑛𝑒𝑐𝑡𝑒𝑑𝑛𝑒𝑠𝑠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𝑎𝑙𝑐𝑎𝑛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𝑎𝑣𝑒𝑖𝑠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|(|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|−1)</m:t>
                        </m:r>
                      </m:den>
                    </m:f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𝐵𝑒𝑡𝑤𝑒𝑒𝑛𝑛𝑒𝑠𝑠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𝐶𝑒𝑛𝑡𝑟𝑎𝑙𝑖𝑡𝑦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𝑄𝑡𝑑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𝑚𝑒𝑛𝑜𝑟𝑒𝑠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𝑐𝑎𝑚𝑖𝑛h𝑜𝑠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𝑚𝑒𝑛𝑜𝑟𝑒𝑠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𝑐𝑎𝑚𝑖𝑛h𝑜𝑠</m:t>
                        </m:r>
                      </m:den>
                    </m:f>
                  </m:oMath>
                </a14:m>
                <a:endParaRPr lang="pt-BR" i="1" dirty="0"/>
              </a:p>
              <a:p>
                <a:r>
                  <a:rPr lang="pt-BR" i="1" dirty="0" err="1"/>
                  <a:t>Egocentricidade</a:t>
                </a:r>
                <a:r>
                  <a:rPr lang="pt-BR" i="1" dirty="0"/>
                  <a:t> (</a:t>
                </a:r>
                <a:r>
                  <a:rPr lang="pt-BR" i="1" dirty="0" err="1"/>
                  <a:t>Egocentric</a:t>
                </a:r>
                <a:r>
                  <a:rPr lang="pt-BR" i="1" dirty="0"/>
                  <a:t> Network) de </a:t>
                </a:r>
                <a:r>
                  <a:rPr lang="pt-BR" i="1" dirty="0" err="1"/>
                  <a:t>v</a:t>
                </a:r>
                <a:r>
                  <a:rPr lang="pt-BR" dirty="0"/>
                  <a:t>: </a:t>
                </a:r>
                <a:r>
                  <a:rPr lang="pt-BR" dirty="0" err="1"/>
                  <a:t>Subgrafo</a:t>
                </a:r>
                <a:r>
                  <a:rPr lang="pt-BR" dirty="0"/>
                  <a:t> de </a:t>
                </a:r>
                <a:r>
                  <a:rPr lang="pt-BR" dirty="0" err="1"/>
                  <a:t>v</a:t>
                </a:r>
                <a:r>
                  <a:rPr lang="pt-BR" dirty="0"/>
                  <a:t> com seus vizinhos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𝐶𝑙𝑜𝑠𝑒𝑛𝑒𝑠𝑠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𝐶𝑒𝑛𝑡𝑟𝑎𝑙𝑖𝑡𝑦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𝑑𝑖𝑠𝑡𝑎𝑛𝑐𝑖𝑎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pt-BR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368" b="-69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49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564C-B0F8-4946-B889-2A4F851D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1490-0FF4-0B4C-B31B-F8F4A98B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PageRank</a:t>
            </a:r>
            <a:endParaRPr lang="pt-BR" dirty="0"/>
          </a:p>
          <a:p>
            <a:r>
              <a:rPr lang="pt-BR" dirty="0"/>
              <a:t>Criado por Larry Page e comum para avaliar sites na web</a:t>
            </a:r>
          </a:p>
          <a:p>
            <a:r>
              <a:rPr lang="pt-BR" dirty="0"/>
              <a:t>Geralmente com um número de [0, 10] com 0 sendo o menor valor</a:t>
            </a:r>
          </a:p>
          <a:p>
            <a:r>
              <a:rPr lang="pt-BR" dirty="0" err="1"/>
              <a:t>PageRank</a:t>
            </a:r>
            <a:r>
              <a:rPr lang="pt-BR" dirty="0"/>
              <a:t> é a probabilidade de uma página web ser visitada em um determinado caminho aleatório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63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 err="1"/>
              <a:t>História</a:t>
            </a:r>
            <a:endParaRPr lang="en-US" dirty="0"/>
          </a:p>
          <a:p>
            <a:r>
              <a:rPr lang="en-US" dirty="0" err="1"/>
              <a:t>Aplicações</a:t>
            </a:r>
            <a:endParaRPr lang="en-US" dirty="0"/>
          </a:p>
          <a:p>
            <a:r>
              <a:rPr lang="en-US" dirty="0" err="1"/>
              <a:t>Classificação</a:t>
            </a:r>
            <a:endParaRPr lang="en-US" dirty="0"/>
          </a:p>
          <a:p>
            <a:r>
              <a:rPr lang="en-US" dirty="0" err="1"/>
              <a:t>Definições</a:t>
            </a:r>
            <a:endParaRPr lang="en-US" dirty="0"/>
          </a:p>
          <a:p>
            <a:r>
              <a:rPr lang="en-US" dirty="0" err="1"/>
              <a:t>Representação</a:t>
            </a:r>
            <a:endParaRPr lang="en-US" dirty="0"/>
          </a:p>
          <a:p>
            <a:r>
              <a:rPr lang="en-US" dirty="0" err="1"/>
              <a:t>Métricas</a:t>
            </a:r>
            <a:r>
              <a:rPr lang="en-US" dirty="0"/>
              <a:t> (</a:t>
            </a:r>
            <a:r>
              <a:rPr lang="en-US" dirty="0" err="1"/>
              <a:t>Algumas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39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grafo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Informal: Conjunto de vértices (nós) conectados por arestas</a:t>
            </a:r>
          </a:p>
          <a:p>
            <a:r>
              <a:rPr lang="pt-BR" dirty="0"/>
              <a:t>Um pouco mais formal: Um grafo é par </a:t>
            </a:r>
            <a:r>
              <a:rPr lang="pt-BR" dirty="0" err="1"/>
              <a:t>G</a:t>
            </a:r>
            <a:r>
              <a:rPr lang="pt-BR" dirty="0"/>
              <a:t> = (V, E), consistindo em um conjunto finito de elementos V e um conjunto finito E de pares de elementos de V.</a:t>
            </a:r>
          </a:p>
          <a:p>
            <a:r>
              <a:rPr lang="pt-BR" dirty="0"/>
              <a:t>Proposto por Leonard Euler em 1736 (Problema da Ponte de </a:t>
            </a:r>
            <a:r>
              <a:rPr lang="pt-BR" dirty="0" err="1"/>
              <a:t>Königsberg</a:t>
            </a:r>
            <a:r>
              <a:rPr lang="pt-BR" dirty="0"/>
              <a:t>, Prússia) marcando o início da teoria dos grafos.</a:t>
            </a:r>
          </a:p>
        </p:txBody>
      </p:sp>
    </p:spTree>
    <p:extLst>
      <p:ext uri="{BB962C8B-B14F-4D97-AF65-F5344CB8AC3E}">
        <p14:creationId xmlns:p14="http://schemas.microsoft.com/office/powerpoint/2010/main" val="73249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 de </a:t>
            </a:r>
            <a:r>
              <a:rPr lang="pt-BR" dirty="0" err="1"/>
              <a:t>Königsberg</a:t>
            </a:r>
            <a:r>
              <a:rPr lang="pt-BR" dirty="0"/>
              <a:t> sobre o rio </a:t>
            </a:r>
            <a:r>
              <a:rPr lang="pt-BR" dirty="0" err="1"/>
              <a:t>Preger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Passar por todas as pontes apenas uma vez e retornar ao ponto de partida (</a:t>
            </a:r>
            <a:r>
              <a:rPr lang="pt-BR" dirty="0" err="1"/>
              <a:t>vertice</a:t>
            </a:r>
            <a:r>
              <a:rPr lang="pt-BR" dirty="0"/>
              <a:t>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87" y="2752852"/>
            <a:ext cx="3810000" cy="330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72" y="2956052"/>
            <a:ext cx="2921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com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 problemas podemos modelar com grafos?</a:t>
            </a:r>
          </a:p>
          <a:p>
            <a:pPr lvl="1"/>
            <a:r>
              <a:rPr lang="pt-BR" dirty="0"/>
              <a:t>Redes de computadores, roteamentos;</a:t>
            </a:r>
          </a:p>
          <a:p>
            <a:pPr lvl="1"/>
            <a:r>
              <a:rPr lang="pt-BR" dirty="0"/>
              <a:t>Ligações moleculares;</a:t>
            </a:r>
          </a:p>
          <a:p>
            <a:pPr lvl="1"/>
            <a:r>
              <a:rPr lang="pt-BR" dirty="0"/>
              <a:t>Rotas de viagens, transporte,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Coloração de mapas;</a:t>
            </a:r>
          </a:p>
          <a:p>
            <a:pPr lvl="1"/>
            <a:r>
              <a:rPr lang="pt-BR" dirty="0"/>
              <a:t>Identificação de comunidades;</a:t>
            </a:r>
          </a:p>
          <a:p>
            <a:pPr lvl="1"/>
            <a:r>
              <a:rPr lang="pt-BR" dirty="0"/>
              <a:t>TMS, SNA;</a:t>
            </a:r>
          </a:p>
          <a:p>
            <a:pPr lvl="1"/>
            <a:r>
              <a:rPr lang="pt-BR" dirty="0" err="1"/>
              <a:t>Etc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851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Grafo </a:t>
            </a:r>
            <a:r>
              <a:rPr lang="mr-IN" dirty="0"/>
              <a:t>–</a:t>
            </a:r>
            <a:r>
              <a:rPr lang="pt-BR" dirty="0"/>
              <a:t> Apenas uma aresta para cada vértice</a:t>
            </a:r>
          </a:p>
          <a:p>
            <a:r>
              <a:rPr lang="pt-BR" dirty="0" err="1"/>
              <a:t>Multigrafo</a:t>
            </a:r>
            <a:r>
              <a:rPr lang="pt-BR" dirty="0"/>
              <a:t> </a:t>
            </a:r>
            <a:r>
              <a:rPr lang="mr-IN" dirty="0"/>
              <a:t>–</a:t>
            </a:r>
            <a:r>
              <a:rPr lang="pt-BR" dirty="0"/>
              <a:t> Mais de uma aresta entre dois vértice</a:t>
            </a:r>
          </a:p>
          <a:p>
            <a:r>
              <a:rPr lang="pt-BR" dirty="0" err="1"/>
              <a:t>Hipergrafo</a:t>
            </a:r>
            <a:r>
              <a:rPr lang="pt-BR" dirty="0"/>
              <a:t> </a:t>
            </a:r>
            <a:r>
              <a:rPr lang="mr-IN" dirty="0"/>
              <a:t>–</a:t>
            </a:r>
            <a:r>
              <a:rPr lang="pt-BR" dirty="0"/>
              <a:t> Arestas com mais de dois elementos</a:t>
            </a:r>
          </a:p>
          <a:p>
            <a:r>
              <a:rPr lang="pt-BR" dirty="0"/>
              <a:t>Grafo aninhado </a:t>
            </a:r>
            <a:r>
              <a:rPr lang="mr-IN" dirty="0"/>
              <a:t>–</a:t>
            </a:r>
            <a:r>
              <a:rPr lang="pt-BR" dirty="0"/>
              <a:t> Grafos com grafos como vértices</a:t>
            </a:r>
          </a:p>
          <a:p>
            <a:r>
              <a:rPr lang="pt-BR" dirty="0"/>
              <a:t>Grafo com atributo </a:t>
            </a:r>
            <a:r>
              <a:rPr lang="mr-IN" dirty="0"/>
              <a:t>–</a:t>
            </a:r>
            <a:r>
              <a:rPr lang="pt-BR" dirty="0"/>
              <a:t> Grafos com atributos nos vértices e arestas</a:t>
            </a:r>
          </a:p>
        </p:txBody>
      </p:sp>
    </p:spTree>
    <p:extLst>
      <p:ext uri="{BB962C8B-B14F-4D97-AF65-F5344CB8AC3E}">
        <p14:creationId xmlns:p14="http://schemas.microsoft.com/office/powerpoint/2010/main" val="142571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A472-C3E3-0545-A49C-5740A430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1DC5-5B28-B649-98D7-896EE188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Ordem (</a:t>
            </a:r>
            <a:r>
              <a:rPr lang="pt-BR" dirty="0" err="1"/>
              <a:t>Order</a:t>
            </a:r>
            <a:r>
              <a:rPr lang="pt-BR" dirty="0"/>
              <a:t>):  Total de vértices</a:t>
            </a:r>
          </a:p>
          <a:p>
            <a:r>
              <a:rPr lang="pt-BR" dirty="0"/>
              <a:t>Tamanho (</a:t>
            </a:r>
            <a:r>
              <a:rPr lang="pt-BR" dirty="0" err="1"/>
              <a:t>Size</a:t>
            </a:r>
            <a:r>
              <a:rPr lang="pt-BR" dirty="0"/>
              <a:t>): Total de arestas</a:t>
            </a:r>
          </a:p>
          <a:p>
            <a:r>
              <a:rPr lang="pt-BR" dirty="0"/>
              <a:t>Grau do vértice (</a:t>
            </a:r>
            <a:r>
              <a:rPr lang="pt-BR" dirty="0" err="1"/>
              <a:t>deg</a:t>
            </a:r>
            <a:r>
              <a:rPr lang="pt-BR" dirty="0"/>
              <a:t> </a:t>
            </a:r>
            <a:r>
              <a:rPr lang="pt-BR" dirty="0" err="1"/>
              <a:t>v</a:t>
            </a:r>
            <a:r>
              <a:rPr lang="pt-BR" dirty="0"/>
              <a:t>): Número de arestas incidentes do vértice (</a:t>
            </a:r>
            <a:r>
              <a:rPr lang="pt-BR" dirty="0" err="1"/>
              <a:t>indegree</a:t>
            </a:r>
            <a:r>
              <a:rPr lang="pt-BR" dirty="0"/>
              <a:t>, </a:t>
            </a:r>
            <a:r>
              <a:rPr lang="pt-BR" dirty="0" err="1"/>
              <a:t>outdegree</a:t>
            </a:r>
            <a:r>
              <a:rPr lang="pt-BR" dirty="0"/>
              <a:t>)</a:t>
            </a:r>
          </a:p>
          <a:p>
            <a:r>
              <a:rPr lang="pt-BR" dirty="0"/>
              <a:t>Passeio (</a:t>
            </a:r>
            <a:r>
              <a:rPr lang="pt-BR" dirty="0" err="1"/>
              <a:t>Walk</a:t>
            </a:r>
            <a:r>
              <a:rPr lang="pt-BR" dirty="0"/>
              <a:t>):  Sequência de vértices ligados sequencialmente por arestas que ligam um vértice </a:t>
            </a:r>
            <a:r>
              <a:rPr lang="pt-BR" dirty="0" err="1"/>
              <a:t>u</a:t>
            </a:r>
            <a:r>
              <a:rPr lang="pt-BR" dirty="0"/>
              <a:t> a </a:t>
            </a:r>
            <a:r>
              <a:rPr lang="pt-BR" dirty="0" err="1"/>
              <a:t>v</a:t>
            </a:r>
            <a:endParaRPr lang="pt-BR" dirty="0"/>
          </a:p>
          <a:p>
            <a:r>
              <a:rPr lang="pt-BR" dirty="0"/>
              <a:t>Trilha (</a:t>
            </a:r>
            <a:r>
              <a:rPr lang="pt-BR" dirty="0" err="1"/>
              <a:t>Trail</a:t>
            </a:r>
            <a:r>
              <a:rPr lang="pt-BR" dirty="0"/>
              <a:t>): Passeio sem repetição de arestas</a:t>
            </a:r>
          </a:p>
          <a:p>
            <a:r>
              <a:rPr lang="pt-BR" dirty="0"/>
              <a:t>Caminho (Path): Um passeio ou trilha sem repetição de vértices</a:t>
            </a:r>
          </a:p>
          <a:p>
            <a:r>
              <a:rPr lang="pt-BR" dirty="0"/>
              <a:t>Circuito (</a:t>
            </a:r>
            <a:r>
              <a:rPr lang="pt-BR" dirty="0" err="1"/>
              <a:t>Circuit</a:t>
            </a:r>
            <a:r>
              <a:rPr lang="pt-BR" dirty="0"/>
              <a:t>): Uma trilha com </a:t>
            </a:r>
            <a:r>
              <a:rPr lang="pt-BR" dirty="0" err="1"/>
              <a:t>u</a:t>
            </a:r>
            <a:r>
              <a:rPr lang="pt-BR" dirty="0"/>
              <a:t>=</a:t>
            </a:r>
            <a:r>
              <a:rPr lang="pt-BR" dirty="0" err="1"/>
              <a:t>v</a:t>
            </a:r>
            <a:r>
              <a:rPr lang="pt-BR" dirty="0"/>
              <a:t> e ao menos 3 arestas</a:t>
            </a:r>
          </a:p>
          <a:p>
            <a:r>
              <a:rPr lang="pt-BR" dirty="0"/>
              <a:t>Ciclo: (</a:t>
            </a:r>
            <a:r>
              <a:rPr lang="pt-BR" dirty="0" err="1"/>
              <a:t>Cycle</a:t>
            </a:r>
            <a:r>
              <a:rPr lang="pt-BR" dirty="0"/>
              <a:t>): Circuito que não repete nenhum vértice exceto o primeiro e último</a:t>
            </a:r>
          </a:p>
        </p:txBody>
      </p:sp>
    </p:spTree>
    <p:extLst>
      <p:ext uri="{BB962C8B-B14F-4D97-AF65-F5344CB8AC3E}">
        <p14:creationId xmlns:p14="http://schemas.microsoft.com/office/powerpoint/2010/main" val="417679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Grafo conectado:  Ao menos um caminho entre dois nós</a:t>
            </a:r>
          </a:p>
          <a:p>
            <a:r>
              <a:rPr lang="pt-BR" dirty="0" err="1"/>
              <a:t>Subgrafo</a:t>
            </a:r>
            <a:r>
              <a:rPr lang="pt-BR" dirty="0"/>
              <a:t>: Um subconjunto de vértices e aresta de um grafo</a:t>
            </a:r>
          </a:p>
          <a:p>
            <a:pPr lvl="1"/>
            <a:r>
              <a:rPr lang="pt-BR" dirty="0"/>
              <a:t>Não pode haver arestas sem os respectivos vértices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39" y="3190517"/>
            <a:ext cx="5566553" cy="22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6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Grafo não direcionado: as arestas não tem direção</a:t>
            </a:r>
          </a:p>
          <a:p>
            <a:r>
              <a:rPr lang="pt-BR" dirty="0"/>
              <a:t>Grafo direcionado (</a:t>
            </a:r>
            <a:r>
              <a:rPr lang="pt-BR" dirty="0" err="1"/>
              <a:t>Digrafo</a:t>
            </a:r>
            <a:r>
              <a:rPr lang="pt-BR" dirty="0"/>
              <a:t>): O relacionamento é definido na direção da aresta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40" y="3007674"/>
            <a:ext cx="5559552" cy="30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896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927</TotalTime>
  <Words>489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Mangal</vt:lpstr>
      <vt:lpstr>Gallery</vt:lpstr>
      <vt:lpstr>Grafos</vt:lpstr>
      <vt:lpstr>Agenda</vt:lpstr>
      <vt:lpstr>O que é um grafo</vt:lpstr>
      <vt:lpstr>Ponte de Königsberg sobre o rio Preger</vt:lpstr>
      <vt:lpstr>Modelando com grafos</vt:lpstr>
      <vt:lpstr>Classificações</vt:lpstr>
      <vt:lpstr>definições</vt:lpstr>
      <vt:lpstr>Definições</vt:lpstr>
      <vt:lpstr>Definições</vt:lpstr>
      <vt:lpstr>Representação</vt:lpstr>
      <vt:lpstr>Lista de adjacência</vt:lpstr>
      <vt:lpstr>Matriz de adjacência</vt:lpstr>
      <vt:lpstr>Métricas</vt:lpstr>
      <vt:lpstr>métricas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Gustavo van Erven</dc:creator>
  <cp:lastModifiedBy>Gustavo van Erven</cp:lastModifiedBy>
  <cp:revision>169</cp:revision>
  <dcterms:created xsi:type="dcterms:W3CDTF">2017-02-11T20:50:19Z</dcterms:created>
  <dcterms:modified xsi:type="dcterms:W3CDTF">2018-09-26T04:18:34Z</dcterms:modified>
</cp:coreProperties>
</file>