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F49"/>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8" autoAdjust="0"/>
  </p:normalViewPr>
  <p:slideViewPr>
    <p:cSldViewPr>
      <p:cViewPr>
        <p:scale>
          <a:sx n="200" d="100"/>
          <a:sy n="200" d="100"/>
        </p:scale>
        <p:origin x="40632" y="4554"/>
      </p:cViewPr>
      <p:guideLst>
        <p:guide orient="horz" pos="6912"/>
        <p:guide pos="13824"/>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1E4-CD2F-49AF-BE6F-5123F55E34CC}" type="datetimeFigureOut">
              <a:rPr lang="en-US" smtClean="0"/>
              <a:t>8/1/2013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91D08-409B-4D30-B779-BC6161565B75}" type="slidenum">
              <a:rPr lang="en-US" smtClean="0"/>
              <a:t>‹#›</a:t>
            </a:fld>
            <a:endParaRPr lang="en-US"/>
          </a:p>
        </p:txBody>
      </p:sp>
    </p:spTree>
    <p:extLst>
      <p:ext uri="{BB962C8B-B14F-4D97-AF65-F5344CB8AC3E}">
        <p14:creationId xmlns:p14="http://schemas.microsoft.com/office/powerpoint/2010/main" val="3756827140"/>
      </p:ext>
    </p:extLst>
  </p:cSld>
  <p:clrMap bg1="lt1" tx1="dk1" bg2="lt2" tx2="dk2" accent1="accent1" accent2="accent2" accent3="accent3" accent4="accent4" accent5="accent5" accent6="accent6" hlink="hlink" folHlink="folHlink"/>
  <p:notesStyle>
    <a:lvl1pPr marL="0" algn="l" defTabSz="3762024" rtl="0" eaLnBrk="1" latinLnBrk="0" hangingPunct="1">
      <a:defRPr sz="4900" kern="1200">
        <a:solidFill>
          <a:schemeClr val="tx1"/>
        </a:solidFill>
        <a:latin typeface="+mn-lt"/>
        <a:ea typeface="+mn-ea"/>
        <a:cs typeface="+mn-cs"/>
      </a:defRPr>
    </a:lvl1pPr>
    <a:lvl2pPr marL="1881012" algn="l" defTabSz="3762024" rtl="0" eaLnBrk="1" latinLnBrk="0" hangingPunct="1">
      <a:defRPr sz="4900" kern="1200">
        <a:solidFill>
          <a:schemeClr val="tx1"/>
        </a:solidFill>
        <a:latin typeface="+mn-lt"/>
        <a:ea typeface="+mn-ea"/>
        <a:cs typeface="+mn-cs"/>
      </a:defRPr>
    </a:lvl2pPr>
    <a:lvl3pPr marL="3762024" algn="l" defTabSz="3762024" rtl="0" eaLnBrk="1" latinLnBrk="0" hangingPunct="1">
      <a:defRPr sz="4900" kern="1200">
        <a:solidFill>
          <a:schemeClr val="tx1"/>
        </a:solidFill>
        <a:latin typeface="+mn-lt"/>
        <a:ea typeface="+mn-ea"/>
        <a:cs typeface="+mn-cs"/>
      </a:defRPr>
    </a:lvl3pPr>
    <a:lvl4pPr marL="5643037" algn="l" defTabSz="3762024" rtl="0" eaLnBrk="1" latinLnBrk="0" hangingPunct="1">
      <a:defRPr sz="4900" kern="1200">
        <a:solidFill>
          <a:schemeClr val="tx1"/>
        </a:solidFill>
        <a:latin typeface="+mn-lt"/>
        <a:ea typeface="+mn-ea"/>
        <a:cs typeface="+mn-cs"/>
      </a:defRPr>
    </a:lvl4pPr>
    <a:lvl5pPr marL="7524049" algn="l" defTabSz="3762024" rtl="0" eaLnBrk="1" latinLnBrk="0" hangingPunct="1">
      <a:defRPr sz="4900" kern="1200">
        <a:solidFill>
          <a:schemeClr val="tx1"/>
        </a:solidFill>
        <a:latin typeface="+mn-lt"/>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91D08-409B-4D30-B779-BC6161565B75}" type="slidenum">
              <a:rPr lang="en-US" smtClean="0"/>
              <a:t>1</a:t>
            </a:fld>
            <a:endParaRPr lang="en-US"/>
          </a:p>
        </p:txBody>
      </p:sp>
    </p:spTree>
    <p:extLst>
      <p:ext uri="{BB962C8B-B14F-4D97-AF65-F5344CB8AC3E}">
        <p14:creationId xmlns:p14="http://schemas.microsoft.com/office/powerpoint/2010/main" val="6135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2"/>
            <a:ext cx="3730752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5680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8935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878843"/>
            <a:ext cx="987552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878843"/>
            <a:ext cx="2889504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4846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7611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082"/>
            <a:ext cx="37307520" cy="435864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9301483"/>
            <a:ext cx="37307520" cy="48005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346138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4422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4912362"/>
            <a:ext cx="19392902"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2194560" y="6959600"/>
            <a:ext cx="19392902"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4912362"/>
            <a:ext cx="19400520"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22296122" y="6959600"/>
            <a:ext cx="19400520"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820C2-EEC8-4B3E-825C-12D1B6D3BEB7}" type="datetimeFigureOut">
              <a:rPr lang="en-US" smtClean="0"/>
              <a:t>8/1/2013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6003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820C2-EEC8-4B3E-825C-12D1B6D3BEB7}" type="datetimeFigureOut">
              <a:rPr lang="en-US" smtClean="0"/>
              <a:t>8/1/2013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51241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820C2-EEC8-4B3E-825C-12D1B6D3BEB7}" type="datetimeFigureOut">
              <a:rPr lang="en-US" smtClean="0"/>
              <a:t>8/1/2013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10888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873760"/>
            <a:ext cx="14439902" cy="371856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7160240" y="873761"/>
            <a:ext cx="24536400" cy="1872996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4592321"/>
            <a:ext cx="14439902" cy="150114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71633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15361920"/>
            <a:ext cx="26334720" cy="181356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8602982" y="1960880"/>
            <a:ext cx="26334720" cy="1316736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8602982" y="17175482"/>
            <a:ext cx="26334720" cy="257555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98745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878842"/>
            <a:ext cx="39502080" cy="36576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5120641"/>
            <a:ext cx="39502080" cy="1448308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0340322"/>
            <a:ext cx="10241280" cy="11684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EC5820C2-EEC8-4B3E-825C-12D1B6D3BEB7}" type="datetimeFigureOut">
              <a:rPr lang="en-US" smtClean="0"/>
              <a:t>8/1/2013</a:t>
            </a:fld>
            <a:endParaRPr lang="en-US"/>
          </a:p>
        </p:txBody>
      </p:sp>
      <p:sp>
        <p:nvSpPr>
          <p:cNvPr id="5" name="Footer Placeholder 4"/>
          <p:cNvSpPr>
            <a:spLocks noGrp="1"/>
          </p:cNvSpPr>
          <p:nvPr>
            <p:ph type="ftr" sz="quarter" idx="3"/>
          </p:nvPr>
        </p:nvSpPr>
        <p:spPr>
          <a:xfrm>
            <a:off x="14996160" y="20340322"/>
            <a:ext cx="13898880" cy="11684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0340322"/>
            <a:ext cx="10241280" cy="11684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91C0BC40-01E3-43AA-A294-74283D1AD790}" type="slidenum">
              <a:rPr lang="en-US" smtClean="0"/>
              <a:t>‹#›</a:t>
            </a:fld>
            <a:endParaRPr lang="en-US"/>
          </a:p>
        </p:txBody>
      </p:sp>
    </p:spTree>
    <p:extLst>
      <p:ext uri="{BB962C8B-B14F-4D97-AF65-F5344CB8AC3E}">
        <p14:creationId xmlns:p14="http://schemas.microsoft.com/office/powerpoint/2010/main" val="11749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hyperlink" Target="http://glimmer.rstudio.com/andeek/DataExpo2013/" TargetMode="External"/><Relationship Id="rId9" Type="http://schemas.openxmlformats.org/officeDocument/2006/relationships/image" Target="../media/image6.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713350" y="-586626"/>
            <a:ext cx="46278025" cy="3507979"/>
          </a:xfrm>
          <a:prstGeom prst="rect">
            <a:avLst/>
          </a:prstGeom>
          <a:solidFill>
            <a:srgbClr val="CE1126"/>
          </a:solidFill>
          <a:ln w="127000">
            <a:solidFill>
              <a:srgbClr val="F2BF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rot="5400000" flipH="1" flipV="1">
            <a:off x="35048689" y="13018200"/>
            <a:ext cx="9083226" cy="8252278"/>
          </a:xfrm>
          <a:custGeom>
            <a:avLst/>
            <a:gdLst>
              <a:gd name="connsiteX0" fmla="*/ 0 w 6877875"/>
              <a:gd name="connsiteY0" fmla="*/ 3672957 h 3672957"/>
              <a:gd name="connsiteX1" fmla="*/ 918239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6877875"/>
              <a:gd name="connsiteY0" fmla="*/ 3672957 h 3672957"/>
              <a:gd name="connsiteX1" fmla="*/ 888978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9679597"/>
              <a:gd name="connsiteY0" fmla="*/ 388432 h 3672957"/>
              <a:gd name="connsiteX1" fmla="*/ 3690700 w 9679597"/>
              <a:gd name="connsiteY1" fmla="*/ 0 h 3672957"/>
              <a:gd name="connsiteX2" fmla="*/ 8761358 w 9679597"/>
              <a:gd name="connsiteY2" fmla="*/ 0 h 3672957"/>
              <a:gd name="connsiteX3" fmla="*/ 9679597 w 9679597"/>
              <a:gd name="connsiteY3" fmla="*/ 3672957 h 3672957"/>
              <a:gd name="connsiteX4" fmla="*/ 0 w 9679597"/>
              <a:gd name="connsiteY4" fmla="*/ 388432 h 3672957"/>
              <a:gd name="connsiteX0" fmla="*/ 0 w 9679597"/>
              <a:gd name="connsiteY0" fmla="*/ 388432 h 3672957"/>
              <a:gd name="connsiteX1" fmla="*/ 3690700 w 9679597"/>
              <a:gd name="connsiteY1" fmla="*/ 0 h 3672957"/>
              <a:gd name="connsiteX2" fmla="*/ 9083226 w 9679597"/>
              <a:gd name="connsiteY2" fmla="*/ 0 h 3672957"/>
              <a:gd name="connsiteX3" fmla="*/ 9679597 w 9679597"/>
              <a:gd name="connsiteY3" fmla="*/ 3672957 h 3672957"/>
              <a:gd name="connsiteX4" fmla="*/ 0 w 9679597"/>
              <a:gd name="connsiteY4" fmla="*/ 388432 h 3672957"/>
              <a:gd name="connsiteX0" fmla="*/ 0 w 9083226"/>
              <a:gd name="connsiteY0" fmla="*/ 388432 h 5062845"/>
              <a:gd name="connsiteX1" fmla="*/ 3690700 w 9083226"/>
              <a:gd name="connsiteY1" fmla="*/ 0 h 5062845"/>
              <a:gd name="connsiteX2" fmla="*/ 9083226 w 9083226"/>
              <a:gd name="connsiteY2" fmla="*/ 0 h 5062845"/>
              <a:gd name="connsiteX3" fmla="*/ 8406752 w 9083226"/>
              <a:gd name="connsiteY3" fmla="*/ 5062845 h 5062845"/>
              <a:gd name="connsiteX4" fmla="*/ 0 w 9083226"/>
              <a:gd name="connsiteY4" fmla="*/ 388432 h 5062845"/>
              <a:gd name="connsiteX0" fmla="*/ 0 w 9083226"/>
              <a:gd name="connsiteY0" fmla="*/ 388432 h 8215699"/>
              <a:gd name="connsiteX1" fmla="*/ 3690700 w 9083226"/>
              <a:gd name="connsiteY1" fmla="*/ 0 h 8215699"/>
              <a:gd name="connsiteX2" fmla="*/ 9083226 w 9083226"/>
              <a:gd name="connsiteY2" fmla="*/ 0 h 8215699"/>
              <a:gd name="connsiteX3" fmla="*/ 8596947 w 9083226"/>
              <a:gd name="connsiteY3" fmla="*/ 8215699 h 8215699"/>
              <a:gd name="connsiteX4" fmla="*/ 0 w 9083226"/>
              <a:gd name="connsiteY4" fmla="*/ 388432 h 8215699"/>
              <a:gd name="connsiteX0" fmla="*/ 0 w 9083226"/>
              <a:gd name="connsiteY0" fmla="*/ 388432 h 8252278"/>
              <a:gd name="connsiteX1" fmla="*/ 3690700 w 9083226"/>
              <a:gd name="connsiteY1" fmla="*/ 0 h 8252278"/>
              <a:gd name="connsiteX2" fmla="*/ 9083226 w 9083226"/>
              <a:gd name="connsiteY2" fmla="*/ 0 h 8252278"/>
              <a:gd name="connsiteX3" fmla="*/ 8662784 w 9083226"/>
              <a:gd name="connsiteY3" fmla="*/ 8252278 h 8252278"/>
              <a:gd name="connsiteX4" fmla="*/ 0 w 9083226"/>
              <a:gd name="connsiteY4" fmla="*/ 388432 h 825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226" h="8252278">
                <a:moveTo>
                  <a:pt x="0" y="388432"/>
                </a:moveTo>
                <a:lnTo>
                  <a:pt x="3690700" y="0"/>
                </a:lnTo>
                <a:lnTo>
                  <a:pt x="9083226" y="0"/>
                </a:lnTo>
                <a:lnTo>
                  <a:pt x="8662784" y="8252278"/>
                </a:lnTo>
                <a:lnTo>
                  <a:pt x="0" y="38843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rot="5400000">
            <a:off x="35311423" y="4182435"/>
            <a:ext cx="9373931" cy="74213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0831"/>
              <a:gd name="connsiteY0" fmla="*/ 0 h 10000"/>
              <a:gd name="connsiteX1" fmla="*/ 20831 w 20831"/>
              <a:gd name="connsiteY1" fmla="*/ 0 h 10000"/>
              <a:gd name="connsiteX2" fmla="*/ 18831 w 20831"/>
              <a:gd name="connsiteY2" fmla="*/ 10000 h 10000"/>
              <a:gd name="connsiteX3" fmla="*/ 12831 w 20831"/>
              <a:gd name="connsiteY3" fmla="*/ 10000 h 10000"/>
              <a:gd name="connsiteX4" fmla="*/ 0 w 20831"/>
              <a:gd name="connsiteY4" fmla="*/ 0 h 10000"/>
              <a:gd name="connsiteX0" fmla="*/ 0 w 18831"/>
              <a:gd name="connsiteY0" fmla="*/ 41541 h 51541"/>
              <a:gd name="connsiteX1" fmla="*/ 16751 w 18831"/>
              <a:gd name="connsiteY1" fmla="*/ 0 h 51541"/>
              <a:gd name="connsiteX2" fmla="*/ 18831 w 18831"/>
              <a:gd name="connsiteY2" fmla="*/ 51541 h 51541"/>
              <a:gd name="connsiteX3" fmla="*/ 12831 w 18831"/>
              <a:gd name="connsiteY3" fmla="*/ 51541 h 51541"/>
              <a:gd name="connsiteX4" fmla="*/ 0 w 18831"/>
              <a:gd name="connsiteY4" fmla="*/ 41541 h 51541"/>
              <a:gd name="connsiteX0" fmla="*/ 0 w 18831"/>
              <a:gd name="connsiteY0" fmla="*/ 40440 h 50440"/>
              <a:gd name="connsiteX1" fmla="*/ 17187 w 18831"/>
              <a:gd name="connsiteY1" fmla="*/ 0 h 50440"/>
              <a:gd name="connsiteX2" fmla="*/ 18831 w 18831"/>
              <a:gd name="connsiteY2" fmla="*/ 50440 h 50440"/>
              <a:gd name="connsiteX3" fmla="*/ 12831 w 18831"/>
              <a:gd name="connsiteY3" fmla="*/ 50440 h 50440"/>
              <a:gd name="connsiteX4" fmla="*/ 0 w 18831"/>
              <a:gd name="connsiteY4" fmla="*/ 40440 h 50440"/>
              <a:gd name="connsiteX0" fmla="*/ 0 w 18831"/>
              <a:gd name="connsiteY0" fmla="*/ 41453 h 51453"/>
              <a:gd name="connsiteX1" fmla="*/ 16777 w 18831"/>
              <a:gd name="connsiteY1" fmla="*/ 0 h 51453"/>
              <a:gd name="connsiteX2" fmla="*/ 18831 w 18831"/>
              <a:gd name="connsiteY2" fmla="*/ 51453 h 51453"/>
              <a:gd name="connsiteX3" fmla="*/ 12831 w 18831"/>
              <a:gd name="connsiteY3" fmla="*/ 51453 h 51453"/>
              <a:gd name="connsiteX4" fmla="*/ 0 w 18831"/>
              <a:gd name="connsiteY4" fmla="*/ 41453 h 51453"/>
              <a:gd name="connsiteX0" fmla="*/ 0 w 18921"/>
              <a:gd name="connsiteY0" fmla="*/ 41453 h 51453"/>
              <a:gd name="connsiteX1" fmla="*/ 16777 w 18921"/>
              <a:gd name="connsiteY1" fmla="*/ 0 h 51453"/>
              <a:gd name="connsiteX2" fmla="*/ 18921 w 18921"/>
              <a:gd name="connsiteY2" fmla="*/ 51453 h 51453"/>
              <a:gd name="connsiteX3" fmla="*/ 12831 w 18921"/>
              <a:gd name="connsiteY3" fmla="*/ 51453 h 51453"/>
              <a:gd name="connsiteX4" fmla="*/ 0 w 18921"/>
              <a:gd name="connsiteY4" fmla="*/ 41453 h 51453"/>
              <a:gd name="connsiteX0" fmla="*/ 0 w 18959"/>
              <a:gd name="connsiteY0" fmla="*/ 41453 h 51453"/>
              <a:gd name="connsiteX1" fmla="*/ 16777 w 18959"/>
              <a:gd name="connsiteY1" fmla="*/ 0 h 51453"/>
              <a:gd name="connsiteX2" fmla="*/ 18959 w 18959"/>
              <a:gd name="connsiteY2" fmla="*/ 51453 h 51453"/>
              <a:gd name="connsiteX3" fmla="*/ 12831 w 18959"/>
              <a:gd name="connsiteY3" fmla="*/ 51453 h 51453"/>
              <a:gd name="connsiteX4" fmla="*/ 0 w 18959"/>
              <a:gd name="connsiteY4" fmla="*/ 41453 h 51453"/>
              <a:gd name="connsiteX0" fmla="*/ 0 w 18921"/>
              <a:gd name="connsiteY0" fmla="*/ 41409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1409 h 51453"/>
              <a:gd name="connsiteX0" fmla="*/ 0 w 18921"/>
              <a:gd name="connsiteY0" fmla="*/ 44142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4142 h 5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1" h="51453">
                <a:moveTo>
                  <a:pt x="0" y="44142"/>
                </a:moveTo>
                <a:lnTo>
                  <a:pt x="16739" y="0"/>
                </a:lnTo>
                <a:cubicBezTo>
                  <a:pt x="17432" y="17180"/>
                  <a:pt x="18228" y="34273"/>
                  <a:pt x="18921" y="51453"/>
                </a:cubicBezTo>
                <a:lnTo>
                  <a:pt x="12793" y="51453"/>
                </a:lnTo>
                <a:lnTo>
                  <a:pt x="0" y="4414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36270665" y="3215879"/>
            <a:ext cx="1075340" cy="6374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Flowchart: Manual Operation 71"/>
          <p:cNvSpPr/>
          <p:nvPr/>
        </p:nvSpPr>
        <p:spPr>
          <a:xfrm rot="10800000">
            <a:off x="12935713" y="15934950"/>
            <a:ext cx="20259518" cy="192888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4049"/>
              <a:gd name="connsiteY0" fmla="*/ 0 h 10000"/>
              <a:gd name="connsiteX1" fmla="*/ 24049 w 24049"/>
              <a:gd name="connsiteY1" fmla="*/ 53 h 10000"/>
              <a:gd name="connsiteX2" fmla="*/ 8000 w 24049"/>
              <a:gd name="connsiteY2" fmla="*/ 10000 h 10000"/>
              <a:gd name="connsiteX3" fmla="*/ 2000 w 24049"/>
              <a:gd name="connsiteY3" fmla="*/ 10000 h 10000"/>
              <a:gd name="connsiteX4" fmla="*/ 0 w 24049"/>
              <a:gd name="connsiteY4" fmla="*/ 0 h 10000"/>
              <a:gd name="connsiteX0" fmla="*/ 0 w 32274"/>
              <a:gd name="connsiteY0" fmla="*/ 0 h 10000"/>
              <a:gd name="connsiteX1" fmla="*/ 32274 w 32274"/>
              <a:gd name="connsiteY1" fmla="*/ 0 h 10000"/>
              <a:gd name="connsiteX2" fmla="*/ 8000 w 32274"/>
              <a:gd name="connsiteY2" fmla="*/ 10000 h 10000"/>
              <a:gd name="connsiteX3" fmla="*/ 2000 w 32274"/>
              <a:gd name="connsiteY3" fmla="*/ 10000 h 10000"/>
              <a:gd name="connsiteX4" fmla="*/ 0 w 32274"/>
              <a:gd name="connsiteY4" fmla="*/ 0 h 10000"/>
              <a:gd name="connsiteX0" fmla="*/ 0 w 32302"/>
              <a:gd name="connsiteY0" fmla="*/ 0 h 10000"/>
              <a:gd name="connsiteX1" fmla="*/ 32302 w 32302"/>
              <a:gd name="connsiteY1" fmla="*/ 0 h 10000"/>
              <a:gd name="connsiteX2" fmla="*/ 8000 w 32302"/>
              <a:gd name="connsiteY2" fmla="*/ 10000 h 10000"/>
              <a:gd name="connsiteX3" fmla="*/ 2000 w 32302"/>
              <a:gd name="connsiteY3" fmla="*/ 10000 h 10000"/>
              <a:gd name="connsiteX4" fmla="*/ 0 w 32302"/>
              <a:gd name="connsiteY4" fmla="*/ 0 h 10000"/>
              <a:gd name="connsiteX0" fmla="*/ 7936 w 30302"/>
              <a:gd name="connsiteY0" fmla="*/ 0 h 10000"/>
              <a:gd name="connsiteX1" fmla="*/ 30302 w 30302"/>
              <a:gd name="connsiteY1" fmla="*/ 0 h 10000"/>
              <a:gd name="connsiteX2" fmla="*/ 6000 w 30302"/>
              <a:gd name="connsiteY2" fmla="*/ 10000 h 10000"/>
              <a:gd name="connsiteX3" fmla="*/ 0 w 30302"/>
              <a:gd name="connsiteY3" fmla="*/ 10000 h 10000"/>
              <a:gd name="connsiteX4" fmla="*/ 7936 w 30302"/>
              <a:gd name="connsiteY4" fmla="*/ 0 h 10000"/>
              <a:gd name="connsiteX0" fmla="*/ 7956 w 30302"/>
              <a:gd name="connsiteY0" fmla="*/ 0 h 25762"/>
              <a:gd name="connsiteX1" fmla="*/ 30302 w 30302"/>
              <a:gd name="connsiteY1" fmla="*/ 15762 h 25762"/>
              <a:gd name="connsiteX2" fmla="*/ 6000 w 30302"/>
              <a:gd name="connsiteY2" fmla="*/ 25762 h 25762"/>
              <a:gd name="connsiteX3" fmla="*/ 0 w 30302"/>
              <a:gd name="connsiteY3" fmla="*/ 25762 h 25762"/>
              <a:gd name="connsiteX4" fmla="*/ 7956 w 30302"/>
              <a:gd name="connsiteY4" fmla="*/ 0 h 25762"/>
              <a:gd name="connsiteX0" fmla="*/ 7956 w 30302"/>
              <a:gd name="connsiteY0" fmla="*/ 0 h 25838"/>
              <a:gd name="connsiteX1" fmla="*/ 30302 w 30302"/>
              <a:gd name="connsiteY1" fmla="*/ 15838 h 25838"/>
              <a:gd name="connsiteX2" fmla="*/ 6000 w 30302"/>
              <a:gd name="connsiteY2" fmla="*/ 25838 h 25838"/>
              <a:gd name="connsiteX3" fmla="*/ 0 w 30302"/>
              <a:gd name="connsiteY3" fmla="*/ 25838 h 25838"/>
              <a:gd name="connsiteX4" fmla="*/ 7956 w 30302"/>
              <a:gd name="connsiteY4" fmla="*/ 0 h 25838"/>
              <a:gd name="connsiteX0" fmla="*/ 1177 w 30302"/>
              <a:gd name="connsiteY0" fmla="*/ 1502 h 10000"/>
              <a:gd name="connsiteX1" fmla="*/ 30302 w 30302"/>
              <a:gd name="connsiteY1" fmla="*/ 0 h 10000"/>
              <a:gd name="connsiteX2" fmla="*/ 6000 w 30302"/>
              <a:gd name="connsiteY2" fmla="*/ 10000 h 10000"/>
              <a:gd name="connsiteX3" fmla="*/ 0 w 30302"/>
              <a:gd name="connsiteY3" fmla="*/ 10000 h 10000"/>
              <a:gd name="connsiteX4" fmla="*/ 1177 w 30302"/>
              <a:gd name="connsiteY4" fmla="*/ 1502 h 10000"/>
              <a:gd name="connsiteX0" fmla="*/ 1177 w 42080"/>
              <a:gd name="connsiteY0" fmla="*/ 0 h 8498"/>
              <a:gd name="connsiteX1" fmla="*/ 42080 w 42080"/>
              <a:gd name="connsiteY1" fmla="*/ 208 h 8498"/>
              <a:gd name="connsiteX2" fmla="*/ 6000 w 42080"/>
              <a:gd name="connsiteY2" fmla="*/ 8498 h 8498"/>
              <a:gd name="connsiteX3" fmla="*/ 0 w 42080"/>
              <a:gd name="connsiteY3" fmla="*/ 8498 h 8498"/>
              <a:gd name="connsiteX4" fmla="*/ 1177 w 42080"/>
              <a:gd name="connsiteY4" fmla="*/ 0 h 8498"/>
              <a:gd name="connsiteX0" fmla="*/ 280 w 11042"/>
              <a:gd name="connsiteY0" fmla="*/ 107 h 10107"/>
              <a:gd name="connsiteX1" fmla="*/ 11042 w 11042"/>
              <a:gd name="connsiteY1" fmla="*/ 0 h 10107"/>
              <a:gd name="connsiteX2" fmla="*/ 1426 w 11042"/>
              <a:gd name="connsiteY2" fmla="*/ 10107 h 10107"/>
              <a:gd name="connsiteX3" fmla="*/ 0 w 11042"/>
              <a:gd name="connsiteY3" fmla="*/ 10107 h 10107"/>
              <a:gd name="connsiteX4" fmla="*/ 280 w 11042"/>
              <a:gd name="connsiteY4" fmla="*/ 107 h 10107"/>
              <a:gd name="connsiteX0" fmla="*/ 280 w 11190"/>
              <a:gd name="connsiteY0" fmla="*/ 190 h 10190"/>
              <a:gd name="connsiteX1" fmla="*/ 11190 w 11190"/>
              <a:gd name="connsiteY1" fmla="*/ 0 h 10190"/>
              <a:gd name="connsiteX2" fmla="*/ 1426 w 11190"/>
              <a:gd name="connsiteY2" fmla="*/ 10190 h 10190"/>
              <a:gd name="connsiteX3" fmla="*/ 0 w 11190"/>
              <a:gd name="connsiteY3" fmla="*/ 10190 h 10190"/>
              <a:gd name="connsiteX4" fmla="*/ 280 w 11190"/>
              <a:gd name="connsiteY4" fmla="*/ 190 h 1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 h="10190">
                <a:moveTo>
                  <a:pt x="280" y="190"/>
                </a:moveTo>
                <a:lnTo>
                  <a:pt x="11190" y="0"/>
                </a:lnTo>
                <a:lnTo>
                  <a:pt x="1426" y="10190"/>
                </a:lnTo>
                <a:lnTo>
                  <a:pt x="0" y="10190"/>
                </a:lnTo>
                <a:cubicBezTo>
                  <a:pt x="93" y="6857"/>
                  <a:pt x="187" y="3523"/>
                  <a:pt x="280" y="1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12958830" y="15934949"/>
            <a:ext cx="17659077" cy="1909499"/>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9552" y="6419088"/>
            <a:ext cx="22554592" cy="11750040"/>
          </a:xfrm>
          <a:prstGeom prst="rect">
            <a:avLst/>
          </a:prstGeom>
        </p:spPr>
      </p:pic>
      <p:sp>
        <p:nvSpPr>
          <p:cNvPr id="51" name="Flowchart: Manual Operation 50"/>
          <p:cNvSpPr/>
          <p:nvPr/>
        </p:nvSpPr>
        <p:spPr>
          <a:xfrm rot="16200000">
            <a:off x="11333901" y="10048044"/>
            <a:ext cx="14378852" cy="73789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9" h="5224">
                <a:moveTo>
                  <a:pt x="0" y="0"/>
                </a:moveTo>
                <a:lnTo>
                  <a:pt x="11559" y="0"/>
                </a:lnTo>
                <a:lnTo>
                  <a:pt x="5568" y="5224"/>
                </a:lnTo>
                <a:lnTo>
                  <a:pt x="2799" y="5089"/>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Operation 26"/>
          <p:cNvSpPr/>
          <p:nvPr/>
        </p:nvSpPr>
        <p:spPr>
          <a:xfrm>
            <a:off x="18722220" y="6408631"/>
            <a:ext cx="18098719" cy="13381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2" h="10048">
                <a:moveTo>
                  <a:pt x="0" y="48"/>
                </a:moveTo>
                <a:lnTo>
                  <a:pt x="14322" y="0"/>
                </a:lnTo>
                <a:lnTo>
                  <a:pt x="9177" y="9953"/>
                </a:lnTo>
                <a:lnTo>
                  <a:pt x="6747" y="10048"/>
                </a:lnTo>
                <a:lnTo>
                  <a:pt x="0" y="4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52269" y="3167753"/>
            <a:ext cx="12366410" cy="18395106"/>
          </a:xfrm>
          <a:prstGeom prst="roundRect">
            <a:avLst>
              <a:gd name="adj" fmla="val 1806"/>
            </a:avLst>
          </a:prstGeom>
          <a:solidFill>
            <a:schemeClr val="bg1">
              <a:lumMod val="95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9506" y="354275"/>
            <a:ext cx="43148257" cy="2246769"/>
          </a:xfrm>
          <a:prstGeom prst="rect">
            <a:avLst/>
          </a:prstGeom>
          <a:noFill/>
        </p:spPr>
        <p:txBody>
          <a:bodyPr wrap="square" rtlCol="0">
            <a:spAutoFit/>
          </a:bodyPr>
          <a:lstStyle/>
          <a:p>
            <a:pPr algn="ctr"/>
            <a:r>
              <a:rPr lang="en-US" sz="6000" dirty="0" smtClean="0">
                <a:solidFill>
                  <a:schemeClr val="bg1"/>
                </a:solidFill>
                <a:latin typeface="Arial" pitchFamily="34" charset="0"/>
                <a:cs typeface="Arial" pitchFamily="34" charset="0"/>
              </a:rPr>
              <a:t>Putting Down Roots:  A Graphical Exploration of Community Attachment</a:t>
            </a:r>
          </a:p>
          <a:p>
            <a:pPr algn="ctr"/>
            <a:r>
              <a:rPr lang="en-US" sz="4000" dirty="0" smtClean="0">
                <a:solidFill>
                  <a:schemeClr val="bg1"/>
                </a:solidFill>
                <a:latin typeface="Arial" pitchFamily="34" charset="0"/>
                <a:cs typeface="Arial" pitchFamily="34" charset="0"/>
              </a:rPr>
              <a:t>Andee Kaplan, Eric Hare</a:t>
            </a:r>
          </a:p>
          <a:p>
            <a:pPr algn="ctr"/>
            <a:r>
              <a:rPr lang="en-US" sz="4000" dirty="0" smtClean="0">
                <a:solidFill>
                  <a:schemeClr val="bg1"/>
                </a:solidFill>
                <a:latin typeface="Arial" pitchFamily="34" charset="0"/>
                <a:cs typeface="Arial" pitchFamily="34" charset="0"/>
              </a:rPr>
              <a:t>Department of Statistics, Iowa State University</a:t>
            </a:r>
          </a:p>
        </p:txBody>
      </p:sp>
      <p:sp>
        <p:nvSpPr>
          <p:cNvPr id="8" name="Rounded Rectangle 7"/>
          <p:cNvSpPr/>
          <p:nvPr/>
        </p:nvSpPr>
        <p:spPr>
          <a:xfrm>
            <a:off x="629976" y="3387574"/>
            <a:ext cx="11810997" cy="1918558"/>
          </a:xfrm>
          <a:prstGeom prst="roundRect">
            <a:avLst>
              <a:gd name="adj" fmla="val 5110"/>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9976" y="5432760"/>
            <a:ext cx="11810997" cy="12443698"/>
          </a:xfrm>
          <a:prstGeom prst="roundRect">
            <a:avLst>
              <a:gd name="adj" fmla="val 1118"/>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29975" y="18034699"/>
            <a:ext cx="11810997" cy="2301453"/>
          </a:xfrm>
          <a:prstGeom prst="roundRect">
            <a:avLst>
              <a:gd name="adj" fmla="val 5483"/>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6228" y="348382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Data</a:t>
            </a:r>
            <a:endParaRPr lang="en-US" sz="2600" dirty="0">
              <a:latin typeface="Arial" pitchFamily="34" charset="0"/>
              <a:cs typeface="Arial" pitchFamily="34" charset="0"/>
            </a:endParaRPr>
          </a:p>
        </p:txBody>
      </p:sp>
      <p:sp>
        <p:nvSpPr>
          <p:cNvPr id="12" name="TextBox 11"/>
          <p:cNvSpPr txBox="1"/>
          <p:nvPr/>
        </p:nvSpPr>
        <p:spPr>
          <a:xfrm>
            <a:off x="726228" y="5531353"/>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Metrics</a:t>
            </a:r>
            <a:endParaRPr lang="en-US" sz="2600" dirty="0">
              <a:latin typeface="Arial" pitchFamily="34" charset="0"/>
              <a:cs typeface="Arial" pitchFamily="34" charset="0"/>
            </a:endParaRPr>
          </a:p>
        </p:txBody>
      </p:sp>
      <p:sp>
        <p:nvSpPr>
          <p:cNvPr id="13" name="TextBox 12"/>
          <p:cNvSpPr txBox="1"/>
          <p:nvPr/>
        </p:nvSpPr>
        <p:spPr>
          <a:xfrm>
            <a:off x="726227" y="18107126"/>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Philosophy</a:t>
            </a:r>
            <a:endParaRPr lang="en-US" sz="2600" dirty="0">
              <a:latin typeface="Arial" pitchFamily="34" charset="0"/>
              <a:cs typeface="Arial" pitchFamily="34" charset="0"/>
            </a:endParaRPr>
          </a:p>
        </p:txBody>
      </p:sp>
      <p:sp>
        <p:nvSpPr>
          <p:cNvPr id="15" name="Rectangle 14"/>
          <p:cNvSpPr/>
          <p:nvPr/>
        </p:nvSpPr>
        <p:spPr>
          <a:xfrm>
            <a:off x="18873200" y="10665561"/>
            <a:ext cx="7258545" cy="345645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45490" y="7746780"/>
            <a:ext cx="3072400" cy="526148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893964" y="9590220"/>
            <a:ext cx="5376701" cy="2995589"/>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7" idx="0"/>
          </p:cNvCxnSpPr>
          <p:nvPr/>
        </p:nvCxnSpPr>
        <p:spPr>
          <a:xfrm flipH="1" flipV="1">
            <a:off x="18722220" y="6415023"/>
            <a:ext cx="8523270" cy="133175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317890" y="6403049"/>
            <a:ext cx="6512895" cy="134373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198265" y="12585811"/>
            <a:ext cx="2265895" cy="541099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0625129" y="12585810"/>
            <a:ext cx="2573136" cy="334123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958830" y="3221254"/>
            <a:ext cx="5208121" cy="1437763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TextBox 32"/>
          <p:cNvSpPr txBox="1"/>
          <p:nvPr/>
        </p:nvSpPr>
        <p:spPr>
          <a:xfrm>
            <a:off x="12958830" y="3223943"/>
            <a:ext cx="5195551"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West – Urbanicity and Openness</a:t>
            </a:r>
            <a:endParaRPr lang="en-US" sz="2600" dirty="0">
              <a:latin typeface="Arial" pitchFamily="34" charset="0"/>
              <a:cs typeface="Arial" pitchFamily="34" charset="0"/>
            </a:endParaRPr>
          </a:p>
        </p:txBody>
      </p:sp>
      <p:sp>
        <p:nvSpPr>
          <p:cNvPr id="34" name="Rectangle 33"/>
          <p:cNvSpPr/>
          <p:nvPr/>
        </p:nvSpPr>
        <p:spPr>
          <a:xfrm>
            <a:off x="12958830" y="17844448"/>
            <a:ext cx="19734549" cy="371841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2958830" y="18032963"/>
            <a:ext cx="1859028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Deep South – The Safety Angle</a:t>
            </a:r>
            <a:endParaRPr lang="en-US" sz="2600" dirty="0">
              <a:latin typeface="Arial" pitchFamily="34" charset="0"/>
              <a:cs typeface="Arial" pitchFamily="34" charset="0"/>
            </a:endParaRPr>
          </a:p>
        </p:txBody>
      </p:sp>
      <p:sp>
        <p:nvSpPr>
          <p:cNvPr id="36" name="Rectangle 35"/>
          <p:cNvSpPr/>
          <p:nvPr/>
        </p:nvSpPr>
        <p:spPr>
          <a:xfrm>
            <a:off x="35848210" y="13008265"/>
            <a:ext cx="7873024" cy="86788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887559" y="13040238"/>
            <a:ext cx="7833676"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Southeast – Social Offerings </a:t>
            </a:r>
            <a:r>
              <a:rPr lang="en-US" sz="2600" dirty="0">
                <a:latin typeface="Arial" pitchFamily="34" charset="0"/>
                <a:cs typeface="Arial" pitchFamily="34" charset="0"/>
              </a:rPr>
              <a:t>in Myrtle Beach</a:t>
            </a:r>
          </a:p>
        </p:txBody>
      </p:sp>
      <p:sp>
        <p:nvSpPr>
          <p:cNvPr id="38" name="Rectangle 37"/>
          <p:cNvSpPr/>
          <p:nvPr/>
        </p:nvSpPr>
        <p:spPr>
          <a:xfrm>
            <a:off x="37346005" y="3218566"/>
            <a:ext cx="6375230" cy="829190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7346005" y="3227563"/>
            <a:ext cx="6375230"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Rust Belt – The Economic Collapse</a:t>
            </a:r>
            <a:endParaRPr lang="en-US" sz="2600" dirty="0">
              <a:latin typeface="Arial" pitchFamily="34" charset="0"/>
              <a:cs typeface="Arial" pitchFamily="34" charset="0"/>
            </a:endParaRPr>
          </a:p>
        </p:txBody>
      </p:sp>
      <p:cxnSp>
        <p:nvCxnSpPr>
          <p:cNvPr id="40" name="Straight Connector 39"/>
          <p:cNvCxnSpPr/>
          <p:nvPr/>
        </p:nvCxnSpPr>
        <p:spPr>
          <a:xfrm flipH="1">
            <a:off x="18166951" y="14122011"/>
            <a:ext cx="706250" cy="347688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8166951" y="3223943"/>
            <a:ext cx="706252" cy="744162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6270665" y="11510470"/>
            <a:ext cx="7450570" cy="1075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2693379" y="15927045"/>
            <a:ext cx="504888" cy="191740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464160" y="12585812"/>
            <a:ext cx="8244926" cy="42245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464161" y="17996808"/>
            <a:ext cx="384049" cy="367295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719580" y="3215878"/>
            <a:ext cx="18111205" cy="319914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719580" y="320878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Great Plains – Effect of Quality Education</a:t>
            </a:r>
            <a:endParaRPr lang="en-US" sz="2600" dirty="0">
              <a:latin typeface="Arial" pitchFamily="34" charset="0"/>
              <a:cs typeface="Arial" pitchFamily="34" charset="0"/>
            </a:endParaRPr>
          </a:p>
        </p:txBody>
      </p:sp>
      <p:sp>
        <p:nvSpPr>
          <p:cNvPr id="105" name="TextBox 104"/>
          <p:cNvSpPr txBox="1"/>
          <p:nvPr/>
        </p:nvSpPr>
        <p:spPr>
          <a:xfrm>
            <a:off x="726228" y="3905748"/>
            <a:ext cx="11791319" cy="1400383"/>
          </a:xfrm>
          <a:prstGeom prst="rect">
            <a:avLst/>
          </a:prstGeom>
          <a:noFill/>
        </p:spPr>
        <p:txBody>
          <a:bodyPr wrap="square" rtlCol="0">
            <a:spAutoFit/>
          </a:bodyPr>
          <a:lstStyle/>
          <a:p>
            <a:r>
              <a:rPr lang="en-US" sz="1700" dirty="0" smtClean="0">
                <a:latin typeface="Arial" pitchFamily="34" charset="0"/>
                <a:cs typeface="Arial" pitchFamily="34" charset="0"/>
              </a:rPr>
              <a:t>The data come from the Knight Foundation’s  ‘</a:t>
            </a:r>
            <a:r>
              <a:rPr lang="en-US" sz="1700" dirty="0">
                <a:latin typeface="Arial" pitchFamily="34" charset="0"/>
                <a:cs typeface="Arial" pitchFamily="34" charset="0"/>
              </a:rPr>
              <a:t>Soul of the Community</a:t>
            </a:r>
            <a:r>
              <a:rPr lang="en-US" sz="1700" dirty="0" smtClean="0">
                <a:latin typeface="Arial" pitchFamily="34" charset="0"/>
                <a:cs typeface="Arial" pitchFamily="34" charset="0"/>
              </a:rPr>
              <a:t>’ project. The </a:t>
            </a:r>
            <a:r>
              <a:rPr lang="en-US" sz="1700" dirty="0">
                <a:latin typeface="Arial" pitchFamily="34" charset="0"/>
                <a:cs typeface="Arial" pitchFamily="34" charset="0"/>
              </a:rPr>
              <a:t>Knight Foundation in cooperation with Gallup collected data from 43,000 people over </a:t>
            </a:r>
            <a:r>
              <a:rPr lang="en-US" sz="1700" dirty="0" smtClean="0">
                <a:latin typeface="Arial" pitchFamily="34" charset="0"/>
                <a:cs typeface="Arial" pitchFamily="34" charset="0"/>
              </a:rPr>
              <a:t>three years in 26 communities across the United States. The 26 communities do not constitute a random sample of communities across the United States; participating communities were those where the Knight Foundation was already active. Along with survey answers, the data contains derived metrics that were used to gain insight to what makes a community thrive.</a:t>
            </a:r>
          </a:p>
        </p:txBody>
      </p:sp>
      <p:graphicFrame>
        <p:nvGraphicFramePr>
          <p:cNvPr id="106" name="Table 105"/>
          <p:cNvGraphicFramePr>
            <a:graphicFrameLocks noGrp="1"/>
          </p:cNvGraphicFramePr>
          <p:nvPr>
            <p:extLst>
              <p:ext uri="{D42A27DB-BD31-4B8C-83A1-F6EECF244321}">
                <p14:modId xmlns:p14="http://schemas.microsoft.com/office/powerpoint/2010/main" val="2859300118"/>
              </p:ext>
            </p:extLst>
          </p:nvPr>
        </p:nvGraphicFramePr>
        <p:xfrm>
          <a:off x="726228" y="5971574"/>
          <a:ext cx="11696221" cy="11887200"/>
        </p:xfrm>
        <a:graphic>
          <a:graphicData uri="http://schemas.openxmlformats.org/drawingml/2006/table">
            <a:tbl>
              <a:tblPr firstRow="1" bandRow="1">
                <a:tableStyleId>{2D5ABB26-0587-4C30-8999-92F81FD0307C}</a:tableStyleId>
              </a:tblPr>
              <a:tblGrid>
                <a:gridCol w="1662424"/>
                <a:gridCol w="10033797"/>
              </a:tblGrid>
              <a:tr h="370840">
                <a:tc>
                  <a:txBody>
                    <a:bodyPr/>
                    <a:lstStyle/>
                    <a:p>
                      <a:r>
                        <a:rPr lang="en-US" sz="1700" dirty="0" smtClean="0">
                          <a:latin typeface="Arial" pitchFamily="34" charset="0"/>
                          <a:cs typeface="Arial" pitchFamily="34" charset="0"/>
                        </a:rPr>
                        <a:t>Community Attachment</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I am proud to say I live in [Community</a:t>
                      </a:r>
                      <a:r>
                        <a:rPr lang="en-US" sz="1700" baseline="0" dirty="0" smtClean="0">
                          <a:latin typeface="Arial" pitchFamily="34" charset="0"/>
                          <a:cs typeface="Arial" pitchFamily="34" charset="0"/>
                        </a:rPr>
                        <a:t>].</a:t>
                      </a:r>
                      <a:endParaRPr lang="en-US" sz="1700" dirty="0" smtClean="0">
                        <a:latin typeface="Arial" pitchFamily="34" charset="0"/>
                        <a:cs typeface="Arial" pitchFamily="34" charset="0"/>
                      </a:endParaRPr>
                    </a:p>
                    <a:p>
                      <a:pPr marL="457200" indent="-457200">
                        <a:buFont typeface="Arial" pitchFamily="34" charset="0"/>
                        <a:buChar char="•"/>
                      </a:pPr>
                      <a:r>
                        <a:rPr lang="en-US" sz="1700" dirty="0" smtClean="0">
                          <a:latin typeface="Arial" pitchFamily="34" charset="0"/>
                          <a:cs typeface="Arial" pitchFamily="34" charset="0"/>
                        </a:rPr>
                        <a:t>[Community</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is the perfect place for people like me.</a:t>
                      </a:r>
                    </a:p>
                    <a:p>
                      <a:pPr marL="457200" indent="-457200">
                        <a:buFont typeface="Arial" pitchFamily="34" charset="0"/>
                        <a:buChar char="•"/>
                      </a:pPr>
                      <a:r>
                        <a:rPr lang="en-US" sz="1700" dirty="0" smtClean="0">
                          <a:latin typeface="Arial" pitchFamily="34" charset="0"/>
                          <a:cs typeface="Arial" pitchFamily="34" charset="0"/>
                        </a:rPr>
                        <a:t>Taking everything into account, how satisfied are you with [Community] as a place to live?</a:t>
                      </a:r>
                    </a:p>
                    <a:p>
                      <a:pPr marL="457200" indent="-457200">
                        <a:buFont typeface="Arial" pitchFamily="34" charset="0"/>
                        <a:buChar char="•"/>
                      </a:pPr>
                      <a:r>
                        <a:rPr lang="en-US" sz="1700" dirty="0" smtClean="0">
                          <a:latin typeface="Arial" pitchFamily="34" charset="0"/>
                          <a:cs typeface="Arial" pitchFamily="34" charset="0"/>
                        </a:rPr>
                        <a:t>How likely are you to recommend [Community] to a friend or associate as a place to live? </a:t>
                      </a:r>
                    </a:p>
                    <a:p>
                      <a:pPr marL="457200" indent="-457200">
                        <a:buFont typeface="Arial" pitchFamily="34" charset="0"/>
                        <a:buChar char="•"/>
                      </a:pPr>
                      <a:r>
                        <a:rPr lang="en-US" sz="1700" dirty="0" smtClean="0">
                          <a:latin typeface="Arial" pitchFamily="34" charset="0"/>
                          <a:cs typeface="Arial" pitchFamily="34" charset="0"/>
                        </a:rPr>
                        <a:t>And thinking about five years from now, how do you think [Community] will be as a place to live compared to today?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Safety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would you rate how safe you feel walking alone at night within a mile of your home?</a:t>
                      </a:r>
                    </a:p>
                    <a:p>
                      <a:pPr marL="457200" indent="-457200">
                        <a:buFont typeface="Arial" pitchFamily="34" charset="0"/>
                        <a:buChar char="•"/>
                      </a:pPr>
                      <a:r>
                        <a:rPr lang="en-US" sz="1700" dirty="0" smtClean="0">
                          <a:latin typeface="Arial" pitchFamily="34" charset="0"/>
                          <a:cs typeface="Arial" pitchFamily="34" charset="0"/>
                        </a:rPr>
                        <a:t>How would you rate the level of crime in your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Education</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overall quality of public schools in your community</a:t>
                      </a:r>
                    </a:p>
                    <a:p>
                      <a:pPr marL="457200" indent="-457200">
                        <a:buFont typeface="Arial" pitchFamily="34" charset="0"/>
                        <a:buChar char="•"/>
                      </a:pPr>
                      <a:r>
                        <a:rPr lang="en-US" sz="1700" dirty="0" smtClean="0">
                          <a:latin typeface="Arial" pitchFamily="34" charset="0"/>
                          <a:cs typeface="Arial" pitchFamily="34" charset="0"/>
                        </a:rPr>
                        <a:t>The overall quality of the colleges and universities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Leadership</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leadership of the elected officials in your city</a:t>
                      </a:r>
                    </a:p>
                    <a:p>
                      <a:pPr marL="457200" indent="-457200">
                        <a:buFont typeface="Arial" pitchFamily="34" charset="0"/>
                        <a:buChar char="•"/>
                      </a:pPr>
                      <a:r>
                        <a:rPr lang="en-US" sz="1700" dirty="0" smtClean="0">
                          <a:latin typeface="Arial" pitchFamily="34" charset="0"/>
                          <a:cs typeface="Arial" pitchFamily="34" charset="0"/>
                        </a:rPr>
                        <a:t>The leaders in my community represent my interests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Aesthetics</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outdoor parks, playgrounds, and trails</a:t>
                      </a:r>
                    </a:p>
                    <a:p>
                      <a:pPr marL="457200" indent="-457200">
                        <a:buFont typeface="Arial" pitchFamily="34" charset="0"/>
                        <a:buChar char="•"/>
                      </a:pPr>
                      <a:r>
                        <a:rPr lang="en-US" sz="1700" dirty="0" smtClean="0">
                          <a:latin typeface="Arial" pitchFamily="34" charset="0"/>
                          <a:cs typeface="Arial" pitchFamily="34" charset="0"/>
                        </a:rPr>
                        <a:t>The beauty or physical setting</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Economy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job opportunities</a:t>
                      </a:r>
                    </a:p>
                    <a:p>
                      <a:pPr marL="457200" indent="-457200">
                        <a:buFont typeface="Arial" pitchFamily="34" charset="0"/>
                        <a:buChar char="•"/>
                      </a:pPr>
                      <a:r>
                        <a:rPr lang="en-US" sz="1700" dirty="0" smtClean="0">
                          <a:latin typeface="Arial" pitchFamily="34" charset="0"/>
                          <a:cs typeface="Arial" pitchFamily="34" charset="0"/>
                        </a:rPr>
                        <a:t>How would you rate economic conditions in [Community] today?</a:t>
                      </a:r>
                    </a:p>
                    <a:p>
                      <a:pPr marL="457200" indent="-457200">
                        <a:buFont typeface="Arial" pitchFamily="34" charset="0"/>
                        <a:buChar char="•"/>
                      </a:pPr>
                      <a:r>
                        <a:rPr lang="en-US" sz="1700" dirty="0" smtClean="0">
                          <a:latin typeface="Arial" pitchFamily="34" charset="0"/>
                          <a:cs typeface="Arial" pitchFamily="34" charset="0"/>
                        </a:rPr>
                        <a:t>Right now, do you think that economic conditions in [Community] as a whole are getting better or getting worse? </a:t>
                      </a:r>
                    </a:p>
                    <a:p>
                      <a:pPr marL="457200" indent="-457200">
                        <a:buFont typeface="Arial" pitchFamily="34" charset="0"/>
                        <a:buChar char="•"/>
                      </a:pPr>
                      <a:r>
                        <a:rPr lang="en-US" sz="1700" dirty="0" smtClean="0">
                          <a:latin typeface="Arial" pitchFamily="34" charset="0"/>
                          <a:cs typeface="Arial" pitchFamily="34" charset="0"/>
                        </a:rPr>
                        <a:t>How likely are you to agree that your job provides you with the income needed to support your family?</a:t>
                      </a:r>
                    </a:p>
                    <a:p>
                      <a:pPr marL="457200" indent="-457200">
                        <a:buFont typeface="Arial" pitchFamily="34" charset="0"/>
                        <a:buChar char="•"/>
                      </a:pPr>
                      <a:r>
                        <a:rPr lang="en-US" sz="1700" dirty="0" smtClean="0">
                          <a:latin typeface="Arial" pitchFamily="34" charset="0"/>
                          <a:cs typeface="Arial" pitchFamily="34" charset="0"/>
                        </a:rPr>
                        <a:t>Now is a good time to find a job in my area</a:t>
                      </a:r>
                    </a:p>
                    <a:p>
                      <a:pPr marL="457200" indent="-457200">
                        <a:buFont typeface="Arial" pitchFamily="34" charset="0"/>
                        <a:buChar char="•"/>
                      </a:pPr>
                      <a:r>
                        <a:rPr lang="en-US" sz="1700" dirty="0" smtClean="0">
                          <a:latin typeface="Arial" pitchFamily="34" charset="0"/>
                          <a:cs typeface="Arial" pitchFamily="34" charset="0"/>
                        </a:rPr>
                        <a:t>How satisfied are you with your job, that is, the work you do?</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Offerings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Having a vibrant nightlife with restaurants, clubs, bars, etc.</a:t>
                      </a:r>
                    </a:p>
                    <a:p>
                      <a:pPr marL="457200" indent="-457200">
                        <a:buFont typeface="Arial" pitchFamily="34" charset="0"/>
                        <a:buChar char="•"/>
                      </a:pPr>
                      <a:r>
                        <a:rPr lang="en-US" sz="1700" dirty="0" smtClean="0">
                          <a:latin typeface="Arial" pitchFamily="34" charset="0"/>
                          <a:cs typeface="Arial" pitchFamily="34" charset="0"/>
                        </a:rPr>
                        <a:t>Being a good place to meet people and make friends</a:t>
                      </a:r>
                    </a:p>
                    <a:p>
                      <a:pPr marL="457200" indent="-457200">
                        <a:buFont typeface="Arial" pitchFamily="34" charset="0"/>
                        <a:buChar char="•"/>
                      </a:pPr>
                      <a:r>
                        <a:rPr lang="en-US" sz="1700" dirty="0" smtClean="0">
                          <a:latin typeface="Arial" pitchFamily="34" charset="0"/>
                          <a:cs typeface="Arial" pitchFamily="34" charset="0"/>
                        </a:rPr>
                        <a:t>How much people in [Community] care about each other</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Capital</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many formal or informal groups or clubs do you belong to, in your area, that meet at least monthly?</a:t>
                      </a:r>
                    </a:p>
                    <a:p>
                      <a:pPr marL="457200" indent="-457200">
                        <a:buFont typeface="Arial" pitchFamily="34" charset="0"/>
                        <a:buChar char="•"/>
                      </a:pPr>
                      <a:r>
                        <a:rPr lang="en-US" sz="1700" dirty="0" smtClean="0">
                          <a:latin typeface="Arial" pitchFamily="34" charset="0"/>
                          <a:cs typeface="Arial" pitchFamily="34" charset="0"/>
                        </a:rPr>
                        <a:t>How many of your close friends live in your community?</a:t>
                      </a:r>
                    </a:p>
                    <a:p>
                      <a:pPr marL="457200" indent="-457200">
                        <a:buFont typeface="Arial" pitchFamily="34" charset="0"/>
                        <a:buChar char="•"/>
                      </a:pPr>
                      <a:r>
                        <a:rPr lang="en-US" sz="1700" dirty="0" smtClean="0">
                          <a:latin typeface="Arial" pitchFamily="34" charset="0"/>
                          <a:cs typeface="Arial" pitchFamily="34" charset="0"/>
                        </a:rPr>
                        <a:t>How much of your family lives in this area?</a:t>
                      </a:r>
                    </a:p>
                    <a:p>
                      <a:pPr marL="457200" indent="-457200">
                        <a:buFont typeface="Arial" pitchFamily="34" charset="0"/>
                        <a:buChar char="•"/>
                      </a:pPr>
                      <a:r>
                        <a:rPr lang="en-US" sz="1700" dirty="0" smtClean="0">
                          <a:latin typeface="Arial" pitchFamily="34" charset="0"/>
                          <a:cs typeface="Arial" pitchFamily="34" charset="0"/>
                        </a:rPr>
                        <a:t>How often do you talk to or visit with your immediate neighbors?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Basic Services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highway and freeway system</a:t>
                      </a:r>
                    </a:p>
                    <a:p>
                      <a:pPr marL="457200" indent="-457200">
                        <a:buFont typeface="Arial" pitchFamily="34" charset="0"/>
                        <a:buChar char="•"/>
                      </a:pPr>
                      <a:r>
                        <a:rPr lang="en-US" sz="1700" dirty="0" smtClean="0">
                          <a:latin typeface="Arial" pitchFamily="34" charset="0"/>
                          <a:cs typeface="Arial" pitchFamily="34" charset="0"/>
                        </a:rPr>
                        <a:t>The availability of affordable housing</a:t>
                      </a:r>
                    </a:p>
                    <a:p>
                      <a:pPr marL="457200" indent="-457200">
                        <a:buFont typeface="Arial" pitchFamily="34" charset="0"/>
                        <a:buChar char="•"/>
                      </a:pPr>
                      <a:r>
                        <a:rPr lang="en-US" sz="1700" dirty="0" smtClean="0">
                          <a:latin typeface="Arial" pitchFamily="34" charset="0"/>
                          <a:cs typeface="Arial" pitchFamily="34" charset="0"/>
                        </a:rPr>
                        <a:t>The availability and accessibility of quality healthcare</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Civic Involvement</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Performed local volunteer work for any organization or group</a:t>
                      </a:r>
                    </a:p>
                    <a:p>
                      <a:pPr marL="457200" indent="-457200">
                        <a:buFont typeface="Arial" pitchFamily="34" charset="0"/>
                        <a:buChar char="•"/>
                      </a:pPr>
                      <a:r>
                        <a:rPr lang="en-US" sz="1700" dirty="0" smtClean="0">
                          <a:latin typeface="Arial" pitchFamily="34" charset="0"/>
                          <a:cs typeface="Arial" pitchFamily="34" charset="0"/>
                        </a:rPr>
                        <a:t>Attended a local public meeting in which local issues were  discussed</a:t>
                      </a:r>
                    </a:p>
                    <a:p>
                      <a:pPr marL="457200" indent="-457200">
                        <a:buFont typeface="Arial" pitchFamily="34" charset="0"/>
                        <a:buChar char="•"/>
                      </a:pPr>
                      <a:r>
                        <a:rPr lang="en-US" sz="1700" dirty="0" smtClean="0">
                          <a:latin typeface="Arial" pitchFamily="34" charset="0"/>
                          <a:cs typeface="Arial" pitchFamily="34" charset="0"/>
                        </a:rPr>
                        <a:t>Voted in the local election</a:t>
                      </a:r>
                    </a:p>
                    <a:p>
                      <a:pPr marL="457200" indent="-457200">
                        <a:buFont typeface="Arial" pitchFamily="34" charset="0"/>
                        <a:buChar char="•"/>
                      </a:pPr>
                      <a:r>
                        <a:rPr lang="en-US" sz="1700" dirty="0" smtClean="0">
                          <a:latin typeface="Arial" pitchFamily="34" charset="0"/>
                          <a:cs typeface="Arial" pitchFamily="34" charset="0"/>
                        </a:rPr>
                        <a:t>Worked with other residents to make change in the local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Openness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Young, talented college graduates looking to enter the job market</a:t>
                      </a:r>
                    </a:p>
                    <a:p>
                      <a:pPr marL="457200" indent="-457200">
                        <a:buFont typeface="Arial" pitchFamily="34" charset="0"/>
                        <a:buChar char="•"/>
                      </a:pPr>
                      <a:r>
                        <a:rPr lang="en-US" sz="1700" dirty="0" smtClean="0">
                          <a:latin typeface="Arial" pitchFamily="34" charset="0"/>
                          <a:cs typeface="Arial" pitchFamily="34" charset="0"/>
                        </a:rPr>
                        <a:t>Immigrants from other countries</a:t>
                      </a:r>
                    </a:p>
                    <a:p>
                      <a:pPr marL="457200" indent="-457200">
                        <a:buFont typeface="Arial" pitchFamily="34" charset="0"/>
                        <a:buChar char="•"/>
                      </a:pPr>
                      <a:r>
                        <a:rPr lang="en-US" sz="1700" dirty="0" smtClean="0">
                          <a:latin typeface="Arial" pitchFamily="34" charset="0"/>
                          <a:cs typeface="Arial" pitchFamily="34" charset="0"/>
                        </a:rPr>
                        <a:t>Families with young children</a:t>
                      </a:r>
                    </a:p>
                    <a:p>
                      <a:pPr marL="457200" indent="-457200">
                        <a:buFont typeface="Arial" pitchFamily="34" charset="0"/>
                        <a:buChar char="•"/>
                      </a:pPr>
                      <a:r>
                        <a:rPr lang="en-US" sz="1700" dirty="0" smtClean="0">
                          <a:latin typeface="Arial" pitchFamily="34" charset="0"/>
                          <a:cs typeface="Arial" pitchFamily="34" charset="0"/>
                        </a:rPr>
                        <a:t>Gay and lesbian people</a:t>
                      </a:r>
                    </a:p>
                    <a:p>
                      <a:pPr marL="457200" indent="-457200">
                        <a:buFont typeface="Arial" pitchFamily="34" charset="0"/>
                        <a:buChar char="•"/>
                      </a:pPr>
                      <a:r>
                        <a:rPr lang="en-US" sz="1700" dirty="0" smtClean="0">
                          <a:latin typeface="Arial" pitchFamily="34" charset="0"/>
                          <a:cs typeface="Arial" pitchFamily="34" charset="0"/>
                        </a:rPr>
                        <a:t>Senior citizens</a:t>
                      </a:r>
                      <a:endParaRPr lang="en-US" sz="1700" dirty="0">
                        <a:latin typeface="Arial" pitchFamily="34" charset="0"/>
                        <a:cs typeface="Arial" pitchFamily="34" charset="0"/>
                      </a:endParaRPr>
                    </a:p>
                  </a:txBody>
                  <a:tcPr/>
                </a:tc>
              </a:tr>
            </a:tbl>
          </a:graphicData>
        </a:graphic>
      </p:graphicFrame>
      <p:sp>
        <p:nvSpPr>
          <p:cNvPr id="112" name="TextBox 111"/>
          <p:cNvSpPr txBox="1"/>
          <p:nvPr/>
        </p:nvSpPr>
        <p:spPr>
          <a:xfrm>
            <a:off x="726228" y="18592854"/>
            <a:ext cx="11714745" cy="1661993"/>
          </a:xfrm>
          <a:prstGeom prst="rect">
            <a:avLst/>
          </a:prstGeom>
          <a:noFill/>
        </p:spPr>
        <p:txBody>
          <a:bodyPr wrap="square" rtlCol="0">
            <a:spAutoFit/>
          </a:bodyPr>
          <a:lstStyle/>
          <a:p>
            <a:r>
              <a:rPr lang="en-US" sz="1700" dirty="0" smtClean="0">
                <a:latin typeface="Arial" pitchFamily="34" charset="0"/>
                <a:cs typeface="Arial" pitchFamily="34" charset="0"/>
              </a:rPr>
              <a:t>Our goal in this analysis is to facilitate the understanding of why people feel attachment to their communities. By utilizing an interactive and data driven web-based approach, we place the user in the driver seat of their own experience.  The philosophy behind our work has been from the point of view of a community planner, either from one of the communities in the study or from a community in the same region or a similar urbanicity. By exploring the factors that lead to community attachment in a similar community to their own, a user can apply the conclusions to their own situation. See </a:t>
            </a:r>
            <a:r>
              <a:rPr lang="en-US" sz="1700" dirty="0" smtClean="0">
                <a:latin typeface="Arial" pitchFamily="34" charset="0"/>
                <a:cs typeface="Arial" pitchFamily="34" charset="0"/>
                <a:hlinkClick r:id="rId4"/>
              </a:rPr>
              <a:t>http://glimmer.rstudio.com/andeek/DataExpo2013/</a:t>
            </a:r>
            <a:r>
              <a:rPr lang="en-US" sz="1700" dirty="0" smtClean="0">
                <a:latin typeface="Arial" pitchFamily="34" charset="0"/>
                <a:cs typeface="Arial" pitchFamily="34" charset="0"/>
              </a:rPr>
              <a:t> for implementation.</a:t>
            </a:r>
          </a:p>
        </p:txBody>
      </p:sp>
      <p:sp>
        <p:nvSpPr>
          <p:cNvPr id="44" name="Rounded Rectangle 43"/>
          <p:cNvSpPr/>
          <p:nvPr/>
        </p:nvSpPr>
        <p:spPr>
          <a:xfrm>
            <a:off x="629975" y="20469411"/>
            <a:ext cx="11810997" cy="912097"/>
          </a:xfrm>
          <a:prstGeom prst="roundRect">
            <a:avLst>
              <a:gd name="adj" fmla="val 10711"/>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227" y="20541837"/>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Tools</a:t>
            </a:r>
            <a:endParaRPr lang="en-US" sz="2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65523860"/>
              </p:ext>
            </p:extLst>
          </p:nvPr>
        </p:nvGraphicFramePr>
        <p:xfrm>
          <a:off x="726228" y="20992143"/>
          <a:ext cx="11714744" cy="350520"/>
        </p:xfrm>
        <a:graphic>
          <a:graphicData uri="http://schemas.openxmlformats.org/drawingml/2006/table">
            <a:tbl>
              <a:tblPr firstRow="1" bandRow="1">
                <a:tableStyleId>{2D5ABB26-0587-4C30-8999-92F81FD0307C}</a:tableStyleId>
              </a:tblPr>
              <a:tblGrid>
                <a:gridCol w="6087802"/>
                <a:gridCol w="5626942"/>
              </a:tblGrid>
              <a:tr h="125193">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Interactive Application: Shiny, D3, JQuery, Glimmer Server</a:t>
                      </a:r>
                      <a:endParaRPr lang="en-US" sz="1700" dirty="0"/>
                    </a:p>
                  </a:txBody>
                  <a:tcPr/>
                </a:tc>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Data Manipulation: R, </a:t>
                      </a:r>
                      <a:r>
                        <a:rPr kumimoji="0" lang="en-US" sz="17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plyr</a:t>
                      </a: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reshape2, rjson</a:t>
                      </a:r>
                      <a:endParaRPr lang="en-US" sz="1700" dirty="0"/>
                    </a:p>
                  </a:txBody>
                  <a:tcPr/>
                </a:tc>
              </a:tr>
            </a:tbl>
          </a:graphicData>
        </a:graphic>
      </p:graphicFrame>
      <p:sp>
        <p:nvSpPr>
          <p:cNvPr id="54" name="TextBox 53"/>
          <p:cNvSpPr txBox="1"/>
          <p:nvPr/>
        </p:nvSpPr>
        <p:spPr>
          <a:xfrm>
            <a:off x="37346005" y="3752660"/>
            <a:ext cx="6375230" cy="2708434"/>
          </a:xfrm>
          <a:prstGeom prst="rect">
            <a:avLst/>
          </a:prstGeom>
          <a:noFill/>
        </p:spPr>
        <p:txBody>
          <a:bodyPr wrap="square" rtlCol="0">
            <a:spAutoFit/>
          </a:bodyPr>
          <a:lstStyle/>
          <a:p>
            <a:r>
              <a:rPr lang="en-US" sz="1700" dirty="0">
                <a:latin typeface="Arial" pitchFamily="34" charset="0"/>
                <a:cs typeface="Arial" pitchFamily="34" charset="0"/>
              </a:rPr>
              <a:t>Much of the country was hit hard by the economic collapse, but the Rust Belt notably so. </a:t>
            </a:r>
            <a:r>
              <a:rPr lang="en-US" sz="1700" dirty="0" smtClean="0">
                <a:latin typeface="Arial" pitchFamily="34" charset="0"/>
                <a:cs typeface="Arial" pitchFamily="34" charset="0"/>
              </a:rPr>
              <a:t>In </a:t>
            </a:r>
            <a:r>
              <a:rPr lang="en-US" sz="1700" dirty="0">
                <a:latin typeface="Arial" pitchFamily="34" charset="0"/>
                <a:cs typeface="Arial" pitchFamily="34" charset="0"/>
              </a:rPr>
              <a:t>2008 and 2009, the Rust Belt region accounted for four of the bottom ten communities in terms of the </a:t>
            </a:r>
            <a:r>
              <a:rPr lang="en-US" sz="1700" dirty="0" smtClean="0">
                <a:latin typeface="Arial" pitchFamily="34" charset="0"/>
                <a:cs typeface="Arial" pitchFamily="34" charset="0"/>
              </a:rPr>
              <a:t>Economy </a:t>
            </a:r>
            <a:r>
              <a:rPr lang="en-US" sz="1700" dirty="0">
                <a:latin typeface="Arial" pitchFamily="34" charset="0"/>
                <a:cs typeface="Arial" pitchFamily="34" charset="0"/>
              </a:rPr>
              <a:t>metric. </a:t>
            </a:r>
            <a:r>
              <a:rPr lang="en-US" sz="1700" dirty="0" smtClean="0">
                <a:latin typeface="Arial" pitchFamily="34" charset="0"/>
                <a:cs typeface="Arial" pitchFamily="34" charset="0"/>
              </a:rPr>
              <a:t>Nonetheless</a:t>
            </a:r>
            <a:r>
              <a:rPr lang="en-US" sz="1700" dirty="0">
                <a:latin typeface="Arial" pitchFamily="34" charset="0"/>
                <a:cs typeface="Arial" pitchFamily="34" charset="0"/>
              </a:rPr>
              <a:t>, the economic center of the rust belt, Detroit, MI, displayed some resilience. </a:t>
            </a:r>
            <a:r>
              <a:rPr lang="en-US" sz="1700" dirty="0" smtClean="0">
                <a:latin typeface="Arial" pitchFamily="34" charset="0"/>
                <a:cs typeface="Arial" pitchFamily="34" charset="0"/>
              </a:rPr>
              <a:t>Detroit </a:t>
            </a:r>
            <a:r>
              <a:rPr lang="en-US" sz="1700" dirty="0">
                <a:latin typeface="Arial" pitchFamily="34" charset="0"/>
                <a:cs typeface="Arial" pitchFamily="34" charset="0"/>
              </a:rPr>
              <a:t>exhibited virtually no change from 2008 to 2009 in the economy metric, going from an average response of 1.26 to 1.25, for a change of 0.01. </a:t>
            </a:r>
            <a:r>
              <a:rPr lang="en-US" sz="1700" dirty="0" smtClean="0">
                <a:latin typeface="Arial" pitchFamily="34" charset="0"/>
                <a:cs typeface="Arial" pitchFamily="34" charset="0"/>
              </a:rPr>
              <a:t>No </a:t>
            </a:r>
            <a:r>
              <a:rPr lang="en-US" sz="1700" dirty="0">
                <a:latin typeface="Arial" pitchFamily="34" charset="0"/>
                <a:cs typeface="Arial" pitchFamily="34" charset="0"/>
              </a:rPr>
              <a:t>other community in the dataset experienced a change of less than 0.06 between these years.  The average change was </a:t>
            </a:r>
            <a:r>
              <a:rPr lang="en-US" sz="1700" dirty="0" smtClean="0">
                <a:latin typeface="Arial" pitchFamily="34" charset="0"/>
                <a:cs typeface="Arial" pitchFamily="34" charset="0"/>
              </a:rPr>
              <a:t> 0.19.</a:t>
            </a:r>
            <a:endParaRPr lang="en-US" sz="1700" dirty="0">
              <a:latin typeface="Arial" pitchFamily="34" charset="0"/>
              <a:cs typeface="Arial" pitchFamily="34" charset="0"/>
            </a:endParaRPr>
          </a:p>
        </p:txBody>
      </p:sp>
      <p:sp>
        <p:nvSpPr>
          <p:cNvPr id="55" name="TextBox 54"/>
          <p:cNvSpPr txBox="1"/>
          <p:nvPr/>
        </p:nvSpPr>
        <p:spPr>
          <a:xfrm>
            <a:off x="22329650" y="3701228"/>
            <a:ext cx="6375230" cy="2446824"/>
          </a:xfrm>
          <a:prstGeom prst="rect">
            <a:avLst/>
          </a:prstGeom>
          <a:noFill/>
        </p:spPr>
        <p:txBody>
          <a:bodyPr wrap="square" rtlCol="0">
            <a:spAutoFit/>
          </a:bodyPr>
          <a:lstStyle/>
          <a:p>
            <a:r>
              <a:rPr lang="en-US" sz="1700" dirty="0">
                <a:latin typeface="Arial" pitchFamily="34" charset="0"/>
                <a:cs typeface="Arial" pitchFamily="34" charset="0"/>
              </a:rPr>
              <a:t>The Great Plains states include four of the top six communities in terms of the </a:t>
            </a:r>
            <a:r>
              <a:rPr lang="en-US" sz="1700" dirty="0" smtClean="0">
                <a:latin typeface="Arial" pitchFamily="34" charset="0"/>
                <a:cs typeface="Arial" pitchFamily="34" charset="0"/>
              </a:rPr>
              <a:t>Education </a:t>
            </a:r>
            <a:r>
              <a:rPr lang="en-US" sz="1700" dirty="0">
                <a:latin typeface="Arial" pitchFamily="34" charset="0"/>
                <a:cs typeface="Arial" pitchFamily="34" charset="0"/>
              </a:rPr>
              <a:t>metric. </a:t>
            </a:r>
            <a:r>
              <a:rPr lang="en-US" sz="1700" dirty="0" smtClean="0">
                <a:latin typeface="Arial" pitchFamily="34" charset="0"/>
                <a:cs typeface="Arial" pitchFamily="34" charset="0"/>
              </a:rPr>
              <a:t>Grand </a:t>
            </a:r>
            <a:r>
              <a:rPr lang="en-US" sz="1700" dirty="0">
                <a:latin typeface="Arial" pitchFamily="34" charset="0"/>
                <a:cs typeface="Arial" pitchFamily="34" charset="0"/>
              </a:rPr>
              <a:t>Forks, ND in particular had an average response of </a:t>
            </a:r>
            <a:r>
              <a:rPr lang="en-US" sz="1700" dirty="0" smtClean="0">
                <a:latin typeface="Arial" pitchFamily="34" charset="0"/>
                <a:cs typeface="Arial" pitchFamily="34" charset="0"/>
              </a:rPr>
              <a:t>2.40 </a:t>
            </a:r>
            <a:r>
              <a:rPr lang="en-US" sz="1700" dirty="0">
                <a:latin typeface="Arial" pitchFamily="34" charset="0"/>
                <a:cs typeface="Arial" pitchFamily="34" charset="0"/>
              </a:rPr>
              <a:t>aggregated over all three years, likely due in part to the presence of the University of North Dakota in the community. </a:t>
            </a:r>
            <a:r>
              <a:rPr lang="en-US" sz="1700" dirty="0" smtClean="0">
                <a:latin typeface="Arial" pitchFamily="34" charset="0"/>
                <a:cs typeface="Arial" pitchFamily="34" charset="0"/>
              </a:rPr>
              <a:t>Overall</a:t>
            </a:r>
            <a:r>
              <a:rPr lang="en-US" sz="1700" dirty="0">
                <a:latin typeface="Arial" pitchFamily="34" charset="0"/>
                <a:cs typeface="Arial" pitchFamily="34" charset="0"/>
              </a:rPr>
              <a:t>, the Great Plains has </a:t>
            </a:r>
            <a:r>
              <a:rPr lang="en-US" sz="1700" dirty="0" smtClean="0">
                <a:latin typeface="Arial" pitchFamily="34" charset="0"/>
                <a:cs typeface="Arial" pitchFamily="34" charset="0"/>
              </a:rPr>
              <a:t> a </a:t>
            </a:r>
            <a:r>
              <a:rPr lang="en-US" sz="1700" dirty="0">
                <a:latin typeface="Arial" pitchFamily="34" charset="0"/>
                <a:cs typeface="Arial" pitchFamily="34" charset="0"/>
              </a:rPr>
              <a:t>correlation between </a:t>
            </a:r>
            <a:r>
              <a:rPr lang="en-US" sz="1700" dirty="0" smtClean="0">
                <a:latin typeface="Arial" pitchFamily="34" charset="0"/>
                <a:cs typeface="Arial" pitchFamily="34" charset="0"/>
              </a:rPr>
              <a:t>Education </a:t>
            </a:r>
            <a:r>
              <a:rPr lang="en-US" sz="1700" dirty="0">
                <a:latin typeface="Arial" pitchFamily="34" charset="0"/>
                <a:cs typeface="Arial" pitchFamily="34" charset="0"/>
              </a:rPr>
              <a:t>and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of 0.49, compared to 0.46 for the average of all cities.  This might help explain why the Great Plains region has the largest overall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among the five regions.</a:t>
            </a:r>
          </a:p>
        </p:txBody>
      </p:sp>
      <p:graphicFrame>
        <p:nvGraphicFramePr>
          <p:cNvPr id="25" name="Table 24"/>
          <p:cNvGraphicFramePr>
            <a:graphicFrameLocks noGrp="1"/>
          </p:cNvGraphicFramePr>
          <p:nvPr>
            <p:extLst>
              <p:ext uri="{D42A27DB-BD31-4B8C-83A1-F6EECF244321}">
                <p14:modId xmlns:p14="http://schemas.microsoft.com/office/powerpoint/2010/main" val="1618311502"/>
              </p:ext>
            </p:extLst>
          </p:nvPr>
        </p:nvGraphicFramePr>
        <p:xfrm>
          <a:off x="342994" y="23084954"/>
          <a:ext cx="5376396" cy="2240280"/>
        </p:xfrm>
        <a:graphic>
          <a:graphicData uri="http://schemas.openxmlformats.org/drawingml/2006/table">
            <a:tbl>
              <a:tblPr firstRow="1" bandRow="1">
                <a:tableStyleId>{2D5ABB26-0587-4C30-8999-92F81FD0307C}</a:tableStyleId>
              </a:tblPr>
              <a:tblGrid>
                <a:gridCol w="1843136"/>
                <a:gridCol w="3533260"/>
              </a:tblGrid>
              <a:tr h="370840">
                <a:tc>
                  <a:txBody>
                    <a:bodyPr/>
                    <a:lstStyle/>
                    <a:p>
                      <a:r>
                        <a:rPr lang="en-US" sz="1700" dirty="0" smtClean="0">
                          <a:latin typeface="Arial" pitchFamily="34" charset="0"/>
                          <a:cs typeface="Arial" pitchFamily="34" charset="0"/>
                        </a:rPr>
                        <a:t>Aberdeen, SD</a:t>
                      </a: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Northern State University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Duluth,</a:t>
                      </a:r>
                      <a:r>
                        <a:rPr lang="en-US" sz="1700" baseline="0" dirty="0" smtClean="0">
                          <a:latin typeface="Arial" pitchFamily="34" charset="0"/>
                          <a:cs typeface="Arial" pitchFamily="34" charset="0"/>
                        </a:rPr>
                        <a:t>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University of Minnesota Duluth</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Grand Forks, ND</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The University of North</a:t>
                      </a:r>
                      <a:r>
                        <a:rPr lang="en-US" sz="1700" baseline="0" dirty="0" smtClean="0">
                          <a:latin typeface="Arial" pitchFamily="34" charset="0"/>
                          <a:cs typeface="Arial" pitchFamily="34" charset="0"/>
                        </a:rPr>
                        <a:t> Dakota</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St. Paul,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Saint Catherine University</a:t>
                      </a:r>
                    </a:p>
                    <a:p>
                      <a:pPr marL="285750" indent="-285750">
                        <a:buFont typeface="Arial" pitchFamily="34" charset="0"/>
                        <a:buChar char="•"/>
                      </a:pPr>
                      <a:r>
                        <a:rPr lang="en-US" sz="1700" dirty="0" smtClean="0">
                          <a:latin typeface="Arial" pitchFamily="34" charset="0"/>
                          <a:cs typeface="Arial" pitchFamily="34" charset="0"/>
                        </a:rPr>
                        <a:t>Concordia University </a:t>
                      </a:r>
                    </a:p>
                    <a:p>
                      <a:pPr marL="285750" indent="-285750">
                        <a:buFont typeface="Arial" pitchFamily="34" charset="0"/>
                        <a:buChar char="•"/>
                      </a:pPr>
                      <a:r>
                        <a:rPr lang="en-US" sz="1700" dirty="0" smtClean="0">
                          <a:latin typeface="Arial" pitchFamily="34" charset="0"/>
                          <a:cs typeface="Arial" pitchFamily="34" charset="0"/>
                        </a:rPr>
                        <a:t>Hamline University </a:t>
                      </a:r>
                    </a:p>
                    <a:p>
                      <a:pPr marL="285750" indent="-285750">
                        <a:buFont typeface="Arial" pitchFamily="34" charset="0"/>
                        <a:buChar char="•"/>
                      </a:pPr>
                      <a:r>
                        <a:rPr lang="en-US" sz="1700" dirty="0" smtClean="0">
                          <a:latin typeface="Arial" pitchFamily="34" charset="0"/>
                          <a:cs typeface="Arial" pitchFamily="34" charset="0"/>
                        </a:rPr>
                        <a:t>The</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University of St. Thomas</a:t>
                      </a:r>
                      <a:endParaRPr lang="en-US" sz="1700" dirty="0">
                        <a:latin typeface="Arial" pitchFamily="34" charset="0"/>
                        <a:cs typeface="Arial" pitchFamily="34" charset="0"/>
                      </a:endParaRPr>
                    </a:p>
                  </a:txBody>
                  <a:tcPr/>
                </a:tc>
              </a:tr>
            </a:tbl>
          </a:graphicData>
        </a:graphic>
      </p:graphicFrame>
      <p:sp>
        <p:nvSpPr>
          <p:cNvPr id="26" name="TextBox 25"/>
          <p:cNvSpPr txBox="1"/>
          <p:nvPr/>
        </p:nvSpPr>
        <p:spPr>
          <a:xfrm>
            <a:off x="342994" y="22763135"/>
            <a:ext cx="4723815" cy="353943"/>
          </a:xfrm>
          <a:prstGeom prst="rect">
            <a:avLst/>
          </a:prstGeom>
          <a:noFill/>
        </p:spPr>
        <p:txBody>
          <a:bodyPr wrap="square" rtlCol="0">
            <a:spAutoFit/>
          </a:bodyPr>
          <a:lstStyle/>
          <a:p>
            <a:r>
              <a:rPr lang="en-US" sz="1700" dirty="0" smtClean="0">
                <a:latin typeface="Arial" pitchFamily="34" charset="0"/>
                <a:cs typeface="Arial" pitchFamily="34" charset="0"/>
              </a:rPr>
              <a:t>Universities in the Great Plains Communities:</a:t>
            </a:r>
            <a:endParaRPr lang="en-US" sz="1700" dirty="0">
              <a:latin typeface="Arial" pitchFamily="34" charset="0"/>
              <a:cs typeface="Arial" pitchFamily="34" charset="0"/>
            </a:endParaRPr>
          </a:p>
        </p:txBody>
      </p: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7960" r="40108"/>
          <a:stretch/>
        </p:blipFill>
        <p:spPr>
          <a:xfrm>
            <a:off x="41035627" y="13603932"/>
            <a:ext cx="2523283" cy="3232734"/>
          </a:xfrm>
          <a:prstGeom prst="rect">
            <a:avLst/>
          </a:prstGeom>
        </p:spPr>
      </p:pic>
      <p:sp>
        <p:nvSpPr>
          <p:cNvPr id="3" name="TextBox 2"/>
          <p:cNvSpPr txBox="1"/>
          <p:nvPr/>
        </p:nvSpPr>
        <p:spPr>
          <a:xfrm>
            <a:off x="35887558" y="13532681"/>
            <a:ext cx="5148070" cy="3493264"/>
          </a:xfrm>
          <a:prstGeom prst="rect">
            <a:avLst/>
          </a:prstGeom>
          <a:noFill/>
        </p:spPr>
        <p:txBody>
          <a:bodyPr wrap="square" rtlCol="0">
            <a:spAutoFit/>
          </a:bodyPr>
          <a:lstStyle/>
          <a:p>
            <a:r>
              <a:rPr lang="en-US" sz="1700" dirty="0" smtClean="0">
                <a:latin typeface="Arial" pitchFamily="34" charset="0"/>
                <a:cs typeface="Arial" pitchFamily="34" charset="0"/>
              </a:rPr>
              <a:t>This fifth most attached community ranks in the lowest half of all communities except in Social Offerings. Myrtle </a:t>
            </a:r>
            <a:r>
              <a:rPr lang="en-US" sz="1700" dirty="0">
                <a:latin typeface="Arial" pitchFamily="34" charset="0"/>
                <a:cs typeface="Arial" pitchFamily="34" charset="0"/>
              </a:rPr>
              <a:t>Beach ranks </a:t>
            </a:r>
            <a:r>
              <a:rPr lang="en-US" sz="1700" dirty="0" smtClean="0">
                <a:latin typeface="Arial" pitchFamily="34" charset="0"/>
                <a:cs typeface="Arial" pitchFamily="34" charset="0"/>
              </a:rPr>
              <a:t>third </a:t>
            </a:r>
            <a:r>
              <a:rPr lang="en-US" sz="1700" dirty="0">
                <a:latin typeface="Arial" pitchFamily="34" charset="0"/>
                <a:cs typeface="Arial" pitchFamily="34" charset="0"/>
              </a:rPr>
              <a:t>worst in terms of Social </a:t>
            </a:r>
            <a:r>
              <a:rPr lang="en-US" sz="1700" dirty="0" smtClean="0">
                <a:latin typeface="Arial" pitchFamily="34" charset="0"/>
                <a:cs typeface="Arial" pitchFamily="34" charset="0"/>
              </a:rPr>
              <a:t>Capital and </a:t>
            </a:r>
            <a:r>
              <a:rPr lang="en-US" sz="1700" dirty="0">
                <a:latin typeface="Arial" pitchFamily="34" charset="0"/>
                <a:cs typeface="Arial" pitchFamily="34" charset="0"/>
              </a:rPr>
              <a:t>sixth worst in terms of </a:t>
            </a:r>
            <a:r>
              <a:rPr lang="en-US" sz="1700" dirty="0" smtClean="0">
                <a:latin typeface="Arial" pitchFamily="34" charset="0"/>
                <a:cs typeface="Arial" pitchFamily="34" charset="0"/>
              </a:rPr>
              <a:t>Safety, </a:t>
            </a:r>
            <a:r>
              <a:rPr lang="en-US" sz="1700" dirty="0">
                <a:latin typeface="Arial" pitchFamily="34" charset="0"/>
                <a:cs typeface="Arial" pitchFamily="34" charset="0"/>
              </a:rPr>
              <a:t>as well as Education.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The importance of Social Offerings, for which Myrtle Beach ranks first, explains the discrepancy. Not </a:t>
            </a:r>
            <a:r>
              <a:rPr lang="en-US" sz="1700" dirty="0">
                <a:latin typeface="Arial" pitchFamily="34" charset="0"/>
                <a:cs typeface="Arial" pitchFamily="34" charset="0"/>
              </a:rPr>
              <a:t>only is </a:t>
            </a:r>
            <a:r>
              <a:rPr lang="en-US" sz="1700" dirty="0" smtClean="0">
                <a:latin typeface="Arial" pitchFamily="34" charset="0"/>
                <a:cs typeface="Arial" pitchFamily="34" charset="0"/>
              </a:rPr>
              <a:t>Social Offerings </a:t>
            </a:r>
            <a:r>
              <a:rPr lang="en-US" sz="1700" dirty="0">
                <a:latin typeface="Arial" pitchFamily="34" charset="0"/>
                <a:cs typeface="Arial" pitchFamily="34" charset="0"/>
              </a:rPr>
              <a:t>the most highly correlated variable with C</a:t>
            </a:r>
            <a:r>
              <a:rPr lang="en-US" sz="1700" dirty="0" smtClean="0">
                <a:latin typeface="Arial" pitchFamily="34" charset="0"/>
                <a:cs typeface="Arial" pitchFamily="34" charset="0"/>
              </a:rPr>
              <a:t>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for Myrtle Beach, but it is the single most highly correlated </a:t>
            </a:r>
            <a:r>
              <a:rPr lang="en-US" sz="1700" dirty="0" smtClean="0">
                <a:latin typeface="Arial" pitchFamily="34" charset="0"/>
                <a:cs typeface="Arial" pitchFamily="34" charset="0"/>
              </a:rPr>
              <a:t>for all communities aggregated. Social Offerings is the most highly correlated variable with Community Attachment for a </a:t>
            </a:r>
            <a:r>
              <a:rPr lang="en-US" sz="1700" dirty="0">
                <a:latin typeface="Arial" pitchFamily="34" charset="0"/>
                <a:cs typeface="Arial" pitchFamily="34" charset="0"/>
              </a:rPr>
              <a:t>full 23 of the 26 </a:t>
            </a:r>
            <a:r>
              <a:rPr lang="en-US" sz="1700" dirty="0" smtClean="0">
                <a:latin typeface="Arial" pitchFamily="34" charset="0"/>
                <a:cs typeface="Arial" pitchFamily="34" charset="0"/>
              </a:rPr>
              <a:t>communities.</a:t>
            </a:r>
            <a:endParaRPr lang="en-US" sz="1700" dirty="0">
              <a:latin typeface="Arial" pitchFamily="34" charset="0"/>
              <a:cs typeface="Arial" pitchFamily="34" charset="0"/>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67712" y="3752660"/>
            <a:ext cx="3422618" cy="25669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9134" y="6582210"/>
            <a:ext cx="3160775" cy="4741163"/>
          </a:xfrm>
          <a:prstGeom prst="rect">
            <a:avLst/>
          </a:prstGeom>
        </p:spPr>
      </p:pic>
      <p:pic>
        <p:nvPicPr>
          <p:cNvPr id="43" name="Picture 42"/>
          <p:cNvPicPr>
            <a:picLocks noChangeAspect="1"/>
          </p:cNvPicPr>
          <p:nvPr/>
        </p:nvPicPr>
        <p:blipFill rotWithShape="1">
          <a:blip r:embed="rId8" cstate="print">
            <a:extLst>
              <a:ext uri="{28A0092B-C50C-407E-A947-70E740481C1C}">
                <a14:useLocalDpi xmlns:a14="http://schemas.microsoft.com/office/drawing/2010/main" val="0"/>
              </a:ext>
            </a:extLst>
          </a:blip>
          <a:srcRect l="3360" t="861" r="10019"/>
          <a:stretch/>
        </p:blipFill>
        <p:spPr>
          <a:xfrm>
            <a:off x="40753986" y="6582210"/>
            <a:ext cx="2851464" cy="4741163"/>
          </a:xfrm>
          <a:prstGeom prst="rect">
            <a:avLst/>
          </a:prstGeom>
        </p:spPr>
      </p:pic>
      <p:sp>
        <p:nvSpPr>
          <p:cNvPr id="20" name="TextBox 19"/>
          <p:cNvSpPr txBox="1"/>
          <p:nvPr/>
        </p:nvSpPr>
        <p:spPr>
          <a:xfrm>
            <a:off x="12958830" y="6978680"/>
            <a:ext cx="5208121" cy="3231654"/>
          </a:xfrm>
          <a:prstGeom prst="rect">
            <a:avLst/>
          </a:prstGeom>
          <a:noFill/>
        </p:spPr>
        <p:txBody>
          <a:bodyPr wrap="square" rtlCol="0">
            <a:spAutoFit/>
          </a:bodyPr>
          <a:lstStyle/>
          <a:p>
            <a:r>
              <a:rPr lang="en-US" sz="1700" dirty="0">
                <a:latin typeface="Arial" pitchFamily="34" charset="0"/>
                <a:cs typeface="Arial" pitchFamily="34" charset="0"/>
              </a:rPr>
              <a:t>Two of the three cities comprising the West region, Boulder, CO and Long Beach, CA, have the urbanicity designation of "Very high urbanicity - medium population".  These are cities in which a large percentage of the moderately-sized population lives in the urban core. Although the average value for the openness metric is lower for this urbanicity designation than all cities as a whole, Boulder and Long Beach are ranked #1 and #5 in openness respectively.  This helps the two cities to achieve the top 10 in among all cities in overall community attachment</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31664" y="3752660"/>
            <a:ext cx="4862452" cy="3205415"/>
          </a:xfrm>
          <a:prstGeom prst="rect">
            <a:avLst/>
          </a:prstGeom>
        </p:spPr>
      </p:pic>
      <p:sp>
        <p:nvSpPr>
          <p:cNvPr id="61" name="TextBox 60"/>
          <p:cNvSpPr txBox="1"/>
          <p:nvPr/>
        </p:nvSpPr>
        <p:spPr>
          <a:xfrm>
            <a:off x="12958830" y="18506356"/>
            <a:ext cx="5208121" cy="3231654"/>
          </a:xfrm>
          <a:prstGeom prst="rect">
            <a:avLst/>
          </a:prstGeom>
          <a:noFill/>
        </p:spPr>
        <p:txBody>
          <a:bodyPr wrap="square" rtlCol="0">
            <a:spAutoFit/>
          </a:bodyPr>
          <a:lstStyle/>
          <a:p>
            <a:r>
              <a:rPr lang="en-US" sz="1700" dirty="0">
                <a:latin typeface="Arial" pitchFamily="34" charset="0"/>
                <a:cs typeface="Arial" pitchFamily="34" charset="0"/>
              </a:rPr>
              <a:t>In 2008, Columbus, GA and Macon, GA ranked 4th lowest and 3rd lowest among the 26 cities in terms of safety. </a:t>
            </a:r>
            <a:r>
              <a:rPr lang="en-US" sz="1700" dirty="0" smtClean="0">
                <a:latin typeface="Arial" pitchFamily="34" charset="0"/>
                <a:cs typeface="Arial" pitchFamily="34" charset="0"/>
              </a:rPr>
              <a:t>By </a:t>
            </a:r>
            <a:r>
              <a:rPr lang="en-US" sz="1700" dirty="0">
                <a:latin typeface="Arial" pitchFamily="34" charset="0"/>
                <a:cs typeface="Arial" pitchFamily="34" charset="0"/>
              </a:rPr>
              <a:t>2010, the situation declined further, as Macon declined to the lowest ranking, Milledgeville, GA took the 3rd lowest spot, and Columbus held at the 4th lowest. However, one community in the Deep South, Biloxi</a:t>
            </a:r>
            <a:r>
              <a:rPr lang="en-US" sz="1700" dirty="0" smtClean="0">
                <a:latin typeface="Arial" pitchFamily="34" charset="0"/>
                <a:cs typeface="Arial" pitchFamily="34" charset="0"/>
              </a:rPr>
              <a:t>, MS, </a:t>
            </a:r>
            <a:r>
              <a:rPr lang="en-US" sz="1700" dirty="0">
                <a:latin typeface="Arial" pitchFamily="34" charset="0"/>
                <a:cs typeface="Arial" pitchFamily="34" charset="0"/>
              </a:rPr>
              <a:t>bucked this trend</a:t>
            </a:r>
            <a:r>
              <a:rPr lang="en-US" sz="1700" dirty="0" smtClean="0">
                <a:latin typeface="Arial" pitchFamily="34" charset="0"/>
                <a:cs typeface="Arial" pitchFamily="34" charset="0"/>
              </a:rPr>
              <a:t>. </a:t>
            </a:r>
            <a:r>
              <a:rPr lang="en-US" sz="1700" dirty="0">
                <a:latin typeface="Arial" pitchFamily="34" charset="0"/>
                <a:cs typeface="Arial" pitchFamily="34" charset="0"/>
              </a:rPr>
              <a:t>In 2010, the city was the 8th highest ranked among all cities. Aided further with 2010's #2 overall ranking in Social Offerings, </a:t>
            </a:r>
            <a:r>
              <a:rPr lang="en-US" sz="1700" dirty="0" smtClean="0">
                <a:latin typeface="Arial" pitchFamily="34" charset="0"/>
                <a:cs typeface="Arial" pitchFamily="34" charset="0"/>
              </a:rPr>
              <a:t>Biloxi </a:t>
            </a:r>
            <a:r>
              <a:rPr lang="en-US" sz="1700" dirty="0">
                <a:latin typeface="Arial" pitchFamily="34" charset="0"/>
                <a:cs typeface="Arial" pitchFamily="34" charset="0"/>
              </a:rPr>
              <a:t>achieved the highest community attachment rating in the Deep South region</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4" name="Picture 23"/>
          <p:cNvPicPr>
            <a:picLocks noChangeAspect="1"/>
          </p:cNvPicPr>
          <p:nvPr/>
        </p:nvPicPr>
        <p:blipFill rotWithShape="1">
          <a:blip r:embed="rId10" cstate="print">
            <a:extLst>
              <a:ext uri="{28A0092B-C50C-407E-A947-70E740481C1C}">
                <a14:useLocalDpi xmlns:a14="http://schemas.microsoft.com/office/drawing/2010/main" val="0"/>
              </a:ext>
            </a:extLst>
          </a:blip>
          <a:srcRect l="20396" t="2671"/>
          <a:stretch/>
        </p:blipFill>
        <p:spPr>
          <a:xfrm>
            <a:off x="18143505" y="17929482"/>
            <a:ext cx="3831173" cy="3548342"/>
          </a:xfrm>
          <a:prstGeom prst="rect">
            <a:avLst/>
          </a:prstGeom>
        </p:spPr>
      </p:pic>
      <p:pic>
        <p:nvPicPr>
          <p:cNvPr id="53" name="Picture 52"/>
          <p:cNvPicPr>
            <a:picLocks noChangeAspect="1"/>
          </p:cNvPicPr>
          <p:nvPr/>
        </p:nvPicPr>
        <p:blipFill rotWithShape="1">
          <a:blip r:embed="rId11" cstate="print">
            <a:extLst>
              <a:ext uri="{28A0092B-C50C-407E-A947-70E740481C1C}">
                <a14:useLocalDpi xmlns:a14="http://schemas.microsoft.com/office/drawing/2010/main" val="0"/>
              </a:ext>
            </a:extLst>
          </a:blip>
          <a:srcRect l="1675" t="1283" r="3915" b="856"/>
          <a:stretch/>
        </p:blipFill>
        <p:spPr>
          <a:xfrm>
            <a:off x="13102544" y="10163175"/>
            <a:ext cx="4920693" cy="7292841"/>
          </a:xfrm>
          <a:prstGeom prst="rect">
            <a:avLst/>
          </a:prstGeom>
        </p:spPr>
      </p:pic>
      <p:pic>
        <p:nvPicPr>
          <p:cNvPr id="68" name="Picture 67"/>
          <p:cNvPicPr>
            <a:picLocks noChangeAspect="1"/>
          </p:cNvPicPr>
          <p:nvPr/>
        </p:nvPicPr>
        <p:blipFill rotWithShape="1">
          <a:blip r:embed="rId12" cstate="print">
            <a:extLst>
              <a:ext uri="{28A0092B-C50C-407E-A947-70E740481C1C}">
                <a14:useLocalDpi xmlns:a14="http://schemas.microsoft.com/office/drawing/2010/main" val="0"/>
              </a:ext>
            </a:extLst>
          </a:blip>
          <a:srcRect l="355" r="5501" b="4995"/>
          <a:stretch/>
        </p:blipFill>
        <p:spPr>
          <a:xfrm>
            <a:off x="22148778" y="22302275"/>
            <a:ext cx="3305640" cy="3448824"/>
          </a:xfrm>
          <a:prstGeom prst="rect">
            <a:avLst/>
          </a:prstGeom>
        </p:spPr>
      </p:pic>
      <p:pic>
        <p:nvPicPr>
          <p:cNvPr id="70" name="Picture 69"/>
          <p:cNvPicPr>
            <a:picLocks noChangeAspect="1"/>
          </p:cNvPicPr>
          <p:nvPr/>
        </p:nvPicPr>
        <p:blipFill rotWithShape="1">
          <a:blip r:embed="rId13" cstate="print">
            <a:extLst>
              <a:ext uri="{28A0092B-C50C-407E-A947-70E740481C1C}">
                <a14:useLocalDpi xmlns:a14="http://schemas.microsoft.com/office/drawing/2010/main" val="0"/>
              </a:ext>
            </a:extLst>
          </a:blip>
          <a:srcRect l="102" r="5199" b="4995"/>
          <a:stretch/>
        </p:blipFill>
        <p:spPr>
          <a:xfrm>
            <a:off x="25582921" y="22302275"/>
            <a:ext cx="3325137" cy="3448825"/>
          </a:xfrm>
          <a:prstGeom prst="rect">
            <a:avLst/>
          </a:prstGeom>
        </p:spPr>
      </p:pic>
      <p:pic>
        <p:nvPicPr>
          <p:cNvPr id="71" name="Picture 70"/>
          <p:cNvPicPr>
            <a:picLocks noChangeAspect="1"/>
          </p:cNvPicPr>
          <p:nvPr/>
        </p:nvPicPr>
        <p:blipFill rotWithShape="1">
          <a:blip r:embed="rId14" cstate="print">
            <a:extLst>
              <a:ext uri="{28A0092B-C50C-407E-A947-70E740481C1C}">
                <a14:useLocalDpi xmlns:a14="http://schemas.microsoft.com/office/drawing/2010/main" val="0"/>
              </a:ext>
            </a:extLst>
          </a:blip>
          <a:srcRect l="281" r="2869" b="4907"/>
          <a:stretch/>
        </p:blipFill>
        <p:spPr>
          <a:xfrm>
            <a:off x="29040637" y="22300674"/>
            <a:ext cx="3400681" cy="3452027"/>
          </a:xfrm>
          <a:prstGeom prst="rect">
            <a:avLst/>
          </a:prstGeom>
        </p:spPr>
      </p:pic>
      <p:pic>
        <p:nvPicPr>
          <p:cNvPr id="74" name="Picture 73"/>
          <p:cNvPicPr>
            <a:picLocks noChangeAspect="1"/>
          </p:cNvPicPr>
          <p:nvPr/>
        </p:nvPicPr>
        <p:blipFill rotWithShape="1">
          <a:blip r:embed="rId15" cstate="print">
            <a:extLst>
              <a:ext uri="{28A0092B-C50C-407E-A947-70E740481C1C}">
                <a14:useLocalDpi xmlns:a14="http://schemas.microsoft.com/office/drawing/2010/main" val="0"/>
              </a:ext>
            </a:extLst>
          </a:blip>
          <a:srcRect l="286" t="2064" r="127" b="5465"/>
          <a:stretch/>
        </p:blipFill>
        <p:spPr>
          <a:xfrm>
            <a:off x="36028376" y="16951958"/>
            <a:ext cx="7512693" cy="4650656"/>
          </a:xfrm>
          <a:prstGeom prst="rect">
            <a:avLst/>
          </a:prstGeom>
        </p:spPr>
      </p:pic>
      <p:pic>
        <p:nvPicPr>
          <p:cNvPr id="77" name="Picture 76"/>
          <p:cNvPicPr>
            <a:picLocks noChangeAspect="1"/>
          </p:cNvPicPr>
          <p:nvPr/>
        </p:nvPicPr>
        <p:blipFill rotWithShape="1">
          <a:blip r:embed="rId16" cstate="print">
            <a:extLst>
              <a:ext uri="{28A0092B-C50C-407E-A947-70E740481C1C}">
                <a14:useLocalDpi xmlns:a14="http://schemas.microsoft.com/office/drawing/2010/main" val="0"/>
              </a:ext>
            </a:extLst>
          </a:blip>
          <a:srcRect b="3594"/>
          <a:stretch/>
        </p:blipFill>
        <p:spPr>
          <a:xfrm>
            <a:off x="22189678" y="17965049"/>
            <a:ext cx="10327145" cy="3457403"/>
          </a:xfrm>
          <a:prstGeom prst="rect">
            <a:avLst/>
          </a:prstGeom>
        </p:spPr>
      </p:pic>
      <p:pic>
        <p:nvPicPr>
          <p:cNvPr id="7" name="Picture 6"/>
          <p:cNvPicPr>
            <a:picLocks noChangeAspect="1"/>
          </p:cNvPicPr>
          <p:nvPr/>
        </p:nvPicPr>
        <p:blipFill rotWithShape="1">
          <a:blip r:embed="rId17" cstate="print">
            <a:extLst>
              <a:ext uri="{28A0092B-C50C-407E-A947-70E740481C1C}">
                <a14:useLocalDpi xmlns:a14="http://schemas.microsoft.com/office/drawing/2010/main" val="0"/>
              </a:ext>
            </a:extLst>
          </a:blip>
          <a:srcRect b="2363"/>
          <a:stretch/>
        </p:blipFill>
        <p:spPr>
          <a:xfrm>
            <a:off x="22189677" y="17947266"/>
            <a:ext cx="10360279" cy="3512775"/>
          </a:xfrm>
          <a:prstGeom prst="rect">
            <a:avLst/>
          </a:prstGeom>
        </p:spPr>
      </p:pic>
      <p:pic>
        <p:nvPicPr>
          <p:cNvPr id="48" name="Picture 47"/>
          <p:cNvPicPr>
            <a:picLocks noChangeAspect="1"/>
          </p:cNvPicPr>
          <p:nvPr/>
        </p:nvPicPr>
        <p:blipFill rotWithShape="1">
          <a:blip r:embed="rId18" cstate="print">
            <a:extLst>
              <a:ext uri="{28A0092B-C50C-407E-A947-70E740481C1C}">
                <a14:useLocalDpi xmlns:a14="http://schemas.microsoft.com/office/drawing/2010/main" val="0"/>
              </a:ext>
            </a:extLst>
          </a:blip>
          <a:srcRect l="4900" t="1602" r="2860" b="947"/>
          <a:stretch/>
        </p:blipFill>
        <p:spPr>
          <a:xfrm>
            <a:off x="28962562" y="3269420"/>
            <a:ext cx="3736438" cy="3092061"/>
          </a:xfrm>
          <a:prstGeom prst="rect">
            <a:avLst/>
          </a:prstGeom>
        </p:spPr>
      </p:pic>
      <p:pic>
        <p:nvPicPr>
          <p:cNvPr id="49" name="Picture 48"/>
          <p:cNvPicPr>
            <a:picLocks noChangeAspect="1"/>
          </p:cNvPicPr>
          <p:nvPr/>
        </p:nvPicPr>
        <p:blipFill rotWithShape="1">
          <a:blip r:embed="rId19" cstate="print">
            <a:extLst>
              <a:ext uri="{28A0092B-C50C-407E-A947-70E740481C1C}">
                <a14:useLocalDpi xmlns:a14="http://schemas.microsoft.com/office/drawing/2010/main" val="0"/>
              </a:ext>
            </a:extLst>
          </a:blip>
          <a:srcRect l="2659" t="283" r="2848" b="2267"/>
          <a:stretch/>
        </p:blipFill>
        <p:spPr>
          <a:xfrm>
            <a:off x="32827299" y="3269420"/>
            <a:ext cx="3827721" cy="3092061"/>
          </a:xfrm>
          <a:prstGeom prst="rect">
            <a:avLst/>
          </a:prstGeom>
        </p:spPr>
      </p:pic>
    </p:spTree>
    <p:extLst>
      <p:ext uri="{BB962C8B-B14F-4D97-AF65-F5344CB8AC3E}">
        <p14:creationId xmlns:p14="http://schemas.microsoft.com/office/powerpoint/2010/main" val="16195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1220</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dc:creator>
  <cp:lastModifiedBy>Andee</cp:lastModifiedBy>
  <cp:revision>70</cp:revision>
  <dcterms:created xsi:type="dcterms:W3CDTF">2013-07-29T20:50:59Z</dcterms:created>
  <dcterms:modified xsi:type="dcterms:W3CDTF">2013-08-02T04:35:43Z</dcterms:modified>
</cp:coreProperties>
</file>