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43891200" cy="21945600"/>
  <p:notesSz cx="6858000" cy="9144000"/>
  <p:defaultTextStyle>
    <a:defPPr>
      <a:defRPr lang="en-US"/>
    </a:defPPr>
    <a:lvl1pPr marL="0" algn="l" defTabSz="3762024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1pPr>
    <a:lvl2pPr marL="1881012" algn="l" defTabSz="3762024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2pPr>
    <a:lvl3pPr marL="3762024" algn="l" defTabSz="3762024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3pPr>
    <a:lvl4pPr marL="5643037" algn="l" defTabSz="3762024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4pPr>
    <a:lvl5pPr marL="7524049" algn="l" defTabSz="3762024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5pPr>
    <a:lvl6pPr marL="9405061" algn="l" defTabSz="3762024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6pPr>
    <a:lvl7pPr marL="11286073" algn="l" defTabSz="3762024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7pPr>
    <a:lvl8pPr marL="13167086" algn="l" defTabSz="3762024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8pPr>
    <a:lvl9pPr marL="15048098" algn="l" defTabSz="3762024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BF49"/>
    <a:srgbClr val="CE11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316" autoAdjust="0"/>
  </p:normalViewPr>
  <p:slideViewPr>
    <p:cSldViewPr>
      <p:cViewPr>
        <p:scale>
          <a:sx n="120" d="100"/>
          <a:sy n="120" d="100"/>
        </p:scale>
        <p:origin x="26934" y="10884"/>
      </p:cViewPr>
      <p:guideLst>
        <p:guide orient="horz" pos="6912"/>
        <p:guide pos="138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8405" cy="38405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9341E4-CD2F-49AF-BE6F-5123F55E34CC}" type="datetimeFigureOut">
              <a:rPr lang="en-US" smtClean="0"/>
              <a:t>8/2/2013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0" y="685800"/>
            <a:ext cx="6858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B91D08-409B-4D30-B779-BC6161565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8271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762024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1pPr>
    <a:lvl2pPr marL="1881012" algn="l" defTabSz="3762024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2pPr>
    <a:lvl3pPr marL="3762024" algn="l" defTabSz="3762024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3pPr>
    <a:lvl4pPr marL="5643037" algn="l" defTabSz="3762024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4pPr>
    <a:lvl5pPr marL="7524049" algn="l" defTabSz="3762024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5pPr>
    <a:lvl6pPr marL="9405061" algn="l" defTabSz="3762024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6pPr>
    <a:lvl7pPr marL="11286073" algn="l" defTabSz="3762024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7pPr>
    <a:lvl8pPr marL="13167086" algn="l" defTabSz="3762024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8pPr>
    <a:lvl9pPr marL="15048098" algn="l" defTabSz="3762024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B91D08-409B-4D30-B779-BC6161565B7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5854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6817362"/>
            <a:ext cx="37307520" cy="470408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680" y="12435840"/>
            <a:ext cx="30723840" cy="56083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8810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7620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6430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75240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94050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12860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31670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50480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820C2-EEC8-4B3E-825C-12D1B6D3BEB7}" type="datetimeFigureOut">
              <a:rPr lang="en-US" smtClean="0"/>
              <a:t>8/2/2013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0BC40-01E3-43AA-A294-74283D1AD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012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820C2-EEC8-4B3E-825C-12D1B6D3BEB7}" type="datetimeFigureOut">
              <a:rPr lang="en-US" smtClean="0"/>
              <a:t>8/2/2013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0BC40-01E3-43AA-A294-74283D1AD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539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821120" y="878843"/>
            <a:ext cx="9875520" cy="187248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94560" y="878843"/>
            <a:ext cx="28895040" cy="1872488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820C2-EEC8-4B3E-825C-12D1B6D3BEB7}" type="datetimeFigureOut">
              <a:rPr lang="en-US" smtClean="0"/>
              <a:t>8/2/2013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0BC40-01E3-43AA-A294-74283D1AD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651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820C2-EEC8-4B3E-825C-12D1B6D3BEB7}" type="datetimeFigureOut">
              <a:rPr lang="en-US" smtClean="0"/>
              <a:t>8/2/2013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0BC40-01E3-43AA-A294-74283D1AD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179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2" y="14102082"/>
            <a:ext cx="37307520" cy="4358640"/>
          </a:xfrm>
        </p:spPr>
        <p:txBody>
          <a:bodyPr anchor="t"/>
          <a:lstStyle>
            <a:lvl1pPr algn="l">
              <a:defRPr sz="16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2" y="9301483"/>
            <a:ext cx="37307520" cy="4800598"/>
          </a:xfrm>
        </p:spPr>
        <p:txBody>
          <a:bodyPr anchor="b"/>
          <a:lstStyle>
            <a:lvl1pPr marL="0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1pPr>
            <a:lvl2pPr marL="1881012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2pPr>
            <a:lvl3pPr marL="3762024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3pPr>
            <a:lvl4pPr marL="5643037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4pPr>
            <a:lvl5pPr marL="7524049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5pPr>
            <a:lvl6pPr marL="9405061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6pPr>
            <a:lvl7pPr marL="11286073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7pPr>
            <a:lvl8pPr marL="13167086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8pPr>
            <a:lvl9pPr marL="15048098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820C2-EEC8-4B3E-825C-12D1B6D3BEB7}" type="datetimeFigureOut">
              <a:rPr lang="en-US" smtClean="0"/>
              <a:t>8/2/2013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0BC40-01E3-43AA-A294-74283D1AD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380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94560" y="5120641"/>
            <a:ext cx="19385280" cy="14483082"/>
          </a:xfrm>
        </p:spPr>
        <p:txBody>
          <a:bodyPr/>
          <a:lstStyle>
            <a:lvl1pPr>
              <a:defRPr sz="11500"/>
            </a:lvl1pPr>
            <a:lvl2pPr>
              <a:defRPr sz="9900"/>
            </a:lvl2pPr>
            <a:lvl3pPr>
              <a:defRPr sz="8200"/>
            </a:lvl3pPr>
            <a:lvl4pPr>
              <a:defRPr sz="7400"/>
            </a:lvl4pPr>
            <a:lvl5pPr>
              <a:defRPr sz="7400"/>
            </a:lvl5pPr>
            <a:lvl6pPr>
              <a:defRPr sz="7400"/>
            </a:lvl6pPr>
            <a:lvl7pPr>
              <a:defRPr sz="7400"/>
            </a:lvl7pPr>
            <a:lvl8pPr>
              <a:defRPr sz="7400"/>
            </a:lvl8pPr>
            <a:lvl9pPr>
              <a:defRPr sz="7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1360" y="5120641"/>
            <a:ext cx="19385280" cy="14483082"/>
          </a:xfrm>
        </p:spPr>
        <p:txBody>
          <a:bodyPr/>
          <a:lstStyle>
            <a:lvl1pPr>
              <a:defRPr sz="11500"/>
            </a:lvl1pPr>
            <a:lvl2pPr>
              <a:defRPr sz="9900"/>
            </a:lvl2pPr>
            <a:lvl3pPr>
              <a:defRPr sz="8200"/>
            </a:lvl3pPr>
            <a:lvl4pPr>
              <a:defRPr sz="7400"/>
            </a:lvl4pPr>
            <a:lvl5pPr>
              <a:defRPr sz="7400"/>
            </a:lvl5pPr>
            <a:lvl6pPr>
              <a:defRPr sz="7400"/>
            </a:lvl6pPr>
            <a:lvl7pPr>
              <a:defRPr sz="7400"/>
            </a:lvl7pPr>
            <a:lvl8pPr>
              <a:defRPr sz="7400"/>
            </a:lvl8pPr>
            <a:lvl9pPr>
              <a:defRPr sz="7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820C2-EEC8-4B3E-825C-12D1B6D3BEB7}" type="datetimeFigureOut">
              <a:rPr lang="en-US" smtClean="0"/>
              <a:t>8/2/2013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0BC40-01E3-43AA-A294-74283D1AD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277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4912362"/>
            <a:ext cx="19392902" cy="2047238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81012" indent="0">
              <a:buNone/>
              <a:defRPr sz="8200" b="1"/>
            </a:lvl2pPr>
            <a:lvl3pPr marL="3762024" indent="0">
              <a:buNone/>
              <a:defRPr sz="7400" b="1"/>
            </a:lvl3pPr>
            <a:lvl4pPr marL="5643037" indent="0">
              <a:buNone/>
              <a:defRPr sz="6600" b="1"/>
            </a:lvl4pPr>
            <a:lvl5pPr marL="7524049" indent="0">
              <a:buNone/>
              <a:defRPr sz="6600" b="1"/>
            </a:lvl5pPr>
            <a:lvl6pPr marL="9405061" indent="0">
              <a:buNone/>
              <a:defRPr sz="6600" b="1"/>
            </a:lvl6pPr>
            <a:lvl7pPr marL="11286073" indent="0">
              <a:buNone/>
              <a:defRPr sz="6600" b="1"/>
            </a:lvl7pPr>
            <a:lvl8pPr marL="13167086" indent="0">
              <a:buNone/>
              <a:defRPr sz="6600" b="1"/>
            </a:lvl8pPr>
            <a:lvl9pPr marL="15048098" indent="0">
              <a:buNone/>
              <a:defRPr sz="6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560" y="6959600"/>
            <a:ext cx="19392902" cy="12644122"/>
          </a:xfrm>
        </p:spPr>
        <p:txBody>
          <a:bodyPr/>
          <a:lstStyle>
            <a:lvl1pPr>
              <a:defRPr sz="9900"/>
            </a:lvl1pPr>
            <a:lvl2pPr>
              <a:defRPr sz="8200"/>
            </a:lvl2pPr>
            <a:lvl3pPr>
              <a:defRPr sz="7400"/>
            </a:lvl3pPr>
            <a:lvl4pPr>
              <a:defRPr sz="6600"/>
            </a:lvl4pPr>
            <a:lvl5pPr>
              <a:defRPr sz="6600"/>
            </a:lvl5pPr>
            <a:lvl6pPr>
              <a:defRPr sz="6600"/>
            </a:lvl6pPr>
            <a:lvl7pPr>
              <a:defRPr sz="6600"/>
            </a:lvl7pPr>
            <a:lvl8pPr>
              <a:defRPr sz="6600"/>
            </a:lvl8pPr>
            <a:lvl9pPr>
              <a:defRPr sz="6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122" y="4912362"/>
            <a:ext cx="19400520" cy="2047238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81012" indent="0">
              <a:buNone/>
              <a:defRPr sz="8200" b="1"/>
            </a:lvl2pPr>
            <a:lvl3pPr marL="3762024" indent="0">
              <a:buNone/>
              <a:defRPr sz="7400" b="1"/>
            </a:lvl3pPr>
            <a:lvl4pPr marL="5643037" indent="0">
              <a:buNone/>
              <a:defRPr sz="6600" b="1"/>
            </a:lvl4pPr>
            <a:lvl5pPr marL="7524049" indent="0">
              <a:buNone/>
              <a:defRPr sz="6600" b="1"/>
            </a:lvl5pPr>
            <a:lvl6pPr marL="9405061" indent="0">
              <a:buNone/>
              <a:defRPr sz="6600" b="1"/>
            </a:lvl6pPr>
            <a:lvl7pPr marL="11286073" indent="0">
              <a:buNone/>
              <a:defRPr sz="6600" b="1"/>
            </a:lvl7pPr>
            <a:lvl8pPr marL="13167086" indent="0">
              <a:buNone/>
              <a:defRPr sz="6600" b="1"/>
            </a:lvl8pPr>
            <a:lvl9pPr marL="15048098" indent="0">
              <a:buNone/>
              <a:defRPr sz="6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122" y="6959600"/>
            <a:ext cx="19400520" cy="12644122"/>
          </a:xfrm>
        </p:spPr>
        <p:txBody>
          <a:bodyPr/>
          <a:lstStyle>
            <a:lvl1pPr>
              <a:defRPr sz="9900"/>
            </a:lvl1pPr>
            <a:lvl2pPr>
              <a:defRPr sz="8200"/>
            </a:lvl2pPr>
            <a:lvl3pPr>
              <a:defRPr sz="7400"/>
            </a:lvl3pPr>
            <a:lvl4pPr>
              <a:defRPr sz="6600"/>
            </a:lvl4pPr>
            <a:lvl5pPr>
              <a:defRPr sz="6600"/>
            </a:lvl5pPr>
            <a:lvl6pPr>
              <a:defRPr sz="6600"/>
            </a:lvl6pPr>
            <a:lvl7pPr>
              <a:defRPr sz="6600"/>
            </a:lvl7pPr>
            <a:lvl8pPr>
              <a:defRPr sz="6600"/>
            </a:lvl8pPr>
            <a:lvl9pPr>
              <a:defRPr sz="6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820C2-EEC8-4B3E-825C-12D1B6D3BEB7}" type="datetimeFigureOut">
              <a:rPr lang="en-US" smtClean="0"/>
              <a:t>8/2/2013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0BC40-01E3-43AA-A294-74283D1AD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383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820C2-EEC8-4B3E-825C-12D1B6D3BEB7}" type="datetimeFigureOut">
              <a:rPr lang="en-US" smtClean="0"/>
              <a:t>8/2/2013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0BC40-01E3-43AA-A294-74283D1AD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411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820C2-EEC8-4B3E-825C-12D1B6D3BEB7}" type="datetimeFigureOut">
              <a:rPr lang="en-US" smtClean="0"/>
              <a:t>8/2/2013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0BC40-01E3-43AA-A294-74283D1AD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885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3" y="873760"/>
            <a:ext cx="14439902" cy="3718560"/>
          </a:xfrm>
        </p:spPr>
        <p:txBody>
          <a:bodyPr anchor="b"/>
          <a:lstStyle>
            <a:lvl1pPr algn="l">
              <a:defRPr sz="8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240" y="873761"/>
            <a:ext cx="24536400" cy="18729962"/>
          </a:xfrm>
        </p:spPr>
        <p:txBody>
          <a:bodyPr/>
          <a:lstStyle>
            <a:lvl1pPr>
              <a:defRPr sz="13200"/>
            </a:lvl1pPr>
            <a:lvl2pPr>
              <a:defRPr sz="11500"/>
            </a:lvl2pPr>
            <a:lvl3pPr>
              <a:defRPr sz="99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3" y="4592321"/>
            <a:ext cx="14439902" cy="15011402"/>
          </a:xfrm>
        </p:spPr>
        <p:txBody>
          <a:bodyPr/>
          <a:lstStyle>
            <a:lvl1pPr marL="0" indent="0">
              <a:buNone/>
              <a:defRPr sz="5800"/>
            </a:lvl1pPr>
            <a:lvl2pPr marL="1881012" indent="0">
              <a:buNone/>
              <a:defRPr sz="4900"/>
            </a:lvl2pPr>
            <a:lvl3pPr marL="3762024" indent="0">
              <a:buNone/>
              <a:defRPr sz="4100"/>
            </a:lvl3pPr>
            <a:lvl4pPr marL="5643037" indent="0">
              <a:buNone/>
              <a:defRPr sz="3700"/>
            </a:lvl4pPr>
            <a:lvl5pPr marL="7524049" indent="0">
              <a:buNone/>
              <a:defRPr sz="3700"/>
            </a:lvl5pPr>
            <a:lvl6pPr marL="9405061" indent="0">
              <a:buNone/>
              <a:defRPr sz="3700"/>
            </a:lvl6pPr>
            <a:lvl7pPr marL="11286073" indent="0">
              <a:buNone/>
              <a:defRPr sz="3700"/>
            </a:lvl7pPr>
            <a:lvl8pPr marL="13167086" indent="0">
              <a:buNone/>
              <a:defRPr sz="3700"/>
            </a:lvl8pPr>
            <a:lvl9pPr marL="15048098" indent="0">
              <a:buNone/>
              <a:defRPr sz="3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820C2-EEC8-4B3E-825C-12D1B6D3BEB7}" type="datetimeFigureOut">
              <a:rPr lang="en-US" smtClean="0"/>
              <a:t>8/2/2013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0BC40-01E3-43AA-A294-74283D1AD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335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982" y="15361920"/>
            <a:ext cx="26334720" cy="1813562"/>
          </a:xfrm>
        </p:spPr>
        <p:txBody>
          <a:bodyPr anchor="b"/>
          <a:lstStyle>
            <a:lvl1pPr algn="l">
              <a:defRPr sz="8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982" y="1960880"/>
            <a:ext cx="26334720" cy="13167360"/>
          </a:xfrm>
        </p:spPr>
        <p:txBody>
          <a:bodyPr/>
          <a:lstStyle>
            <a:lvl1pPr marL="0" indent="0">
              <a:buNone/>
              <a:defRPr sz="13200"/>
            </a:lvl1pPr>
            <a:lvl2pPr marL="1881012" indent="0">
              <a:buNone/>
              <a:defRPr sz="11500"/>
            </a:lvl2pPr>
            <a:lvl3pPr marL="3762024" indent="0">
              <a:buNone/>
              <a:defRPr sz="9900"/>
            </a:lvl3pPr>
            <a:lvl4pPr marL="5643037" indent="0">
              <a:buNone/>
              <a:defRPr sz="8200"/>
            </a:lvl4pPr>
            <a:lvl5pPr marL="7524049" indent="0">
              <a:buNone/>
              <a:defRPr sz="8200"/>
            </a:lvl5pPr>
            <a:lvl6pPr marL="9405061" indent="0">
              <a:buNone/>
              <a:defRPr sz="8200"/>
            </a:lvl6pPr>
            <a:lvl7pPr marL="11286073" indent="0">
              <a:buNone/>
              <a:defRPr sz="8200"/>
            </a:lvl7pPr>
            <a:lvl8pPr marL="13167086" indent="0">
              <a:buNone/>
              <a:defRPr sz="8200"/>
            </a:lvl8pPr>
            <a:lvl9pPr marL="15048098" indent="0">
              <a:buNone/>
              <a:defRPr sz="8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982" y="17175482"/>
            <a:ext cx="26334720" cy="2575558"/>
          </a:xfrm>
        </p:spPr>
        <p:txBody>
          <a:bodyPr/>
          <a:lstStyle>
            <a:lvl1pPr marL="0" indent="0">
              <a:buNone/>
              <a:defRPr sz="5800"/>
            </a:lvl1pPr>
            <a:lvl2pPr marL="1881012" indent="0">
              <a:buNone/>
              <a:defRPr sz="4900"/>
            </a:lvl2pPr>
            <a:lvl3pPr marL="3762024" indent="0">
              <a:buNone/>
              <a:defRPr sz="4100"/>
            </a:lvl3pPr>
            <a:lvl4pPr marL="5643037" indent="0">
              <a:buNone/>
              <a:defRPr sz="3700"/>
            </a:lvl4pPr>
            <a:lvl5pPr marL="7524049" indent="0">
              <a:buNone/>
              <a:defRPr sz="3700"/>
            </a:lvl5pPr>
            <a:lvl6pPr marL="9405061" indent="0">
              <a:buNone/>
              <a:defRPr sz="3700"/>
            </a:lvl6pPr>
            <a:lvl7pPr marL="11286073" indent="0">
              <a:buNone/>
              <a:defRPr sz="3700"/>
            </a:lvl7pPr>
            <a:lvl8pPr marL="13167086" indent="0">
              <a:buNone/>
              <a:defRPr sz="3700"/>
            </a:lvl8pPr>
            <a:lvl9pPr marL="15048098" indent="0">
              <a:buNone/>
              <a:defRPr sz="3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820C2-EEC8-4B3E-825C-12D1B6D3BEB7}" type="datetimeFigureOut">
              <a:rPr lang="en-US" smtClean="0"/>
              <a:t>8/2/2013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0BC40-01E3-43AA-A294-74283D1AD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451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4560" y="878842"/>
            <a:ext cx="39502080" cy="3657600"/>
          </a:xfrm>
          <a:prstGeom prst="rect">
            <a:avLst/>
          </a:prstGeom>
        </p:spPr>
        <p:txBody>
          <a:bodyPr vert="horz" lIns="376202" tIns="188101" rIns="376202" bIns="18810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5120641"/>
            <a:ext cx="39502080" cy="14483082"/>
          </a:xfrm>
          <a:prstGeom prst="rect">
            <a:avLst/>
          </a:prstGeom>
        </p:spPr>
        <p:txBody>
          <a:bodyPr vert="horz" lIns="376202" tIns="188101" rIns="376202" bIns="18810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94560" y="20340322"/>
            <a:ext cx="10241280" cy="1168400"/>
          </a:xfrm>
          <a:prstGeom prst="rect">
            <a:avLst/>
          </a:prstGeom>
        </p:spPr>
        <p:txBody>
          <a:bodyPr vert="horz" lIns="376202" tIns="188101" rIns="376202" bIns="188101" rtlCol="0" anchor="ctr"/>
          <a:lstStyle>
            <a:lvl1pPr algn="l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5820C2-EEC8-4B3E-825C-12D1B6D3BEB7}" type="datetimeFigureOut">
              <a:rPr lang="en-US" smtClean="0"/>
              <a:t>8/2/2013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96160" y="20340322"/>
            <a:ext cx="13898880" cy="1168400"/>
          </a:xfrm>
          <a:prstGeom prst="rect">
            <a:avLst/>
          </a:prstGeom>
        </p:spPr>
        <p:txBody>
          <a:bodyPr vert="horz" lIns="376202" tIns="188101" rIns="376202" bIns="188101" rtlCol="0" anchor="ctr"/>
          <a:lstStyle>
            <a:lvl1pPr algn="ct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455360" y="20340322"/>
            <a:ext cx="10241280" cy="1168400"/>
          </a:xfrm>
          <a:prstGeom prst="rect">
            <a:avLst/>
          </a:prstGeom>
        </p:spPr>
        <p:txBody>
          <a:bodyPr vert="horz" lIns="376202" tIns="188101" rIns="376202" bIns="188101" rtlCol="0" anchor="ctr"/>
          <a:lstStyle>
            <a:lvl1pPr algn="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C0BC40-01E3-43AA-A294-74283D1AD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932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762024" rtl="0" eaLnBrk="1" latinLnBrk="0" hangingPunct="1">
        <a:spcBef>
          <a:spcPct val="0"/>
        </a:spcBef>
        <a:buNone/>
        <a:defRPr sz="18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10759" indent="-1410759" algn="l" defTabSz="3762024" rtl="0" eaLnBrk="1" latinLnBrk="0" hangingPunct="1">
        <a:spcBef>
          <a:spcPct val="20000"/>
        </a:spcBef>
        <a:buFont typeface="Arial" pitchFamily="34" charset="0"/>
        <a:buChar char="•"/>
        <a:defRPr sz="13200" kern="1200">
          <a:solidFill>
            <a:schemeClr val="tx1"/>
          </a:solidFill>
          <a:latin typeface="+mn-lt"/>
          <a:ea typeface="+mn-ea"/>
          <a:cs typeface="+mn-cs"/>
        </a:defRPr>
      </a:lvl1pPr>
      <a:lvl2pPr marL="3056645" indent="-1175633" algn="l" defTabSz="3762024" rtl="0" eaLnBrk="1" latinLnBrk="0" hangingPunct="1">
        <a:spcBef>
          <a:spcPct val="20000"/>
        </a:spcBef>
        <a:buFont typeface="Arial" pitchFamily="34" charset="0"/>
        <a:buChar char="–"/>
        <a:defRPr sz="11500" kern="1200">
          <a:solidFill>
            <a:schemeClr val="tx1"/>
          </a:solidFill>
          <a:latin typeface="+mn-lt"/>
          <a:ea typeface="+mn-ea"/>
          <a:cs typeface="+mn-cs"/>
        </a:defRPr>
      </a:lvl2pPr>
      <a:lvl3pPr marL="4702531" indent="-940506" algn="l" defTabSz="3762024" rtl="0" eaLnBrk="1" latinLnBrk="0" hangingPunct="1">
        <a:spcBef>
          <a:spcPct val="20000"/>
        </a:spcBef>
        <a:buFont typeface="Arial" pitchFamily="34" charset="0"/>
        <a:buChar char="•"/>
        <a:defRPr sz="99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543" indent="-940506" algn="l" defTabSz="3762024" rtl="0" eaLnBrk="1" latinLnBrk="0" hangingPunct="1">
        <a:spcBef>
          <a:spcPct val="20000"/>
        </a:spcBef>
        <a:buFont typeface="Arial" pitchFamily="34" charset="0"/>
        <a:buChar char="–"/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464555" indent="-940506" algn="l" defTabSz="3762024" rtl="0" eaLnBrk="1" latinLnBrk="0" hangingPunct="1">
        <a:spcBef>
          <a:spcPct val="20000"/>
        </a:spcBef>
        <a:buFont typeface="Arial" pitchFamily="34" charset="0"/>
        <a:buChar char="»"/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345567" indent="-940506" algn="l" defTabSz="3762024" rtl="0" eaLnBrk="1" latinLnBrk="0" hangingPunct="1">
        <a:spcBef>
          <a:spcPct val="20000"/>
        </a:spcBef>
        <a:buFont typeface="Arial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226580" indent="-940506" algn="l" defTabSz="3762024" rtl="0" eaLnBrk="1" latinLnBrk="0" hangingPunct="1">
        <a:spcBef>
          <a:spcPct val="20000"/>
        </a:spcBef>
        <a:buFont typeface="Arial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4107592" indent="-940506" algn="l" defTabSz="3762024" rtl="0" eaLnBrk="1" latinLnBrk="0" hangingPunct="1">
        <a:spcBef>
          <a:spcPct val="20000"/>
        </a:spcBef>
        <a:buFont typeface="Arial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5988604" indent="-940506" algn="l" defTabSz="3762024" rtl="0" eaLnBrk="1" latinLnBrk="0" hangingPunct="1">
        <a:spcBef>
          <a:spcPct val="20000"/>
        </a:spcBef>
        <a:buFont typeface="Arial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6202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1pPr>
      <a:lvl2pPr marL="1881012" algn="l" defTabSz="376202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2pPr>
      <a:lvl3pPr marL="3762024" algn="l" defTabSz="376202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3pPr>
      <a:lvl4pPr marL="5643037" algn="l" defTabSz="376202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7524049" algn="l" defTabSz="376202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9405061" algn="l" defTabSz="376202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1286073" algn="l" defTabSz="376202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3167086" algn="l" defTabSz="376202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048098" algn="l" defTabSz="376202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18" Type="http://schemas.openxmlformats.org/officeDocument/2006/relationships/image" Target="../media/image15.png"/><Relationship Id="rId3" Type="http://schemas.openxmlformats.org/officeDocument/2006/relationships/image" Target="../media/image1.png"/><Relationship Id="rId7" Type="http://schemas.openxmlformats.org/officeDocument/2006/relationships/image" Target="../media/image4.jpeg"/><Relationship Id="rId12" Type="http://schemas.openxmlformats.org/officeDocument/2006/relationships/image" Target="../media/image9.png"/><Relationship Id="rId17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jpg"/><Relationship Id="rId11" Type="http://schemas.openxmlformats.org/officeDocument/2006/relationships/image" Target="../media/image8.png"/><Relationship Id="rId5" Type="http://schemas.openxmlformats.org/officeDocument/2006/relationships/image" Target="../media/image2.jpeg"/><Relationship Id="rId15" Type="http://schemas.openxmlformats.org/officeDocument/2006/relationships/image" Target="../media/image12.png"/><Relationship Id="rId10" Type="http://schemas.openxmlformats.org/officeDocument/2006/relationships/image" Target="../media/image7.png"/><Relationship Id="rId19" Type="http://schemas.openxmlformats.org/officeDocument/2006/relationships/image" Target="../media/image16.jpeg"/><Relationship Id="rId4" Type="http://schemas.openxmlformats.org/officeDocument/2006/relationships/hyperlink" Target="http://glimmer.rstudio.com/andeek/DataExpo2013/" TargetMode="External"/><Relationship Id="rId9" Type="http://schemas.openxmlformats.org/officeDocument/2006/relationships/image" Target="../media/image6.jpeg"/><Relationship Id="rId1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>
          <a:xfrm>
            <a:off x="-713350" y="-586626"/>
            <a:ext cx="46278025" cy="3507979"/>
          </a:xfrm>
          <a:prstGeom prst="rect">
            <a:avLst/>
          </a:prstGeom>
          <a:solidFill>
            <a:srgbClr val="CE1126"/>
          </a:solidFill>
          <a:ln w="127000">
            <a:solidFill>
              <a:srgbClr val="F2BF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ight Triangle 79"/>
          <p:cNvSpPr/>
          <p:nvPr/>
        </p:nvSpPr>
        <p:spPr>
          <a:xfrm rot="5400000" flipH="1" flipV="1">
            <a:off x="35048689" y="13018200"/>
            <a:ext cx="9083226" cy="8252278"/>
          </a:xfrm>
          <a:custGeom>
            <a:avLst/>
            <a:gdLst>
              <a:gd name="connsiteX0" fmla="*/ 0 w 6877875"/>
              <a:gd name="connsiteY0" fmla="*/ 3672957 h 3672957"/>
              <a:gd name="connsiteX1" fmla="*/ 918239 w 6877875"/>
              <a:gd name="connsiteY1" fmla="*/ 0 h 3672957"/>
              <a:gd name="connsiteX2" fmla="*/ 5959636 w 6877875"/>
              <a:gd name="connsiteY2" fmla="*/ 0 h 3672957"/>
              <a:gd name="connsiteX3" fmla="*/ 6877875 w 6877875"/>
              <a:gd name="connsiteY3" fmla="*/ 3672957 h 3672957"/>
              <a:gd name="connsiteX4" fmla="*/ 0 w 6877875"/>
              <a:gd name="connsiteY4" fmla="*/ 3672957 h 3672957"/>
              <a:gd name="connsiteX0" fmla="*/ 0 w 6877875"/>
              <a:gd name="connsiteY0" fmla="*/ 3672957 h 3672957"/>
              <a:gd name="connsiteX1" fmla="*/ 888978 w 6877875"/>
              <a:gd name="connsiteY1" fmla="*/ 0 h 3672957"/>
              <a:gd name="connsiteX2" fmla="*/ 5959636 w 6877875"/>
              <a:gd name="connsiteY2" fmla="*/ 0 h 3672957"/>
              <a:gd name="connsiteX3" fmla="*/ 6877875 w 6877875"/>
              <a:gd name="connsiteY3" fmla="*/ 3672957 h 3672957"/>
              <a:gd name="connsiteX4" fmla="*/ 0 w 6877875"/>
              <a:gd name="connsiteY4" fmla="*/ 3672957 h 3672957"/>
              <a:gd name="connsiteX0" fmla="*/ 0 w 9679597"/>
              <a:gd name="connsiteY0" fmla="*/ 388432 h 3672957"/>
              <a:gd name="connsiteX1" fmla="*/ 3690700 w 9679597"/>
              <a:gd name="connsiteY1" fmla="*/ 0 h 3672957"/>
              <a:gd name="connsiteX2" fmla="*/ 8761358 w 9679597"/>
              <a:gd name="connsiteY2" fmla="*/ 0 h 3672957"/>
              <a:gd name="connsiteX3" fmla="*/ 9679597 w 9679597"/>
              <a:gd name="connsiteY3" fmla="*/ 3672957 h 3672957"/>
              <a:gd name="connsiteX4" fmla="*/ 0 w 9679597"/>
              <a:gd name="connsiteY4" fmla="*/ 388432 h 3672957"/>
              <a:gd name="connsiteX0" fmla="*/ 0 w 9679597"/>
              <a:gd name="connsiteY0" fmla="*/ 388432 h 3672957"/>
              <a:gd name="connsiteX1" fmla="*/ 3690700 w 9679597"/>
              <a:gd name="connsiteY1" fmla="*/ 0 h 3672957"/>
              <a:gd name="connsiteX2" fmla="*/ 9083226 w 9679597"/>
              <a:gd name="connsiteY2" fmla="*/ 0 h 3672957"/>
              <a:gd name="connsiteX3" fmla="*/ 9679597 w 9679597"/>
              <a:gd name="connsiteY3" fmla="*/ 3672957 h 3672957"/>
              <a:gd name="connsiteX4" fmla="*/ 0 w 9679597"/>
              <a:gd name="connsiteY4" fmla="*/ 388432 h 3672957"/>
              <a:gd name="connsiteX0" fmla="*/ 0 w 9083226"/>
              <a:gd name="connsiteY0" fmla="*/ 388432 h 5062845"/>
              <a:gd name="connsiteX1" fmla="*/ 3690700 w 9083226"/>
              <a:gd name="connsiteY1" fmla="*/ 0 h 5062845"/>
              <a:gd name="connsiteX2" fmla="*/ 9083226 w 9083226"/>
              <a:gd name="connsiteY2" fmla="*/ 0 h 5062845"/>
              <a:gd name="connsiteX3" fmla="*/ 8406752 w 9083226"/>
              <a:gd name="connsiteY3" fmla="*/ 5062845 h 5062845"/>
              <a:gd name="connsiteX4" fmla="*/ 0 w 9083226"/>
              <a:gd name="connsiteY4" fmla="*/ 388432 h 5062845"/>
              <a:gd name="connsiteX0" fmla="*/ 0 w 9083226"/>
              <a:gd name="connsiteY0" fmla="*/ 388432 h 8215699"/>
              <a:gd name="connsiteX1" fmla="*/ 3690700 w 9083226"/>
              <a:gd name="connsiteY1" fmla="*/ 0 h 8215699"/>
              <a:gd name="connsiteX2" fmla="*/ 9083226 w 9083226"/>
              <a:gd name="connsiteY2" fmla="*/ 0 h 8215699"/>
              <a:gd name="connsiteX3" fmla="*/ 8596947 w 9083226"/>
              <a:gd name="connsiteY3" fmla="*/ 8215699 h 8215699"/>
              <a:gd name="connsiteX4" fmla="*/ 0 w 9083226"/>
              <a:gd name="connsiteY4" fmla="*/ 388432 h 8215699"/>
              <a:gd name="connsiteX0" fmla="*/ 0 w 9083226"/>
              <a:gd name="connsiteY0" fmla="*/ 388432 h 8252278"/>
              <a:gd name="connsiteX1" fmla="*/ 3690700 w 9083226"/>
              <a:gd name="connsiteY1" fmla="*/ 0 h 8252278"/>
              <a:gd name="connsiteX2" fmla="*/ 9083226 w 9083226"/>
              <a:gd name="connsiteY2" fmla="*/ 0 h 8252278"/>
              <a:gd name="connsiteX3" fmla="*/ 8662784 w 9083226"/>
              <a:gd name="connsiteY3" fmla="*/ 8252278 h 8252278"/>
              <a:gd name="connsiteX4" fmla="*/ 0 w 9083226"/>
              <a:gd name="connsiteY4" fmla="*/ 388432 h 8252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83226" h="8252278">
                <a:moveTo>
                  <a:pt x="0" y="388432"/>
                </a:moveTo>
                <a:lnTo>
                  <a:pt x="3690700" y="0"/>
                </a:lnTo>
                <a:lnTo>
                  <a:pt x="9083226" y="0"/>
                </a:lnTo>
                <a:lnTo>
                  <a:pt x="8662784" y="8252278"/>
                </a:lnTo>
                <a:lnTo>
                  <a:pt x="0" y="38843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Flowchart: Manual Operation 62"/>
          <p:cNvSpPr/>
          <p:nvPr/>
        </p:nvSpPr>
        <p:spPr>
          <a:xfrm rot="5400000">
            <a:off x="35311423" y="4182435"/>
            <a:ext cx="9373931" cy="7421395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20831"/>
              <a:gd name="connsiteY0" fmla="*/ 0 h 10000"/>
              <a:gd name="connsiteX1" fmla="*/ 20831 w 20831"/>
              <a:gd name="connsiteY1" fmla="*/ 0 h 10000"/>
              <a:gd name="connsiteX2" fmla="*/ 18831 w 20831"/>
              <a:gd name="connsiteY2" fmla="*/ 10000 h 10000"/>
              <a:gd name="connsiteX3" fmla="*/ 12831 w 20831"/>
              <a:gd name="connsiteY3" fmla="*/ 10000 h 10000"/>
              <a:gd name="connsiteX4" fmla="*/ 0 w 20831"/>
              <a:gd name="connsiteY4" fmla="*/ 0 h 10000"/>
              <a:gd name="connsiteX0" fmla="*/ 0 w 18831"/>
              <a:gd name="connsiteY0" fmla="*/ 41541 h 51541"/>
              <a:gd name="connsiteX1" fmla="*/ 16751 w 18831"/>
              <a:gd name="connsiteY1" fmla="*/ 0 h 51541"/>
              <a:gd name="connsiteX2" fmla="*/ 18831 w 18831"/>
              <a:gd name="connsiteY2" fmla="*/ 51541 h 51541"/>
              <a:gd name="connsiteX3" fmla="*/ 12831 w 18831"/>
              <a:gd name="connsiteY3" fmla="*/ 51541 h 51541"/>
              <a:gd name="connsiteX4" fmla="*/ 0 w 18831"/>
              <a:gd name="connsiteY4" fmla="*/ 41541 h 51541"/>
              <a:gd name="connsiteX0" fmla="*/ 0 w 18831"/>
              <a:gd name="connsiteY0" fmla="*/ 40440 h 50440"/>
              <a:gd name="connsiteX1" fmla="*/ 17187 w 18831"/>
              <a:gd name="connsiteY1" fmla="*/ 0 h 50440"/>
              <a:gd name="connsiteX2" fmla="*/ 18831 w 18831"/>
              <a:gd name="connsiteY2" fmla="*/ 50440 h 50440"/>
              <a:gd name="connsiteX3" fmla="*/ 12831 w 18831"/>
              <a:gd name="connsiteY3" fmla="*/ 50440 h 50440"/>
              <a:gd name="connsiteX4" fmla="*/ 0 w 18831"/>
              <a:gd name="connsiteY4" fmla="*/ 40440 h 50440"/>
              <a:gd name="connsiteX0" fmla="*/ 0 w 18831"/>
              <a:gd name="connsiteY0" fmla="*/ 41453 h 51453"/>
              <a:gd name="connsiteX1" fmla="*/ 16777 w 18831"/>
              <a:gd name="connsiteY1" fmla="*/ 0 h 51453"/>
              <a:gd name="connsiteX2" fmla="*/ 18831 w 18831"/>
              <a:gd name="connsiteY2" fmla="*/ 51453 h 51453"/>
              <a:gd name="connsiteX3" fmla="*/ 12831 w 18831"/>
              <a:gd name="connsiteY3" fmla="*/ 51453 h 51453"/>
              <a:gd name="connsiteX4" fmla="*/ 0 w 18831"/>
              <a:gd name="connsiteY4" fmla="*/ 41453 h 51453"/>
              <a:gd name="connsiteX0" fmla="*/ 0 w 18921"/>
              <a:gd name="connsiteY0" fmla="*/ 41453 h 51453"/>
              <a:gd name="connsiteX1" fmla="*/ 16777 w 18921"/>
              <a:gd name="connsiteY1" fmla="*/ 0 h 51453"/>
              <a:gd name="connsiteX2" fmla="*/ 18921 w 18921"/>
              <a:gd name="connsiteY2" fmla="*/ 51453 h 51453"/>
              <a:gd name="connsiteX3" fmla="*/ 12831 w 18921"/>
              <a:gd name="connsiteY3" fmla="*/ 51453 h 51453"/>
              <a:gd name="connsiteX4" fmla="*/ 0 w 18921"/>
              <a:gd name="connsiteY4" fmla="*/ 41453 h 51453"/>
              <a:gd name="connsiteX0" fmla="*/ 0 w 18959"/>
              <a:gd name="connsiteY0" fmla="*/ 41453 h 51453"/>
              <a:gd name="connsiteX1" fmla="*/ 16777 w 18959"/>
              <a:gd name="connsiteY1" fmla="*/ 0 h 51453"/>
              <a:gd name="connsiteX2" fmla="*/ 18959 w 18959"/>
              <a:gd name="connsiteY2" fmla="*/ 51453 h 51453"/>
              <a:gd name="connsiteX3" fmla="*/ 12831 w 18959"/>
              <a:gd name="connsiteY3" fmla="*/ 51453 h 51453"/>
              <a:gd name="connsiteX4" fmla="*/ 0 w 18959"/>
              <a:gd name="connsiteY4" fmla="*/ 41453 h 51453"/>
              <a:gd name="connsiteX0" fmla="*/ 0 w 18921"/>
              <a:gd name="connsiteY0" fmla="*/ 41409 h 51453"/>
              <a:gd name="connsiteX1" fmla="*/ 16739 w 18921"/>
              <a:gd name="connsiteY1" fmla="*/ 0 h 51453"/>
              <a:gd name="connsiteX2" fmla="*/ 18921 w 18921"/>
              <a:gd name="connsiteY2" fmla="*/ 51453 h 51453"/>
              <a:gd name="connsiteX3" fmla="*/ 12793 w 18921"/>
              <a:gd name="connsiteY3" fmla="*/ 51453 h 51453"/>
              <a:gd name="connsiteX4" fmla="*/ 0 w 18921"/>
              <a:gd name="connsiteY4" fmla="*/ 41409 h 51453"/>
              <a:gd name="connsiteX0" fmla="*/ 0 w 18921"/>
              <a:gd name="connsiteY0" fmla="*/ 44142 h 51453"/>
              <a:gd name="connsiteX1" fmla="*/ 16739 w 18921"/>
              <a:gd name="connsiteY1" fmla="*/ 0 h 51453"/>
              <a:gd name="connsiteX2" fmla="*/ 18921 w 18921"/>
              <a:gd name="connsiteY2" fmla="*/ 51453 h 51453"/>
              <a:gd name="connsiteX3" fmla="*/ 12793 w 18921"/>
              <a:gd name="connsiteY3" fmla="*/ 51453 h 51453"/>
              <a:gd name="connsiteX4" fmla="*/ 0 w 18921"/>
              <a:gd name="connsiteY4" fmla="*/ 44142 h 51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921" h="51453">
                <a:moveTo>
                  <a:pt x="0" y="44142"/>
                </a:moveTo>
                <a:lnTo>
                  <a:pt x="16739" y="0"/>
                </a:lnTo>
                <a:cubicBezTo>
                  <a:pt x="17432" y="17180"/>
                  <a:pt x="18228" y="34273"/>
                  <a:pt x="18921" y="51453"/>
                </a:cubicBezTo>
                <a:lnTo>
                  <a:pt x="12793" y="51453"/>
                </a:lnTo>
                <a:lnTo>
                  <a:pt x="0" y="4414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/>
          <p:cNvCxnSpPr/>
          <p:nvPr/>
        </p:nvCxnSpPr>
        <p:spPr>
          <a:xfrm flipV="1">
            <a:off x="36270665" y="3215879"/>
            <a:ext cx="1075340" cy="6374342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Flowchart: Manual Operation 71"/>
          <p:cNvSpPr/>
          <p:nvPr/>
        </p:nvSpPr>
        <p:spPr>
          <a:xfrm rot="10800000">
            <a:off x="12935713" y="15934950"/>
            <a:ext cx="20259518" cy="1928886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24049"/>
              <a:gd name="connsiteY0" fmla="*/ 0 h 10000"/>
              <a:gd name="connsiteX1" fmla="*/ 24049 w 24049"/>
              <a:gd name="connsiteY1" fmla="*/ 53 h 10000"/>
              <a:gd name="connsiteX2" fmla="*/ 8000 w 24049"/>
              <a:gd name="connsiteY2" fmla="*/ 10000 h 10000"/>
              <a:gd name="connsiteX3" fmla="*/ 2000 w 24049"/>
              <a:gd name="connsiteY3" fmla="*/ 10000 h 10000"/>
              <a:gd name="connsiteX4" fmla="*/ 0 w 24049"/>
              <a:gd name="connsiteY4" fmla="*/ 0 h 10000"/>
              <a:gd name="connsiteX0" fmla="*/ 0 w 32274"/>
              <a:gd name="connsiteY0" fmla="*/ 0 h 10000"/>
              <a:gd name="connsiteX1" fmla="*/ 32274 w 32274"/>
              <a:gd name="connsiteY1" fmla="*/ 0 h 10000"/>
              <a:gd name="connsiteX2" fmla="*/ 8000 w 32274"/>
              <a:gd name="connsiteY2" fmla="*/ 10000 h 10000"/>
              <a:gd name="connsiteX3" fmla="*/ 2000 w 32274"/>
              <a:gd name="connsiteY3" fmla="*/ 10000 h 10000"/>
              <a:gd name="connsiteX4" fmla="*/ 0 w 32274"/>
              <a:gd name="connsiteY4" fmla="*/ 0 h 10000"/>
              <a:gd name="connsiteX0" fmla="*/ 0 w 32302"/>
              <a:gd name="connsiteY0" fmla="*/ 0 h 10000"/>
              <a:gd name="connsiteX1" fmla="*/ 32302 w 32302"/>
              <a:gd name="connsiteY1" fmla="*/ 0 h 10000"/>
              <a:gd name="connsiteX2" fmla="*/ 8000 w 32302"/>
              <a:gd name="connsiteY2" fmla="*/ 10000 h 10000"/>
              <a:gd name="connsiteX3" fmla="*/ 2000 w 32302"/>
              <a:gd name="connsiteY3" fmla="*/ 10000 h 10000"/>
              <a:gd name="connsiteX4" fmla="*/ 0 w 32302"/>
              <a:gd name="connsiteY4" fmla="*/ 0 h 10000"/>
              <a:gd name="connsiteX0" fmla="*/ 7936 w 30302"/>
              <a:gd name="connsiteY0" fmla="*/ 0 h 10000"/>
              <a:gd name="connsiteX1" fmla="*/ 30302 w 30302"/>
              <a:gd name="connsiteY1" fmla="*/ 0 h 10000"/>
              <a:gd name="connsiteX2" fmla="*/ 6000 w 30302"/>
              <a:gd name="connsiteY2" fmla="*/ 10000 h 10000"/>
              <a:gd name="connsiteX3" fmla="*/ 0 w 30302"/>
              <a:gd name="connsiteY3" fmla="*/ 10000 h 10000"/>
              <a:gd name="connsiteX4" fmla="*/ 7936 w 30302"/>
              <a:gd name="connsiteY4" fmla="*/ 0 h 10000"/>
              <a:gd name="connsiteX0" fmla="*/ 7956 w 30302"/>
              <a:gd name="connsiteY0" fmla="*/ 0 h 25762"/>
              <a:gd name="connsiteX1" fmla="*/ 30302 w 30302"/>
              <a:gd name="connsiteY1" fmla="*/ 15762 h 25762"/>
              <a:gd name="connsiteX2" fmla="*/ 6000 w 30302"/>
              <a:gd name="connsiteY2" fmla="*/ 25762 h 25762"/>
              <a:gd name="connsiteX3" fmla="*/ 0 w 30302"/>
              <a:gd name="connsiteY3" fmla="*/ 25762 h 25762"/>
              <a:gd name="connsiteX4" fmla="*/ 7956 w 30302"/>
              <a:gd name="connsiteY4" fmla="*/ 0 h 25762"/>
              <a:gd name="connsiteX0" fmla="*/ 7956 w 30302"/>
              <a:gd name="connsiteY0" fmla="*/ 0 h 25838"/>
              <a:gd name="connsiteX1" fmla="*/ 30302 w 30302"/>
              <a:gd name="connsiteY1" fmla="*/ 15838 h 25838"/>
              <a:gd name="connsiteX2" fmla="*/ 6000 w 30302"/>
              <a:gd name="connsiteY2" fmla="*/ 25838 h 25838"/>
              <a:gd name="connsiteX3" fmla="*/ 0 w 30302"/>
              <a:gd name="connsiteY3" fmla="*/ 25838 h 25838"/>
              <a:gd name="connsiteX4" fmla="*/ 7956 w 30302"/>
              <a:gd name="connsiteY4" fmla="*/ 0 h 25838"/>
              <a:gd name="connsiteX0" fmla="*/ 1177 w 30302"/>
              <a:gd name="connsiteY0" fmla="*/ 1502 h 10000"/>
              <a:gd name="connsiteX1" fmla="*/ 30302 w 30302"/>
              <a:gd name="connsiteY1" fmla="*/ 0 h 10000"/>
              <a:gd name="connsiteX2" fmla="*/ 6000 w 30302"/>
              <a:gd name="connsiteY2" fmla="*/ 10000 h 10000"/>
              <a:gd name="connsiteX3" fmla="*/ 0 w 30302"/>
              <a:gd name="connsiteY3" fmla="*/ 10000 h 10000"/>
              <a:gd name="connsiteX4" fmla="*/ 1177 w 30302"/>
              <a:gd name="connsiteY4" fmla="*/ 1502 h 10000"/>
              <a:gd name="connsiteX0" fmla="*/ 1177 w 42080"/>
              <a:gd name="connsiteY0" fmla="*/ 0 h 8498"/>
              <a:gd name="connsiteX1" fmla="*/ 42080 w 42080"/>
              <a:gd name="connsiteY1" fmla="*/ 208 h 8498"/>
              <a:gd name="connsiteX2" fmla="*/ 6000 w 42080"/>
              <a:gd name="connsiteY2" fmla="*/ 8498 h 8498"/>
              <a:gd name="connsiteX3" fmla="*/ 0 w 42080"/>
              <a:gd name="connsiteY3" fmla="*/ 8498 h 8498"/>
              <a:gd name="connsiteX4" fmla="*/ 1177 w 42080"/>
              <a:gd name="connsiteY4" fmla="*/ 0 h 8498"/>
              <a:gd name="connsiteX0" fmla="*/ 280 w 11042"/>
              <a:gd name="connsiteY0" fmla="*/ 107 h 10107"/>
              <a:gd name="connsiteX1" fmla="*/ 11042 w 11042"/>
              <a:gd name="connsiteY1" fmla="*/ 0 h 10107"/>
              <a:gd name="connsiteX2" fmla="*/ 1426 w 11042"/>
              <a:gd name="connsiteY2" fmla="*/ 10107 h 10107"/>
              <a:gd name="connsiteX3" fmla="*/ 0 w 11042"/>
              <a:gd name="connsiteY3" fmla="*/ 10107 h 10107"/>
              <a:gd name="connsiteX4" fmla="*/ 280 w 11042"/>
              <a:gd name="connsiteY4" fmla="*/ 107 h 10107"/>
              <a:gd name="connsiteX0" fmla="*/ 280 w 11190"/>
              <a:gd name="connsiteY0" fmla="*/ 190 h 10190"/>
              <a:gd name="connsiteX1" fmla="*/ 11190 w 11190"/>
              <a:gd name="connsiteY1" fmla="*/ 0 h 10190"/>
              <a:gd name="connsiteX2" fmla="*/ 1426 w 11190"/>
              <a:gd name="connsiteY2" fmla="*/ 10190 h 10190"/>
              <a:gd name="connsiteX3" fmla="*/ 0 w 11190"/>
              <a:gd name="connsiteY3" fmla="*/ 10190 h 10190"/>
              <a:gd name="connsiteX4" fmla="*/ 280 w 11190"/>
              <a:gd name="connsiteY4" fmla="*/ 190 h 10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90" h="10190">
                <a:moveTo>
                  <a:pt x="280" y="190"/>
                </a:moveTo>
                <a:lnTo>
                  <a:pt x="11190" y="0"/>
                </a:lnTo>
                <a:lnTo>
                  <a:pt x="1426" y="10190"/>
                </a:lnTo>
                <a:lnTo>
                  <a:pt x="0" y="10190"/>
                </a:lnTo>
                <a:cubicBezTo>
                  <a:pt x="93" y="6857"/>
                  <a:pt x="187" y="3523"/>
                  <a:pt x="280" y="19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Connector 63"/>
          <p:cNvCxnSpPr/>
          <p:nvPr/>
        </p:nvCxnSpPr>
        <p:spPr>
          <a:xfrm flipH="1">
            <a:off x="12958830" y="15934949"/>
            <a:ext cx="17659077" cy="1909499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9552" y="6419088"/>
            <a:ext cx="22554592" cy="11750040"/>
          </a:xfrm>
          <a:prstGeom prst="rect">
            <a:avLst/>
          </a:prstGeom>
        </p:spPr>
      </p:pic>
      <p:sp>
        <p:nvSpPr>
          <p:cNvPr id="51" name="Flowchart: Manual Operation 50"/>
          <p:cNvSpPr/>
          <p:nvPr/>
        </p:nvSpPr>
        <p:spPr>
          <a:xfrm rot="16200000">
            <a:off x="11333901" y="10048044"/>
            <a:ext cx="14378852" cy="737891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1265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135"/>
              <a:gd name="connsiteX1" fmla="*/ 10000 w 10000"/>
              <a:gd name="connsiteY1" fmla="*/ 0 h 10135"/>
              <a:gd name="connsiteX2" fmla="*/ 4034 w 10000"/>
              <a:gd name="connsiteY2" fmla="*/ 10135 h 10135"/>
              <a:gd name="connsiteX3" fmla="*/ 1265 w 10000"/>
              <a:gd name="connsiteY3" fmla="*/ 10000 h 10135"/>
              <a:gd name="connsiteX4" fmla="*/ 0 w 10000"/>
              <a:gd name="connsiteY4" fmla="*/ 0 h 10135"/>
              <a:gd name="connsiteX0" fmla="*/ 0 w 10025"/>
              <a:gd name="connsiteY0" fmla="*/ 0 h 10135"/>
              <a:gd name="connsiteX1" fmla="*/ 10025 w 10025"/>
              <a:gd name="connsiteY1" fmla="*/ 4911 h 10135"/>
              <a:gd name="connsiteX2" fmla="*/ 4034 w 10025"/>
              <a:gd name="connsiteY2" fmla="*/ 10135 h 10135"/>
              <a:gd name="connsiteX3" fmla="*/ 1265 w 10025"/>
              <a:gd name="connsiteY3" fmla="*/ 10000 h 10135"/>
              <a:gd name="connsiteX4" fmla="*/ 0 w 10025"/>
              <a:gd name="connsiteY4" fmla="*/ 0 h 10135"/>
              <a:gd name="connsiteX0" fmla="*/ 0 w 11559"/>
              <a:gd name="connsiteY0" fmla="*/ 0 h 5224"/>
              <a:gd name="connsiteX1" fmla="*/ 11559 w 11559"/>
              <a:gd name="connsiteY1" fmla="*/ 0 h 5224"/>
              <a:gd name="connsiteX2" fmla="*/ 5568 w 11559"/>
              <a:gd name="connsiteY2" fmla="*/ 5224 h 5224"/>
              <a:gd name="connsiteX3" fmla="*/ 2799 w 11559"/>
              <a:gd name="connsiteY3" fmla="*/ 5089 h 5224"/>
              <a:gd name="connsiteX4" fmla="*/ 0 w 11559"/>
              <a:gd name="connsiteY4" fmla="*/ 0 h 5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9" h="5224">
                <a:moveTo>
                  <a:pt x="0" y="0"/>
                </a:moveTo>
                <a:lnTo>
                  <a:pt x="11559" y="0"/>
                </a:lnTo>
                <a:lnTo>
                  <a:pt x="5568" y="5224"/>
                </a:lnTo>
                <a:lnTo>
                  <a:pt x="2799" y="5089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lowchart: Manual Operation 26"/>
          <p:cNvSpPr/>
          <p:nvPr/>
        </p:nvSpPr>
        <p:spPr>
          <a:xfrm>
            <a:off x="18722220" y="6408631"/>
            <a:ext cx="18098719" cy="1338149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3756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6186 w 10000"/>
              <a:gd name="connsiteY2" fmla="*/ 10000 h 10000"/>
              <a:gd name="connsiteX3" fmla="*/ 3756 w 10000"/>
              <a:gd name="connsiteY3" fmla="*/ 10000 h 10000"/>
              <a:gd name="connsiteX4" fmla="*/ 0 w 10000"/>
              <a:gd name="connsiteY4" fmla="*/ 0 h 10000"/>
              <a:gd name="connsiteX0" fmla="*/ 0 w 13377"/>
              <a:gd name="connsiteY0" fmla="*/ 143 h 10000"/>
              <a:gd name="connsiteX1" fmla="*/ 13377 w 13377"/>
              <a:gd name="connsiteY1" fmla="*/ 0 h 10000"/>
              <a:gd name="connsiteX2" fmla="*/ 9563 w 13377"/>
              <a:gd name="connsiteY2" fmla="*/ 10000 h 10000"/>
              <a:gd name="connsiteX3" fmla="*/ 7133 w 13377"/>
              <a:gd name="connsiteY3" fmla="*/ 10000 h 10000"/>
              <a:gd name="connsiteX4" fmla="*/ 0 w 13377"/>
              <a:gd name="connsiteY4" fmla="*/ 143 h 10000"/>
              <a:gd name="connsiteX0" fmla="*/ 0 w 13377"/>
              <a:gd name="connsiteY0" fmla="*/ 143 h 10000"/>
              <a:gd name="connsiteX1" fmla="*/ 13377 w 13377"/>
              <a:gd name="connsiteY1" fmla="*/ 0 h 10000"/>
              <a:gd name="connsiteX2" fmla="*/ 9563 w 13377"/>
              <a:gd name="connsiteY2" fmla="*/ 10000 h 10000"/>
              <a:gd name="connsiteX3" fmla="*/ 7058 w 13377"/>
              <a:gd name="connsiteY3" fmla="*/ 10000 h 10000"/>
              <a:gd name="connsiteX4" fmla="*/ 0 w 13377"/>
              <a:gd name="connsiteY4" fmla="*/ 143 h 10000"/>
              <a:gd name="connsiteX0" fmla="*/ 0 w 13362"/>
              <a:gd name="connsiteY0" fmla="*/ 0 h 10000"/>
              <a:gd name="connsiteX1" fmla="*/ 13362 w 13362"/>
              <a:gd name="connsiteY1" fmla="*/ 0 h 10000"/>
              <a:gd name="connsiteX2" fmla="*/ 9548 w 13362"/>
              <a:gd name="connsiteY2" fmla="*/ 10000 h 10000"/>
              <a:gd name="connsiteX3" fmla="*/ 7043 w 13362"/>
              <a:gd name="connsiteY3" fmla="*/ 10000 h 10000"/>
              <a:gd name="connsiteX4" fmla="*/ 0 w 13362"/>
              <a:gd name="connsiteY4" fmla="*/ 0 h 10000"/>
              <a:gd name="connsiteX0" fmla="*/ 0 w 13377"/>
              <a:gd name="connsiteY0" fmla="*/ 0 h 10000"/>
              <a:gd name="connsiteX1" fmla="*/ 13377 w 13377"/>
              <a:gd name="connsiteY1" fmla="*/ 0 h 10000"/>
              <a:gd name="connsiteX2" fmla="*/ 9563 w 13377"/>
              <a:gd name="connsiteY2" fmla="*/ 10000 h 10000"/>
              <a:gd name="connsiteX3" fmla="*/ 7058 w 13377"/>
              <a:gd name="connsiteY3" fmla="*/ 10000 h 10000"/>
              <a:gd name="connsiteX4" fmla="*/ 0 w 13377"/>
              <a:gd name="connsiteY4" fmla="*/ 0 h 10000"/>
              <a:gd name="connsiteX0" fmla="*/ 0 w 13377"/>
              <a:gd name="connsiteY0" fmla="*/ 0 h 10000"/>
              <a:gd name="connsiteX1" fmla="*/ 13377 w 13377"/>
              <a:gd name="connsiteY1" fmla="*/ 0 h 10000"/>
              <a:gd name="connsiteX2" fmla="*/ 9473 w 13377"/>
              <a:gd name="connsiteY2" fmla="*/ 9905 h 10000"/>
              <a:gd name="connsiteX3" fmla="*/ 7058 w 13377"/>
              <a:gd name="connsiteY3" fmla="*/ 10000 h 10000"/>
              <a:gd name="connsiteX4" fmla="*/ 0 w 13377"/>
              <a:gd name="connsiteY4" fmla="*/ 0 h 10000"/>
              <a:gd name="connsiteX0" fmla="*/ 0 w 13377"/>
              <a:gd name="connsiteY0" fmla="*/ 0 h 10048"/>
              <a:gd name="connsiteX1" fmla="*/ 13377 w 13377"/>
              <a:gd name="connsiteY1" fmla="*/ 0 h 10048"/>
              <a:gd name="connsiteX2" fmla="*/ 9488 w 13377"/>
              <a:gd name="connsiteY2" fmla="*/ 10048 h 10048"/>
              <a:gd name="connsiteX3" fmla="*/ 7058 w 13377"/>
              <a:gd name="connsiteY3" fmla="*/ 10000 h 10048"/>
              <a:gd name="connsiteX4" fmla="*/ 0 w 13377"/>
              <a:gd name="connsiteY4" fmla="*/ 0 h 10048"/>
              <a:gd name="connsiteX0" fmla="*/ 0 w 13377"/>
              <a:gd name="connsiteY0" fmla="*/ 0 h 10000"/>
              <a:gd name="connsiteX1" fmla="*/ 13377 w 13377"/>
              <a:gd name="connsiteY1" fmla="*/ 0 h 10000"/>
              <a:gd name="connsiteX2" fmla="*/ 9488 w 13377"/>
              <a:gd name="connsiteY2" fmla="*/ 9905 h 10000"/>
              <a:gd name="connsiteX3" fmla="*/ 7058 w 13377"/>
              <a:gd name="connsiteY3" fmla="*/ 10000 h 10000"/>
              <a:gd name="connsiteX4" fmla="*/ 0 w 13377"/>
              <a:gd name="connsiteY4" fmla="*/ 0 h 10000"/>
              <a:gd name="connsiteX0" fmla="*/ 0 w 14322"/>
              <a:gd name="connsiteY0" fmla="*/ 48 h 10048"/>
              <a:gd name="connsiteX1" fmla="*/ 14322 w 14322"/>
              <a:gd name="connsiteY1" fmla="*/ 0 h 10048"/>
              <a:gd name="connsiteX2" fmla="*/ 9488 w 14322"/>
              <a:gd name="connsiteY2" fmla="*/ 9953 h 10048"/>
              <a:gd name="connsiteX3" fmla="*/ 7058 w 14322"/>
              <a:gd name="connsiteY3" fmla="*/ 10048 h 10048"/>
              <a:gd name="connsiteX4" fmla="*/ 0 w 14322"/>
              <a:gd name="connsiteY4" fmla="*/ 48 h 10048"/>
              <a:gd name="connsiteX0" fmla="*/ 0 w 14633"/>
              <a:gd name="connsiteY0" fmla="*/ 48 h 10048"/>
              <a:gd name="connsiteX1" fmla="*/ 14633 w 14633"/>
              <a:gd name="connsiteY1" fmla="*/ 0 h 10048"/>
              <a:gd name="connsiteX2" fmla="*/ 9488 w 14633"/>
              <a:gd name="connsiteY2" fmla="*/ 9953 h 10048"/>
              <a:gd name="connsiteX3" fmla="*/ 7058 w 14633"/>
              <a:gd name="connsiteY3" fmla="*/ 10048 h 10048"/>
              <a:gd name="connsiteX4" fmla="*/ 0 w 14633"/>
              <a:gd name="connsiteY4" fmla="*/ 48 h 10048"/>
              <a:gd name="connsiteX0" fmla="*/ 0 w 14322"/>
              <a:gd name="connsiteY0" fmla="*/ 48 h 10048"/>
              <a:gd name="connsiteX1" fmla="*/ 14322 w 14322"/>
              <a:gd name="connsiteY1" fmla="*/ 0 h 10048"/>
              <a:gd name="connsiteX2" fmla="*/ 9177 w 14322"/>
              <a:gd name="connsiteY2" fmla="*/ 9953 h 10048"/>
              <a:gd name="connsiteX3" fmla="*/ 6747 w 14322"/>
              <a:gd name="connsiteY3" fmla="*/ 10048 h 10048"/>
              <a:gd name="connsiteX4" fmla="*/ 0 w 14322"/>
              <a:gd name="connsiteY4" fmla="*/ 48 h 10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22" h="10048">
                <a:moveTo>
                  <a:pt x="0" y="48"/>
                </a:moveTo>
                <a:lnTo>
                  <a:pt x="14322" y="0"/>
                </a:lnTo>
                <a:lnTo>
                  <a:pt x="9177" y="9953"/>
                </a:lnTo>
                <a:lnTo>
                  <a:pt x="6747" y="10048"/>
                </a:lnTo>
                <a:lnTo>
                  <a:pt x="0" y="4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352269" y="3167753"/>
            <a:ext cx="12366410" cy="18395106"/>
          </a:xfrm>
          <a:prstGeom prst="roundRect">
            <a:avLst>
              <a:gd name="adj" fmla="val 1806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69506" y="354275"/>
            <a:ext cx="4314825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Putting Down Roots:  A Graphical Exploration of Community Attachment</a:t>
            </a:r>
          </a:p>
          <a:p>
            <a:pPr algn="ctr"/>
            <a:r>
              <a:rPr lang="en-US" sz="4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Andee Kaplan, Eric Hare</a:t>
            </a:r>
          </a:p>
          <a:p>
            <a:pPr algn="ctr"/>
            <a:r>
              <a:rPr lang="en-US" sz="4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Department of Statistics, Iowa State University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629976" y="3387574"/>
            <a:ext cx="11810997" cy="1918558"/>
          </a:xfrm>
          <a:prstGeom prst="roundRect">
            <a:avLst>
              <a:gd name="adj" fmla="val 5110"/>
            </a:avLst>
          </a:prstGeom>
          <a:noFill/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629976" y="5432760"/>
            <a:ext cx="11810997" cy="12443698"/>
          </a:xfrm>
          <a:prstGeom prst="roundRect">
            <a:avLst>
              <a:gd name="adj" fmla="val 1118"/>
            </a:avLst>
          </a:prstGeom>
          <a:noFill/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629975" y="18034699"/>
            <a:ext cx="11810997" cy="2301453"/>
          </a:xfrm>
          <a:prstGeom prst="roundRect">
            <a:avLst>
              <a:gd name="adj" fmla="val 5483"/>
            </a:avLst>
          </a:prstGeom>
          <a:noFill/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26228" y="3483825"/>
            <a:ext cx="11714745" cy="4924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600" dirty="0" smtClean="0">
                <a:latin typeface="Arial" pitchFamily="34" charset="0"/>
                <a:cs typeface="Arial" pitchFamily="34" charset="0"/>
              </a:rPr>
              <a:t>Data</a:t>
            </a:r>
            <a:endParaRPr lang="en-US" sz="2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26228" y="5531353"/>
            <a:ext cx="11714745" cy="4924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600" dirty="0" smtClean="0">
                <a:latin typeface="Arial" pitchFamily="34" charset="0"/>
                <a:cs typeface="Arial" pitchFamily="34" charset="0"/>
              </a:rPr>
              <a:t>Metrics</a:t>
            </a:r>
            <a:endParaRPr lang="en-US" sz="2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26227" y="18107126"/>
            <a:ext cx="11714745" cy="4924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600" dirty="0" smtClean="0">
                <a:latin typeface="Arial" pitchFamily="34" charset="0"/>
                <a:cs typeface="Arial" pitchFamily="34" charset="0"/>
              </a:rPr>
              <a:t>Philosophy</a:t>
            </a:r>
            <a:endParaRPr lang="en-US" sz="2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8873200" y="10665561"/>
            <a:ext cx="7258545" cy="345645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7245490" y="7746780"/>
            <a:ext cx="3072400" cy="526148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0893964" y="9590220"/>
            <a:ext cx="5376701" cy="2995589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>
            <a:endCxn id="27" idx="0"/>
          </p:cNvCxnSpPr>
          <p:nvPr/>
        </p:nvCxnSpPr>
        <p:spPr>
          <a:xfrm flipH="1" flipV="1">
            <a:off x="18722220" y="6415023"/>
            <a:ext cx="8523270" cy="1331757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30317890" y="6403049"/>
            <a:ext cx="6512895" cy="1343732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33198265" y="12585811"/>
            <a:ext cx="2265895" cy="541099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30625129" y="12585810"/>
            <a:ext cx="2573136" cy="334123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2958830" y="3221254"/>
            <a:ext cx="5208121" cy="143776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3" name="TextBox 32"/>
          <p:cNvSpPr txBox="1"/>
          <p:nvPr/>
        </p:nvSpPr>
        <p:spPr>
          <a:xfrm>
            <a:off x="12958830" y="3223943"/>
            <a:ext cx="5195551" cy="4924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600" dirty="0" smtClean="0">
                <a:latin typeface="Arial" pitchFamily="34" charset="0"/>
                <a:cs typeface="Arial" pitchFamily="34" charset="0"/>
              </a:rPr>
              <a:t>West – Urbanicity and Openness</a:t>
            </a:r>
            <a:endParaRPr lang="en-US" sz="2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2958830" y="17844448"/>
            <a:ext cx="19734549" cy="37184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12958830" y="18032963"/>
            <a:ext cx="18590285" cy="4924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600" dirty="0" smtClean="0">
                <a:latin typeface="Arial" pitchFamily="34" charset="0"/>
                <a:cs typeface="Arial" pitchFamily="34" charset="0"/>
              </a:rPr>
              <a:t>Deep South – The Safety Angle</a:t>
            </a:r>
            <a:endParaRPr lang="en-US" sz="2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5848210" y="13008265"/>
            <a:ext cx="7873024" cy="86788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35887559" y="13040238"/>
            <a:ext cx="7833676" cy="4924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600" dirty="0" smtClean="0">
                <a:latin typeface="Arial" pitchFamily="34" charset="0"/>
                <a:cs typeface="Arial" pitchFamily="34" charset="0"/>
              </a:rPr>
              <a:t>Southeast – Social Offerings </a:t>
            </a:r>
            <a:r>
              <a:rPr lang="en-US" sz="2600" dirty="0">
                <a:latin typeface="Arial" pitchFamily="34" charset="0"/>
                <a:cs typeface="Arial" pitchFamily="34" charset="0"/>
              </a:rPr>
              <a:t>in Myrtle Beach</a:t>
            </a:r>
          </a:p>
        </p:txBody>
      </p:sp>
      <p:sp>
        <p:nvSpPr>
          <p:cNvPr id="38" name="Rectangle 37"/>
          <p:cNvSpPr/>
          <p:nvPr/>
        </p:nvSpPr>
        <p:spPr>
          <a:xfrm>
            <a:off x="37346005" y="3218566"/>
            <a:ext cx="6375230" cy="82919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37346005" y="3227563"/>
            <a:ext cx="6375230" cy="4924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600" dirty="0" smtClean="0">
                <a:latin typeface="Arial" pitchFamily="34" charset="0"/>
                <a:cs typeface="Arial" pitchFamily="34" charset="0"/>
              </a:rPr>
              <a:t>Rust Belt – The Economic Collapse</a:t>
            </a:r>
            <a:endParaRPr lang="en-US" sz="26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 flipH="1">
            <a:off x="18166951" y="14122011"/>
            <a:ext cx="706250" cy="347688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 flipV="1">
            <a:off x="18166951" y="3223943"/>
            <a:ext cx="706252" cy="7441622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V="1">
            <a:off x="36270665" y="11510470"/>
            <a:ext cx="7450570" cy="1075342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H="1">
            <a:off x="32693379" y="15927045"/>
            <a:ext cx="504888" cy="1917403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35464160" y="12585812"/>
            <a:ext cx="8244926" cy="422453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35464161" y="17996808"/>
            <a:ext cx="384049" cy="3672954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18719580" y="3215878"/>
            <a:ext cx="18111205" cy="31991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18719580" y="3208785"/>
            <a:ext cx="11714745" cy="4924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600" dirty="0" smtClean="0">
                <a:latin typeface="Arial" pitchFamily="34" charset="0"/>
                <a:cs typeface="Arial" pitchFamily="34" charset="0"/>
              </a:rPr>
              <a:t>Great Plains – Effect of Quality Education</a:t>
            </a:r>
            <a:endParaRPr lang="en-US" sz="2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726228" y="3905748"/>
            <a:ext cx="11791319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 smtClean="0">
                <a:latin typeface="Arial" pitchFamily="34" charset="0"/>
                <a:cs typeface="Arial" pitchFamily="34" charset="0"/>
              </a:rPr>
              <a:t>The </a:t>
            </a:r>
            <a:r>
              <a:rPr lang="en-US" sz="1700" smtClean="0">
                <a:latin typeface="Arial" pitchFamily="34" charset="0"/>
                <a:cs typeface="Arial" pitchFamily="34" charset="0"/>
              </a:rPr>
              <a:t>data come </a:t>
            </a:r>
            <a:r>
              <a:rPr lang="en-US" sz="1700" dirty="0" smtClean="0">
                <a:latin typeface="Arial" pitchFamily="34" charset="0"/>
                <a:cs typeface="Arial" pitchFamily="34" charset="0"/>
              </a:rPr>
              <a:t>from the Knight Foundation’s  ‘</a:t>
            </a:r>
            <a:r>
              <a:rPr lang="en-US" sz="1700" dirty="0">
                <a:latin typeface="Arial" pitchFamily="34" charset="0"/>
                <a:cs typeface="Arial" pitchFamily="34" charset="0"/>
              </a:rPr>
              <a:t>Soul of the Community</a:t>
            </a:r>
            <a:r>
              <a:rPr lang="en-US" sz="1700" dirty="0" smtClean="0">
                <a:latin typeface="Arial" pitchFamily="34" charset="0"/>
                <a:cs typeface="Arial" pitchFamily="34" charset="0"/>
              </a:rPr>
              <a:t>’ project. The </a:t>
            </a:r>
            <a:r>
              <a:rPr lang="en-US" sz="1700" dirty="0">
                <a:latin typeface="Arial" pitchFamily="34" charset="0"/>
                <a:cs typeface="Arial" pitchFamily="34" charset="0"/>
              </a:rPr>
              <a:t>Knight Foundation in cooperation with Gallup collected data from 43,000 people over </a:t>
            </a:r>
            <a:r>
              <a:rPr lang="en-US" sz="1700" dirty="0" smtClean="0">
                <a:latin typeface="Arial" pitchFamily="34" charset="0"/>
                <a:cs typeface="Arial" pitchFamily="34" charset="0"/>
              </a:rPr>
              <a:t>three years in 26 communities across the United States. The 26 communities do not constitute a random sample of communities across the United States; participating communities were those where the Knight Foundation was already active. Along with survey answers, the data contains derived metrics that were used to gain insight into what makes a community thrive.</a:t>
            </a:r>
          </a:p>
        </p:txBody>
      </p:sp>
      <p:graphicFrame>
        <p:nvGraphicFramePr>
          <p:cNvPr id="106" name="Table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9300118"/>
              </p:ext>
            </p:extLst>
          </p:nvPr>
        </p:nvGraphicFramePr>
        <p:xfrm>
          <a:off x="726228" y="5971574"/>
          <a:ext cx="11696221" cy="1188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62424"/>
                <a:gridCol w="1003379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700" dirty="0" smtClean="0">
                          <a:latin typeface="Arial" pitchFamily="34" charset="0"/>
                          <a:cs typeface="Arial" pitchFamily="34" charset="0"/>
                        </a:rPr>
                        <a:t>Community Attachment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indent="-457200">
                        <a:buFont typeface="Arial" pitchFamily="34" charset="0"/>
                        <a:buChar char="•"/>
                      </a:pPr>
                      <a:r>
                        <a:rPr lang="en-US" sz="1700" dirty="0" smtClean="0">
                          <a:latin typeface="Arial" pitchFamily="34" charset="0"/>
                          <a:cs typeface="Arial" pitchFamily="34" charset="0"/>
                        </a:rPr>
                        <a:t>I am proud to say I live in [Community</a:t>
                      </a:r>
                      <a:r>
                        <a:rPr lang="en-US" sz="1700" baseline="0" dirty="0" smtClean="0">
                          <a:latin typeface="Arial" pitchFamily="34" charset="0"/>
                          <a:cs typeface="Arial" pitchFamily="34" charset="0"/>
                        </a:rPr>
                        <a:t>].</a:t>
                      </a:r>
                      <a:endParaRPr lang="en-US" sz="1700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457200" indent="-457200">
                        <a:buFont typeface="Arial" pitchFamily="34" charset="0"/>
                        <a:buChar char="•"/>
                      </a:pPr>
                      <a:r>
                        <a:rPr lang="en-US" sz="1700" dirty="0" smtClean="0">
                          <a:latin typeface="Arial" pitchFamily="34" charset="0"/>
                          <a:cs typeface="Arial" pitchFamily="34" charset="0"/>
                        </a:rPr>
                        <a:t>[Community</a:t>
                      </a:r>
                      <a:r>
                        <a:rPr lang="en-US" sz="1700" baseline="0" dirty="0" smtClean="0">
                          <a:latin typeface="Arial" pitchFamily="34" charset="0"/>
                          <a:cs typeface="Arial" pitchFamily="34" charset="0"/>
                        </a:rPr>
                        <a:t>] </a:t>
                      </a:r>
                      <a:r>
                        <a:rPr lang="en-US" sz="1700" dirty="0" smtClean="0">
                          <a:latin typeface="Arial" pitchFamily="34" charset="0"/>
                          <a:cs typeface="Arial" pitchFamily="34" charset="0"/>
                        </a:rPr>
                        <a:t>is the perfect place for people like me.</a:t>
                      </a:r>
                    </a:p>
                    <a:p>
                      <a:pPr marL="457200" indent="-457200">
                        <a:buFont typeface="Arial" pitchFamily="34" charset="0"/>
                        <a:buChar char="•"/>
                      </a:pPr>
                      <a:r>
                        <a:rPr lang="en-US" sz="1700" dirty="0" smtClean="0">
                          <a:latin typeface="Arial" pitchFamily="34" charset="0"/>
                          <a:cs typeface="Arial" pitchFamily="34" charset="0"/>
                        </a:rPr>
                        <a:t>Taking everything into account, how satisfied are you with [Community] as a place to live?</a:t>
                      </a:r>
                    </a:p>
                    <a:p>
                      <a:pPr marL="457200" indent="-457200">
                        <a:buFont typeface="Arial" pitchFamily="34" charset="0"/>
                        <a:buChar char="•"/>
                      </a:pPr>
                      <a:r>
                        <a:rPr lang="en-US" sz="1700" dirty="0" smtClean="0">
                          <a:latin typeface="Arial" pitchFamily="34" charset="0"/>
                          <a:cs typeface="Arial" pitchFamily="34" charset="0"/>
                        </a:rPr>
                        <a:t>How likely are you to recommend [Community] to a friend or associate as a place to live? </a:t>
                      </a:r>
                    </a:p>
                    <a:p>
                      <a:pPr marL="457200" indent="-457200">
                        <a:buFont typeface="Arial" pitchFamily="34" charset="0"/>
                        <a:buChar char="•"/>
                      </a:pPr>
                      <a:r>
                        <a:rPr lang="en-US" sz="1700" dirty="0" smtClean="0">
                          <a:latin typeface="Arial" pitchFamily="34" charset="0"/>
                          <a:cs typeface="Arial" pitchFamily="34" charset="0"/>
                        </a:rPr>
                        <a:t>And thinking about five years from now, how do you think [Community] will be as a place to live compared to today?</a:t>
                      </a:r>
                      <a:endParaRPr lang="en-US" sz="17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700" dirty="0" smtClean="0">
                          <a:latin typeface="Arial" pitchFamily="34" charset="0"/>
                          <a:cs typeface="Arial" pitchFamily="34" charset="0"/>
                        </a:rPr>
                        <a:t>Safety</a:t>
                      </a:r>
                      <a:endParaRPr lang="en-US" sz="17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indent="-457200">
                        <a:buFont typeface="Arial" pitchFamily="34" charset="0"/>
                        <a:buChar char="•"/>
                      </a:pPr>
                      <a:r>
                        <a:rPr lang="en-US" sz="1700" dirty="0" smtClean="0">
                          <a:latin typeface="Arial" pitchFamily="34" charset="0"/>
                          <a:cs typeface="Arial" pitchFamily="34" charset="0"/>
                        </a:rPr>
                        <a:t>How would you rate how safe you feel walking alone at night within a mile of your home?</a:t>
                      </a:r>
                    </a:p>
                    <a:p>
                      <a:pPr marL="457200" indent="-457200">
                        <a:buFont typeface="Arial" pitchFamily="34" charset="0"/>
                        <a:buChar char="•"/>
                      </a:pPr>
                      <a:r>
                        <a:rPr lang="en-US" sz="1700" dirty="0" smtClean="0">
                          <a:latin typeface="Arial" pitchFamily="34" charset="0"/>
                          <a:cs typeface="Arial" pitchFamily="34" charset="0"/>
                        </a:rPr>
                        <a:t>How would you rate the level of crime in your community?</a:t>
                      </a:r>
                      <a:endParaRPr lang="en-US" sz="17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700" dirty="0" smtClean="0">
                          <a:latin typeface="Arial" pitchFamily="34" charset="0"/>
                          <a:cs typeface="Arial" pitchFamily="34" charset="0"/>
                        </a:rPr>
                        <a:t>Education</a:t>
                      </a:r>
                      <a:endParaRPr lang="en-US" sz="17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indent="-457200">
                        <a:buFont typeface="Arial" pitchFamily="34" charset="0"/>
                        <a:buChar char="•"/>
                      </a:pPr>
                      <a:r>
                        <a:rPr lang="en-US" sz="1700" dirty="0" smtClean="0">
                          <a:latin typeface="Arial" pitchFamily="34" charset="0"/>
                          <a:cs typeface="Arial" pitchFamily="34" charset="0"/>
                        </a:rPr>
                        <a:t>The overall quality of public schools in your community</a:t>
                      </a:r>
                    </a:p>
                    <a:p>
                      <a:pPr marL="457200" indent="-457200">
                        <a:buFont typeface="Arial" pitchFamily="34" charset="0"/>
                        <a:buChar char="•"/>
                      </a:pPr>
                      <a:r>
                        <a:rPr lang="en-US" sz="1700" dirty="0" smtClean="0">
                          <a:latin typeface="Arial" pitchFamily="34" charset="0"/>
                          <a:cs typeface="Arial" pitchFamily="34" charset="0"/>
                        </a:rPr>
                        <a:t>The overall quality of the colleges and universities</a:t>
                      </a:r>
                      <a:endParaRPr lang="en-US" sz="17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700" dirty="0" smtClean="0">
                          <a:latin typeface="Arial" pitchFamily="34" charset="0"/>
                          <a:cs typeface="Arial" pitchFamily="34" charset="0"/>
                        </a:rPr>
                        <a:t>Leadership</a:t>
                      </a:r>
                      <a:endParaRPr lang="en-US" sz="17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indent="-457200">
                        <a:buFont typeface="Arial" pitchFamily="34" charset="0"/>
                        <a:buChar char="•"/>
                      </a:pPr>
                      <a:r>
                        <a:rPr lang="en-US" sz="1700" dirty="0" smtClean="0">
                          <a:latin typeface="Arial" pitchFamily="34" charset="0"/>
                          <a:cs typeface="Arial" pitchFamily="34" charset="0"/>
                        </a:rPr>
                        <a:t>The leadership of the elected officials in your city</a:t>
                      </a:r>
                    </a:p>
                    <a:p>
                      <a:pPr marL="457200" indent="-457200">
                        <a:buFont typeface="Arial" pitchFamily="34" charset="0"/>
                        <a:buChar char="•"/>
                      </a:pPr>
                      <a:r>
                        <a:rPr lang="en-US" sz="1700" dirty="0" smtClean="0">
                          <a:latin typeface="Arial" pitchFamily="34" charset="0"/>
                          <a:cs typeface="Arial" pitchFamily="34" charset="0"/>
                        </a:rPr>
                        <a:t>The leaders in my community represent my interests</a:t>
                      </a:r>
                      <a:endParaRPr lang="en-US" sz="17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700" dirty="0" smtClean="0">
                          <a:latin typeface="Arial" pitchFamily="34" charset="0"/>
                          <a:cs typeface="Arial" pitchFamily="34" charset="0"/>
                        </a:rPr>
                        <a:t>Aesthetics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indent="-457200">
                        <a:buFont typeface="Arial" pitchFamily="34" charset="0"/>
                        <a:buChar char="•"/>
                      </a:pPr>
                      <a:r>
                        <a:rPr lang="en-US" sz="1700" dirty="0" smtClean="0">
                          <a:latin typeface="Arial" pitchFamily="34" charset="0"/>
                          <a:cs typeface="Arial" pitchFamily="34" charset="0"/>
                        </a:rPr>
                        <a:t>The availability of outdoor parks, playgrounds, and trails</a:t>
                      </a:r>
                    </a:p>
                    <a:p>
                      <a:pPr marL="457200" indent="-457200">
                        <a:buFont typeface="Arial" pitchFamily="34" charset="0"/>
                        <a:buChar char="•"/>
                      </a:pPr>
                      <a:r>
                        <a:rPr lang="en-US" sz="1700" dirty="0" smtClean="0">
                          <a:latin typeface="Arial" pitchFamily="34" charset="0"/>
                          <a:cs typeface="Arial" pitchFamily="34" charset="0"/>
                        </a:rPr>
                        <a:t>The beauty or physical setting</a:t>
                      </a:r>
                      <a:endParaRPr lang="en-US" sz="17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700" dirty="0" smtClean="0">
                          <a:latin typeface="Arial" pitchFamily="34" charset="0"/>
                          <a:cs typeface="Arial" pitchFamily="34" charset="0"/>
                        </a:rPr>
                        <a:t>Economy</a:t>
                      </a:r>
                      <a:endParaRPr lang="en-US" sz="17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indent="-457200">
                        <a:buFont typeface="Arial" pitchFamily="34" charset="0"/>
                        <a:buChar char="•"/>
                      </a:pPr>
                      <a:r>
                        <a:rPr lang="en-US" sz="1700" dirty="0" smtClean="0">
                          <a:latin typeface="Arial" pitchFamily="34" charset="0"/>
                          <a:cs typeface="Arial" pitchFamily="34" charset="0"/>
                        </a:rPr>
                        <a:t>The availability of job opportunities</a:t>
                      </a:r>
                    </a:p>
                    <a:p>
                      <a:pPr marL="457200" indent="-457200">
                        <a:buFont typeface="Arial" pitchFamily="34" charset="0"/>
                        <a:buChar char="•"/>
                      </a:pPr>
                      <a:r>
                        <a:rPr lang="en-US" sz="1700" dirty="0" smtClean="0">
                          <a:latin typeface="Arial" pitchFamily="34" charset="0"/>
                          <a:cs typeface="Arial" pitchFamily="34" charset="0"/>
                        </a:rPr>
                        <a:t>How would you rate economic conditions in [Community] today?</a:t>
                      </a:r>
                    </a:p>
                    <a:p>
                      <a:pPr marL="457200" indent="-457200">
                        <a:buFont typeface="Arial" pitchFamily="34" charset="0"/>
                        <a:buChar char="•"/>
                      </a:pPr>
                      <a:r>
                        <a:rPr lang="en-US" sz="1700" dirty="0" smtClean="0">
                          <a:latin typeface="Arial" pitchFamily="34" charset="0"/>
                          <a:cs typeface="Arial" pitchFamily="34" charset="0"/>
                        </a:rPr>
                        <a:t>Right now, do you think that economic conditions in [Community] as a whole are getting better or getting worse? </a:t>
                      </a:r>
                    </a:p>
                    <a:p>
                      <a:pPr marL="457200" indent="-457200">
                        <a:buFont typeface="Arial" pitchFamily="34" charset="0"/>
                        <a:buChar char="•"/>
                      </a:pPr>
                      <a:r>
                        <a:rPr lang="en-US" sz="1700" dirty="0" smtClean="0">
                          <a:latin typeface="Arial" pitchFamily="34" charset="0"/>
                          <a:cs typeface="Arial" pitchFamily="34" charset="0"/>
                        </a:rPr>
                        <a:t>How likely are you to agree that your job provides you with the income needed to support your family?</a:t>
                      </a:r>
                    </a:p>
                    <a:p>
                      <a:pPr marL="457200" indent="-457200">
                        <a:buFont typeface="Arial" pitchFamily="34" charset="0"/>
                        <a:buChar char="•"/>
                      </a:pPr>
                      <a:r>
                        <a:rPr lang="en-US" sz="1700" dirty="0" smtClean="0">
                          <a:latin typeface="Arial" pitchFamily="34" charset="0"/>
                          <a:cs typeface="Arial" pitchFamily="34" charset="0"/>
                        </a:rPr>
                        <a:t>Now is a good time to find a job in my area</a:t>
                      </a:r>
                    </a:p>
                    <a:p>
                      <a:pPr marL="457200" indent="-457200">
                        <a:buFont typeface="Arial" pitchFamily="34" charset="0"/>
                        <a:buChar char="•"/>
                      </a:pPr>
                      <a:r>
                        <a:rPr lang="en-US" sz="1700" dirty="0" smtClean="0">
                          <a:latin typeface="Arial" pitchFamily="34" charset="0"/>
                          <a:cs typeface="Arial" pitchFamily="34" charset="0"/>
                        </a:rPr>
                        <a:t>How satisfied are you with your job, that is, the work you do?</a:t>
                      </a:r>
                      <a:endParaRPr lang="en-US" sz="17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700" dirty="0" smtClean="0">
                          <a:latin typeface="Arial" pitchFamily="34" charset="0"/>
                          <a:cs typeface="Arial" pitchFamily="34" charset="0"/>
                        </a:rPr>
                        <a:t>Social Offerings</a:t>
                      </a:r>
                      <a:endParaRPr lang="en-US" sz="17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indent="-457200">
                        <a:buFont typeface="Arial" pitchFamily="34" charset="0"/>
                        <a:buChar char="•"/>
                      </a:pPr>
                      <a:r>
                        <a:rPr lang="en-US" sz="1700" dirty="0" smtClean="0">
                          <a:latin typeface="Arial" pitchFamily="34" charset="0"/>
                          <a:cs typeface="Arial" pitchFamily="34" charset="0"/>
                        </a:rPr>
                        <a:t>Having a vibrant nightlife with restaurants, clubs, bars, etc.</a:t>
                      </a:r>
                    </a:p>
                    <a:p>
                      <a:pPr marL="457200" indent="-457200">
                        <a:buFont typeface="Arial" pitchFamily="34" charset="0"/>
                        <a:buChar char="•"/>
                      </a:pPr>
                      <a:r>
                        <a:rPr lang="en-US" sz="1700" dirty="0" smtClean="0">
                          <a:latin typeface="Arial" pitchFamily="34" charset="0"/>
                          <a:cs typeface="Arial" pitchFamily="34" charset="0"/>
                        </a:rPr>
                        <a:t>Being a good place to meet people and make friends</a:t>
                      </a:r>
                    </a:p>
                    <a:p>
                      <a:pPr marL="457200" indent="-457200">
                        <a:buFont typeface="Arial" pitchFamily="34" charset="0"/>
                        <a:buChar char="•"/>
                      </a:pPr>
                      <a:r>
                        <a:rPr lang="en-US" sz="1700" dirty="0" smtClean="0">
                          <a:latin typeface="Arial" pitchFamily="34" charset="0"/>
                          <a:cs typeface="Arial" pitchFamily="34" charset="0"/>
                        </a:rPr>
                        <a:t>How much people in [Community] care about each other</a:t>
                      </a:r>
                      <a:endParaRPr lang="en-US" sz="17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700" dirty="0" smtClean="0">
                          <a:latin typeface="Arial" pitchFamily="34" charset="0"/>
                          <a:cs typeface="Arial" pitchFamily="34" charset="0"/>
                        </a:rPr>
                        <a:t>Social Capital</a:t>
                      </a:r>
                      <a:endParaRPr lang="en-US" sz="17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indent="-457200">
                        <a:buFont typeface="Arial" pitchFamily="34" charset="0"/>
                        <a:buChar char="•"/>
                      </a:pPr>
                      <a:r>
                        <a:rPr lang="en-US" sz="1700" dirty="0" smtClean="0">
                          <a:latin typeface="Arial" pitchFamily="34" charset="0"/>
                          <a:cs typeface="Arial" pitchFamily="34" charset="0"/>
                        </a:rPr>
                        <a:t>How many formal or informal groups or clubs do you belong to, in your area, that meet at least monthly?</a:t>
                      </a:r>
                    </a:p>
                    <a:p>
                      <a:pPr marL="457200" indent="-457200">
                        <a:buFont typeface="Arial" pitchFamily="34" charset="0"/>
                        <a:buChar char="•"/>
                      </a:pPr>
                      <a:r>
                        <a:rPr lang="en-US" sz="1700" dirty="0" smtClean="0">
                          <a:latin typeface="Arial" pitchFamily="34" charset="0"/>
                          <a:cs typeface="Arial" pitchFamily="34" charset="0"/>
                        </a:rPr>
                        <a:t>How many of your close friends live in your community?</a:t>
                      </a:r>
                    </a:p>
                    <a:p>
                      <a:pPr marL="457200" indent="-457200">
                        <a:buFont typeface="Arial" pitchFamily="34" charset="0"/>
                        <a:buChar char="•"/>
                      </a:pPr>
                      <a:r>
                        <a:rPr lang="en-US" sz="1700" dirty="0" smtClean="0">
                          <a:latin typeface="Arial" pitchFamily="34" charset="0"/>
                          <a:cs typeface="Arial" pitchFamily="34" charset="0"/>
                        </a:rPr>
                        <a:t>How much of your family lives in this area?</a:t>
                      </a:r>
                    </a:p>
                    <a:p>
                      <a:pPr marL="457200" indent="-457200">
                        <a:buFont typeface="Arial" pitchFamily="34" charset="0"/>
                        <a:buChar char="•"/>
                      </a:pPr>
                      <a:r>
                        <a:rPr lang="en-US" sz="1700" dirty="0" smtClean="0">
                          <a:latin typeface="Arial" pitchFamily="34" charset="0"/>
                          <a:cs typeface="Arial" pitchFamily="34" charset="0"/>
                        </a:rPr>
                        <a:t>How often do you talk to or visit with your immediate neighbors?</a:t>
                      </a:r>
                      <a:endParaRPr lang="en-US" sz="17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700" dirty="0" smtClean="0">
                          <a:latin typeface="Arial" pitchFamily="34" charset="0"/>
                          <a:cs typeface="Arial" pitchFamily="34" charset="0"/>
                        </a:rPr>
                        <a:t>Basic Services</a:t>
                      </a:r>
                      <a:endParaRPr lang="en-US" sz="17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indent="-457200">
                        <a:buFont typeface="Arial" pitchFamily="34" charset="0"/>
                        <a:buChar char="•"/>
                      </a:pPr>
                      <a:r>
                        <a:rPr lang="en-US" sz="1700" dirty="0" smtClean="0">
                          <a:latin typeface="Arial" pitchFamily="34" charset="0"/>
                          <a:cs typeface="Arial" pitchFamily="34" charset="0"/>
                        </a:rPr>
                        <a:t>The highway and freeway system</a:t>
                      </a:r>
                    </a:p>
                    <a:p>
                      <a:pPr marL="457200" indent="-457200">
                        <a:buFont typeface="Arial" pitchFamily="34" charset="0"/>
                        <a:buChar char="•"/>
                      </a:pPr>
                      <a:r>
                        <a:rPr lang="en-US" sz="1700" dirty="0" smtClean="0">
                          <a:latin typeface="Arial" pitchFamily="34" charset="0"/>
                          <a:cs typeface="Arial" pitchFamily="34" charset="0"/>
                        </a:rPr>
                        <a:t>The availability of affordable housing</a:t>
                      </a:r>
                    </a:p>
                    <a:p>
                      <a:pPr marL="457200" indent="-457200">
                        <a:buFont typeface="Arial" pitchFamily="34" charset="0"/>
                        <a:buChar char="•"/>
                      </a:pPr>
                      <a:r>
                        <a:rPr lang="en-US" sz="1700" dirty="0" smtClean="0">
                          <a:latin typeface="Arial" pitchFamily="34" charset="0"/>
                          <a:cs typeface="Arial" pitchFamily="34" charset="0"/>
                        </a:rPr>
                        <a:t>The availability and accessibility of quality healthcare</a:t>
                      </a:r>
                      <a:endParaRPr lang="en-US" sz="17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700" dirty="0" smtClean="0">
                          <a:latin typeface="Arial" pitchFamily="34" charset="0"/>
                          <a:cs typeface="Arial" pitchFamily="34" charset="0"/>
                        </a:rPr>
                        <a:t>Civic Involvement</a:t>
                      </a:r>
                      <a:endParaRPr lang="en-US" sz="17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indent="-457200">
                        <a:buFont typeface="Arial" pitchFamily="34" charset="0"/>
                        <a:buChar char="•"/>
                      </a:pPr>
                      <a:r>
                        <a:rPr lang="en-US" sz="1700" dirty="0" smtClean="0">
                          <a:latin typeface="Arial" pitchFamily="34" charset="0"/>
                          <a:cs typeface="Arial" pitchFamily="34" charset="0"/>
                        </a:rPr>
                        <a:t>Performed local volunteer work for any organization or group</a:t>
                      </a:r>
                    </a:p>
                    <a:p>
                      <a:pPr marL="457200" indent="-457200">
                        <a:buFont typeface="Arial" pitchFamily="34" charset="0"/>
                        <a:buChar char="•"/>
                      </a:pPr>
                      <a:r>
                        <a:rPr lang="en-US" sz="1700" dirty="0" smtClean="0">
                          <a:latin typeface="Arial" pitchFamily="34" charset="0"/>
                          <a:cs typeface="Arial" pitchFamily="34" charset="0"/>
                        </a:rPr>
                        <a:t>Attended a local public meeting in which local issues were  discussed</a:t>
                      </a:r>
                    </a:p>
                    <a:p>
                      <a:pPr marL="457200" indent="-457200">
                        <a:buFont typeface="Arial" pitchFamily="34" charset="0"/>
                        <a:buChar char="•"/>
                      </a:pPr>
                      <a:r>
                        <a:rPr lang="en-US" sz="1700" dirty="0" smtClean="0">
                          <a:latin typeface="Arial" pitchFamily="34" charset="0"/>
                          <a:cs typeface="Arial" pitchFamily="34" charset="0"/>
                        </a:rPr>
                        <a:t>Voted in the local election</a:t>
                      </a:r>
                    </a:p>
                    <a:p>
                      <a:pPr marL="457200" indent="-457200">
                        <a:buFont typeface="Arial" pitchFamily="34" charset="0"/>
                        <a:buChar char="•"/>
                      </a:pPr>
                      <a:r>
                        <a:rPr lang="en-US" sz="1700" dirty="0" smtClean="0">
                          <a:latin typeface="Arial" pitchFamily="34" charset="0"/>
                          <a:cs typeface="Arial" pitchFamily="34" charset="0"/>
                        </a:rPr>
                        <a:t>Worked with other residents to make change in the local community</a:t>
                      </a:r>
                      <a:endParaRPr lang="en-US" sz="17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700" dirty="0" smtClean="0">
                          <a:latin typeface="Arial" pitchFamily="34" charset="0"/>
                          <a:cs typeface="Arial" pitchFamily="34" charset="0"/>
                        </a:rPr>
                        <a:t>Openness</a:t>
                      </a:r>
                      <a:endParaRPr lang="en-US" sz="17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indent="-457200">
                        <a:buFont typeface="Arial" pitchFamily="34" charset="0"/>
                        <a:buChar char="•"/>
                      </a:pPr>
                      <a:r>
                        <a:rPr lang="en-US" sz="1700" dirty="0" smtClean="0">
                          <a:latin typeface="Arial" pitchFamily="34" charset="0"/>
                          <a:cs typeface="Arial" pitchFamily="34" charset="0"/>
                        </a:rPr>
                        <a:t>Young, talented college graduates looking to enter the job market</a:t>
                      </a:r>
                    </a:p>
                    <a:p>
                      <a:pPr marL="457200" indent="-457200">
                        <a:buFont typeface="Arial" pitchFamily="34" charset="0"/>
                        <a:buChar char="•"/>
                      </a:pPr>
                      <a:r>
                        <a:rPr lang="en-US" sz="1700" dirty="0" smtClean="0">
                          <a:latin typeface="Arial" pitchFamily="34" charset="0"/>
                          <a:cs typeface="Arial" pitchFamily="34" charset="0"/>
                        </a:rPr>
                        <a:t>Immigrants from other countries</a:t>
                      </a:r>
                    </a:p>
                    <a:p>
                      <a:pPr marL="457200" indent="-457200">
                        <a:buFont typeface="Arial" pitchFamily="34" charset="0"/>
                        <a:buChar char="•"/>
                      </a:pPr>
                      <a:r>
                        <a:rPr lang="en-US" sz="1700" dirty="0" smtClean="0">
                          <a:latin typeface="Arial" pitchFamily="34" charset="0"/>
                          <a:cs typeface="Arial" pitchFamily="34" charset="0"/>
                        </a:rPr>
                        <a:t>Families with young children</a:t>
                      </a:r>
                    </a:p>
                    <a:p>
                      <a:pPr marL="457200" indent="-457200">
                        <a:buFont typeface="Arial" pitchFamily="34" charset="0"/>
                        <a:buChar char="•"/>
                      </a:pPr>
                      <a:r>
                        <a:rPr lang="en-US" sz="1700" dirty="0" smtClean="0">
                          <a:latin typeface="Arial" pitchFamily="34" charset="0"/>
                          <a:cs typeface="Arial" pitchFamily="34" charset="0"/>
                        </a:rPr>
                        <a:t>Gay and lesbian people</a:t>
                      </a:r>
                    </a:p>
                    <a:p>
                      <a:pPr marL="457200" indent="-457200">
                        <a:buFont typeface="Arial" pitchFamily="34" charset="0"/>
                        <a:buChar char="•"/>
                      </a:pPr>
                      <a:r>
                        <a:rPr lang="en-US" sz="1700" dirty="0" smtClean="0">
                          <a:latin typeface="Arial" pitchFamily="34" charset="0"/>
                          <a:cs typeface="Arial" pitchFamily="34" charset="0"/>
                        </a:rPr>
                        <a:t>Senior citizens</a:t>
                      </a:r>
                      <a:endParaRPr lang="en-US" sz="17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2" name="TextBox 111"/>
          <p:cNvSpPr txBox="1"/>
          <p:nvPr/>
        </p:nvSpPr>
        <p:spPr>
          <a:xfrm>
            <a:off x="726228" y="18592854"/>
            <a:ext cx="11714745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 smtClean="0">
                <a:latin typeface="Arial" pitchFamily="34" charset="0"/>
                <a:cs typeface="Arial" pitchFamily="34" charset="0"/>
              </a:rPr>
              <a:t>Our goal in this analysis is to facilitate the understanding of why people feel attachment to their communities. By utilizing an interactive and data driven web-based approach, we place the user in the driver seat of their own experience.  The philosophy behind our work has been from the point of view of a community planner, either from one of the communities in the study or from a community in the same region or a similar urbanicity. By exploring the factors that lead to community attachment in a similar community to their own, a user can apply the conclusions to their own situation. See </a:t>
            </a:r>
            <a:r>
              <a:rPr lang="en-US" sz="1700" dirty="0" smtClean="0">
                <a:latin typeface="Arial" pitchFamily="34" charset="0"/>
                <a:cs typeface="Arial" pitchFamily="34" charset="0"/>
                <a:hlinkClick r:id="rId4"/>
              </a:rPr>
              <a:t>http://glimmer.rstudio.com/andeek/DataExpo2013/</a:t>
            </a:r>
            <a:r>
              <a:rPr lang="en-US" sz="1700" dirty="0" smtClean="0">
                <a:latin typeface="Arial" pitchFamily="34" charset="0"/>
                <a:cs typeface="Arial" pitchFamily="34" charset="0"/>
              </a:rPr>
              <a:t> for implementation.</a:t>
            </a:r>
          </a:p>
        </p:txBody>
      </p:sp>
      <p:sp>
        <p:nvSpPr>
          <p:cNvPr id="44" name="Rounded Rectangle 43"/>
          <p:cNvSpPr/>
          <p:nvPr/>
        </p:nvSpPr>
        <p:spPr>
          <a:xfrm>
            <a:off x="629975" y="20469411"/>
            <a:ext cx="11810997" cy="912097"/>
          </a:xfrm>
          <a:prstGeom prst="roundRect">
            <a:avLst>
              <a:gd name="adj" fmla="val 10711"/>
            </a:avLst>
          </a:prstGeom>
          <a:noFill/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726227" y="20541837"/>
            <a:ext cx="11714745" cy="4924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600" dirty="0" smtClean="0">
                <a:latin typeface="Arial" pitchFamily="34" charset="0"/>
                <a:cs typeface="Arial" pitchFamily="34" charset="0"/>
              </a:rPr>
              <a:t>Tools</a:t>
            </a:r>
            <a:endParaRPr lang="en-US" sz="26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5523860"/>
              </p:ext>
            </p:extLst>
          </p:nvPr>
        </p:nvGraphicFramePr>
        <p:xfrm>
          <a:off x="726228" y="20992143"/>
          <a:ext cx="11714744" cy="350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87802"/>
                <a:gridCol w="5626942"/>
              </a:tblGrid>
              <a:tr h="125193">
                <a:tc>
                  <a:txBody>
                    <a:bodyPr/>
                    <a:lstStyle/>
                    <a:p>
                      <a:pPr marL="0" marR="0" lvl="0" indent="0" algn="l" defTabSz="376202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Interactive Application: Shiny, D3, JQuery, Glimmer Server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376202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Data Manipulation: R, </a:t>
                      </a:r>
                      <a:r>
                        <a:rPr kumimoji="0" lang="en-US" sz="1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plyr</a:t>
                      </a:r>
                      <a:r>
                        <a:rPr kumimoji="0" lang="en-US" sz="1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, reshape2, rjson</a:t>
                      </a:r>
                      <a:endParaRPr lang="en-US" sz="17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4" name="TextBox 53"/>
          <p:cNvSpPr txBox="1"/>
          <p:nvPr/>
        </p:nvSpPr>
        <p:spPr>
          <a:xfrm>
            <a:off x="37346005" y="3752660"/>
            <a:ext cx="6375230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latin typeface="Arial" pitchFamily="34" charset="0"/>
                <a:cs typeface="Arial" pitchFamily="34" charset="0"/>
              </a:rPr>
              <a:t>Much of the country was hit hard by the economic collapse, but the Rust Belt notably so. </a:t>
            </a:r>
            <a:r>
              <a:rPr lang="en-US" sz="1700" dirty="0" smtClean="0">
                <a:latin typeface="Arial" pitchFamily="34" charset="0"/>
                <a:cs typeface="Arial" pitchFamily="34" charset="0"/>
              </a:rPr>
              <a:t>In </a:t>
            </a:r>
            <a:r>
              <a:rPr lang="en-US" sz="1700" dirty="0">
                <a:latin typeface="Arial" pitchFamily="34" charset="0"/>
                <a:cs typeface="Arial" pitchFamily="34" charset="0"/>
              </a:rPr>
              <a:t>2008 and 2009, the Rust Belt region accounted for four of the bottom ten communities in terms of the </a:t>
            </a:r>
            <a:r>
              <a:rPr lang="en-US" sz="1700" dirty="0" smtClean="0">
                <a:latin typeface="Arial" pitchFamily="34" charset="0"/>
                <a:cs typeface="Arial" pitchFamily="34" charset="0"/>
              </a:rPr>
              <a:t>Economy </a:t>
            </a:r>
            <a:r>
              <a:rPr lang="en-US" sz="1700" dirty="0">
                <a:latin typeface="Arial" pitchFamily="34" charset="0"/>
                <a:cs typeface="Arial" pitchFamily="34" charset="0"/>
              </a:rPr>
              <a:t>metric. </a:t>
            </a:r>
            <a:r>
              <a:rPr lang="en-US" sz="1700" dirty="0" smtClean="0">
                <a:latin typeface="Arial" pitchFamily="34" charset="0"/>
                <a:cs typeface="Arial" pitchFamily="34" charset="0"/>
              </a:rPr>
              <a:t>Nonetheless</a:t>
            </a:r>
            <a:r>
              <a:rPr lang="en-US" sz="1700" dirty="0">
                <a:latin typeface="Arial" pitchFamily="34" charset="0"/>
                <a:cs typeface="Arial" pitchFamily="34" charset="0"/>
              </a:rPr>
              <a:t>, the economic center of the rust belt, Detroit, MI, displayed some resilience. </a:t>
            </a:r>
            <a:r>
              <a:rPr lang="en-US" sz="1700" dirty="0" smtClean="0">
                <a:latin typeface="Arial" pitchFamily="34" charset="0"/>
                <a:cs typeface="Arial" pitchFamily="34" charset="0"/>
              </a:rPr>
              <a:t>Detroit </a:t>
            </a:r>
            <a:r>
              <a:rPr lang="en-US" sz="1700" dirty="0">
                <a:latin typeface="Arial" pitchFamily="34" charset="0"/>
                <a:cs typeface="Arial" pitchFamily="34" charset="0"/>
              </a:rPr>
              <a:t>exhibited virtually no change from 2008 to 2009 in the economy metric, going from an average response of 1.26 to 1.25, for a change of 0.01. </a:t>
            </a:r>
            <a:r>
              <a:rPr lang="en-US" sz="1700" dirty="0" smtClean="0">
                <a:latin typeface="Arial" pitchFamily="34" charset="0"/>
                <a:cs typeface="Arial" pitchFamily="34" charset="0"/>
              </a:rPr>
              <a:t>No </a:t>
            </a:r>
            <a:r>
              <a:rPr lang="en-US" sz="1700" dirty="0">
                <a:latin typeface="Arial" pitchFamily="34" charset="0"/>
                <a:cs typeface="Arial" pitchFamily="34" charset="0"/>
              </a:rPr>
              <a:t>other community in the dataset experienced a change of less than 0.06 between these years</a:t>
            </a:r>
            <a:r>
              <a:rPr lang="en-US" sz="1700" dirty="0" smtClean="0">
                <a:latin typeface="Arial" pitchFamily="34" charset="0"/>
                <a:cs typeface="Arial" pitchFamily="34" charset="0"/>
              </a:rPr>
              <a:t>. </a:t>
            </a:r>
            <a:r>
              <a:rPr lang="en-US" sz="1700" dirty="0">
                <a:latin typeface="Arial" pitchFamily="34" charset="0"/>
                <a:cs typeface="Arial" pitchFamily="34" charset="0"/>
              </a:rPr>
              <a:t>The average change </a:t>
            </a:r>
            <a:r>
              <a:rPr lang="en-US" sz="1700" dirty="0" smtClean="0">
                <a:latin typeface="Arial" pitchFamily="34" charset="0"/>
                <a:cs typeface="Arial" pitchFamily="34" charset="0"/>
              </a:rPr>
              <a:t>was 0.19.</a:t>
            </a:r>
            <a:endParaRPr lang="en-US" sz="17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2329650" y="3701228"/>
            <a:ext cx="6375230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latin typeface="Arial" pitchFamily="34" charset="0"/>
                <a:cs typeface="Arial" pitchFamily="34" charset="0"/>
              </a:rPr>
              <a:t>The Great Plains states include four of the top six communities in terms of the </a:t>
            </a:r>
            <a:r>
              <a:rPr lang="en-US" sz="1700" dirty="0" smtClean="0">
                <a:latin typeface="Arial" pitchFamily="34" charset="0"/>
                <a:cs typeface="Arial" pitchFamily="34" charset="0"/>
              </a:rPr>
              <a:t>Education </a:t>
            </a:r>
            <a:r>
              <a:rPr lang="en-US" sz="1700" dirty="0">
                <a:latin typeface="Arial" pitchFamily="34" charset="0"/>
                <a:cs typeface="Arial" pitchFamily="34" charset="0"/>
              </a:rPr>
              <a:t>metric. </a:t>
            </a:r>
            <a:r>
              <a:rPr lang="en-US" sz="1700" dirty="0" smtClean="0">
                <a:latin typeface="Arial" pitchFamily="34" charset="0"/>
                <a:cs typeface="Arial" pitchFamily="34" charset="0"/>
              </a:rPr>
              <a:t>Grand </a:t>
            </a:r>
            <a:r>
              <a:rPr lang="en-US" sz="1700" dirty="0">
                <a:latin typeface="Arial" pitchFamily="34" charset="0"/>
                <a:cs typeface="Arial" pitchFamily="34" charset="0"/>
              </a:rPr>
              <a:t>Forks, ND in particular had an average response of </a:t>
            </a:r>
            <a:r>
              <a:rPr lang="en-US" sz="1700" dirty="0" smtClean="0">
                <a:latin typeface="Arial" pitchFamily="34" charset="0"/>
                <a:cs typeface="Arial" pitchFamily="34" charset="0"/>
              </a:rPr>
              <a:t>2.40 </a:t>
            </a:r>
            <a:r>
              <a:rPr lang="en-US" sz="1700" dirty="0">
                <a:latin typeface="Arial" pitchFamily="34" charset="0"/>
                <a:cs typeface="Arial" pitchFamily="34" charset="0"/>
              </a:rPr>
              <a:t>aggregated over all three years, likely due in part to the presence of the University of North Dakota in the community. </a:t>
            </a:r>
            <a:r>
              <a:rPr lang="en-US" sz="1700" dirty="0" smtClean="0">
                <a:latin typeface="Arial" pitchFamily="34" charset="0"/>
                <a:cs typeface="Arial" pitchFamily="34" charset="0"/>
              </a:rPr>
              <a:t>Overall</a:t>
            </a:r>
            <a:r>
              <a:rPr lang="en-US" sz="1700" dirty="0">
                <a:latin typeface="Arial" pitchFamily="34" charset="0"/>
                <a:cs typeface="Arial" pitchFamily="34" charset="0"/>
              </a:rPr>
              <a:t>, the Great Plains has </a:t>
            </a:r>
            <a:r>
              <a:rPr lang="en-US" sz="1700" dirty="0" smtClean="0">
                <a:latin typeface="Arial" pitchFamily="34" charset="0"/>
                <a:cs typeface="Arial" pitchFamily="34" charset="0"/>
              </a:rPr>
              <a:t> a </a:t>
            </a:r>
            <a:r>
              <a:rPr lang="en-US" sz="1700" dirty="0">
                <a:latin typeface="Arial" pitchFamily="34" charset="0"/>
                <a:cs typeface="Arial" pitchFamily="34" charset="0"/>
              </a:rPr>
              <a:t>correlation between </a:t>
            </a:r>
            <a:r>
              <a:rPr lang="en-US" sz="1700" dirty="0" smtClean="0">
                <a:latin typeface="Arial" pitchFamily="34" charset="0"/>
                <a:cs typeface="Arial" pitchFamily="34" charset="0"/>
              </a:rPr>
              <a:t>Education </a:t>
            </a:r>
            <a:r>
              <a:rPr lang="en-US" sz="1700" dirty="0">
                <a:latin typeface="Arial" pitchFamily="34" charset="0"/>
                <a:cs typeface="Arial" pitchFamily="34" charset="0"/>
              </a:rPr>
              <a:t>and </a:t>
            </a:r>
            <a:r>
              <a:rPr lang="en-US" sz="1700" dirty="0" smtClean="0">
                <a:latin typeface="Arial" pitchFamily="34" charset="0"/>
                <a:cs typeface="Arial" pitchFamily="34" charset="0"/>
              </a:rPr>
              <a:t>Community </a:t>
            </a:r>
            <a:r>
              <a:rPr lang="en-US" sz="1700" dirty="0">
                <a:latin typeface="Arial" pitchFamily="34" charset="0"/>
                <a:cs typeface="Arial" pitchFamily="34" charset="0"/>
              </a:rPr>
              <a:t>A</a:t>
            </a:r>
            <a:r>
              <a:rPr lang="en-US" sz="1700" dirty="0" smtClean="0">
                <a:latin typeface="Arial" pitchFamily="34" charset="0"/>
                <a:cs typeface="Arial" pitchFamily="34" charset="0"/>
              </a:rPr>
              <a:t>ttachment </a:t>
            </a:r>
            <a:r>
              <a:rPr lang="en-US" sz="1700" dirty="0">
                <a:latin typeface="Arial" pitchFamily="34" charset="0"/>
                <a:cs typeface="Arial" pitchFamily="34" charset="0"/>
              </a:rPr>
              <a:t>of 0.49, compared to 0.46 for the average of all cities</a:t>
            </a:r>
            <a:r>
              <a:rPr lang="en-US" sz="1700" dirty="0" smtClean="0">
                <a:latin typeface="Arial" pitchFamily="34" charset="0"/>
                <a:cs typeface="Arial" pitchFamily="34" charset="0"/>
              </a:rPr>
              <a:t>.</a:t>
            </a:r>
            <a:r>
              <a:rPr lang="en-US" sz="1700" dirty="0">
                <a:latin typeface="Arial" pitchFamily="34" charset="0"/>
                <a:cs typeface="Arial" pitchFamily="34" charset="0"/>
              </a:rPr>
              <a:t> This might help explain why the Great Plains region has the largest overall </a:t>
            </a:r>
            <a:r>
              <a:rPr lang="en-US" sz="1700" dirty="0" smtClean="0">
                <a:latin typeface="Arial" pitchFamily="34" charset="0"/>
                <a:cs typeface="Arial" pitchFamily="34" charset="0"/>
              </a:rPr>
              <a:t>Community </a:t>
            </a:r>
            <a:r>
              <a:rPr lang="en-US" sz="1700" dirty="0">
                <a:latin typeface="Arial" pitchFamily="34" charset="0"/>
                <a:cs typeface="Arial" pitchFamily="34" charset="0"/>
              </a:rPr>
              <a:t>A</a:t>
            </a:r>
            <a:r>
              <a:rPr lang="en-US" sz="1700" dirty="0" smtClean="0">
                <a:latin typeface="Arial" pitchFamily="34" charset="0"/>
                <a:cs typeface="Arial" pitchFamily="34" charset="0"/>
              </a:rPr>
              <a:t>ttachment </a:t>
            </a:r>
            <a:r>
              <a:rPr lang="en-US" sz="1700" dirty="0">
                <a:latin typeface="Arial" pitchFamily="34" charset="0"/>
                <a:cs typeface="Arial" pitchFamily="34" charset="0"/>
              </a:rPr>
              <a:t>among the five regions.</a:t>
            </a: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8311502"/>
              </p:ext>
            </p:extLst>
          </p:nvPr>
        </p:nvGraphicFramePr>
        <p:xfrm>
          <a:off x="342994" y="23084954"/>
          <a:ext cx="5376396" cy="2240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43136"/>
                <a:gridCol w="353326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700" dirty="0" smtClean="0">
                          <a:latin typeface="Arial" pitchFamily="34" charset="0"/>
                          <a:cs typeface="Arial" pitchFamily="34" charset="0"/>
                        </a:rPr>
                        <a:t>Aberdeen, SD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700" dirty="0" smtClean="0">
                          <a:latin typeface="Arial" pitchFamily="34" charset="0"/>
                          <a:cs typeface="Arial" pitchFamily="34" charset="0"/>
                        </a:rPr>
                        <a:t>Northern State University</a:t>
                      </a:r>
                      <a:endParaRPr lang="en-US" sz="17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700" dirty="0" smtClean="0">
                          <a:latin typeface="Arial" pitchFamily="34" charset="0"/>
                          <a:cs typeface="Arial" pitchFamily="34" charset="0"/>
                        </a:rPr>
                        <a:t>Duluth,</a:t>
                      </a:r>
                      <a:r>
                        <a:rPr lang="en-US" sz="1700" baseline="0" dirty="0" smtClean="0">
                          <a:latin typeface="Arial" pitchFamily="34" charset="0"/>
                          <a:cs typeface="Arial" pitchFamily="34" charset="0"/>
                        </a:rPr>
                        <a:t> MN</a:t>
                      </a:r>
                      <a:endParaRPr lang="en-US" sz="17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700" dirty="0" smtClean="0">
                          <a:latin typeface="Arial" pitchFamily="34" charset="0"/>
                          <a:cs typeface="Arial" pitchFamily="34" charset="0"/>
                        </a:rPr>
                        <a:t>University of Minnesota Duluth</a:t>
                      </a:r>
                      <a:endParaRPr lang="en-US" sz="17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700" dirty="0" smtClean="0">
                          <a:latin typeface="Arial" pitchFamily="34" charset="0"/>
                          <a:cs typeface="Arial" pitchFamily="34" charset="0"/>
                        </a:rPr>
                        <a:t>Grand Forks, ND</a:t>
                      </a:r>
                      <a:endParaRPr lang="en-US" sz="17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700" dirty="0" smtClean="0">
                          <a:latin typeface="Arial" pitchFamily="34" charset="0"/>
                          <a:cs typeface="Arial" pitchFamily="34" charset="0"/>
                        </a:rPr>
                        <a:t>The University of North</a:t>
                      </a:r>
                      <a:r>
                        <a:rPr lang="en-US" sz="1700" baseline="0" dirty="0" smtClean="0">
                          <a:latin typeface="Arial" pitchFamily="34" charset="0"/>
                          <a:cs typeface="Arial" pitchFamily="34" charset="0"/>
                        </a:rPr>
                        <a:t> Dakota</a:t>
                      </a:r>
                      <a:endParaRPr lang="en-US" sz="17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700" dirty="0" smtClean="0">
                          <a:latin typeface="Arial" pitchFamily="34" charset="0"/>
                          <a:cs typeface="Arial" pitchFamily="34" charset="0"/>
                        </a:rPr>
                        <a:t>St. Paul, MN</a:t>
                      </a:r>
                      <a:endParaRPr lang="en-US" sz="17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700" dirty="0" smtClean="0">
                          <a:latin typeface="Arial" pitchFamily="34" charset="0"/>
                          <a:cs typeface="Arial" pitchFamily="34" charset="0"/>
                        </a:rPr>
                        <a:t>Saint Catherine University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700" dirty="0" smtClean="0">
                          <a:latin typeface="Arial" pitchFamily="34" charset="0"/>
                          <a:cs typeface="Arial" pitchFamily="34" charset="0"/>
                        </a:rPr>
                        <a:t>Concordia University 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700" dirty="0" smtClean="0">
                          <a:latin typeface="Arial" pitchFamily="34" charset="0"/>
                          <a:cs typeface="Arial" pitchFamily="34" charset="0"/>
                        </a:rPr>
                        <a:t>Hamline University 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700" dirty="0" smtClean="0">
                          <a:latin typeface="Arial" pitchFamily="34" charset="0"/>
                          <a:cs typeface="Arial" pitchFamily="34" charset="0"/>
                        </a:rPr>
                        <a:t>The</a:t>
                      </a:r>
                      <a:r>
                        <a:rPr lang="en-US" sz="1700" baseline="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700" dirty="0" smtClean="0">
                          <a:latin typeface="Arial" pitchFamily="34" charset="0"/>
                          <a:cs typeface="Arial" pitchFamily="34" charset="0"/>
                        </a:rPr>
                        <a:t>University of St. Thomas</a:t>
                      </a:r>
                      <a:endParaRPr lang="en-US" sz="17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342994" y="22763135"/>
            <a:ext cx="472381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 smtClean="0">
                <a:latin typeface="Arial" pitchFamily="34" charset="0"/>
                <a:cs typeface="Arial" pitchFamily="34" charset="0"/>
              </a:rPr>
              <a:t>Universities in the Great Plains Communities:</a:t>
            </a:r>
            <a:endParaRPr lang="en-US" sz="17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60" r="40108"/>
          <a:stretch/>
        </p:blipFill>
        <p:spPr>
          <a:xfrm>
            <a:off x="41035627" y="13603932"/>
            <a:ext cx="2523283" cy="323273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5887558" y="13532681"/>
            <a:ext cx="5148070" cy="349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 smtClean="0">
                <a:latin typeface="Arial" pitchFamily="34" charset="0"/>
                <a:cs typeface="Arial" pitchFamily="34" charset="0"/>
              </a:rPr>
              <a:t>This fifth most attached community ranks in the lowest half of all communities except in Social Offerings. Myrtle </a:t>
            </a:r>
            <a:r>
              <a:rPr lang="en-US" sz="1700" dirty="0">
                <a:latin typeface="Arial" pitchFamily="34" charset="0"/>
                <a:cs typeface="Arial" pitchFamily="34" charset="0"/>
              </a:rPr>
              <a:t>Beach ranks </a:t>
            </a:r>
            <a:r>
              <a:rPr lang="en-US" sz="1700" dirty="0" smtClean="0">
                <a:latin typeface="Arial" pitchFamily="34" charset="0"/>
                <a:cs typeface="Arial" pitchFamily="34" charset="0"/>
              </a:rPr>
              <a:t>third </a:t>
            </a:r>
            <a:r>
              <a:rPr lang="en-US" sz="1700" dirty="0">
                <a:latin typeface="Arial" pitchFamily="34" charset="0"/>
                <a:cs typeface="Arial" pitchFamily="34" charset="0"/>
              </a:rPr>
              <a:t>worst in terms of Social </a:t>
            </a:r>
            <a:r>
              <a:rPr lang="en-US" sz="1700" dirty="0" smtClean="0">
                <a:latin typeface="Arial" pitchFamily="34" charset="0"/>
                <a:cs typeface="Arial" pitchFamily="34" charset="0"/>
              </a:rPr>
              <a:t>Capital and </a:t>
            </a:r>
            <a:r>
              <a:rPr lang="en-US" sz="1700" dirty="0">
                <a:latin typeface="Arial" pitchFamily="34" charset="0"/>
                <a:cs typeface="Arial" pitchFamily="34" charset="0"/>
              </a:rPr>
              <a:t>sixth worst in terms of </a:t>
            </a:r>
            <a:r>
              <a:rPr lang="en-US" sz="1700" dirty="0" smtClean="0">
                <a:latin typeface="Arial" pitchFamily="34" charset="0"/>
                <a:cs typeface="Arial" pitchFamily="34" charset="0"/>
              </a:rPr>
              <a:t>Safety, </a:t>
            </a:r>
            <a:r>
              <a:rPr lang="en-US" sz="1700" dirty="0">
                <a:latin typeface="Arial" pitchFamily="34" charset="0"/>
                <a:cs typeface="Arial" pitchFamily="34" charset="0"/>
              </a:rPr>
              <a:t>as well as Education. </a:t>
            </a:r>
            <a:endParaRPr lang="en-US" sz="17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1700" dirty="0" smtClean="0">
                <a:latin typeface="Arial" pitchFamily="34" charset="0"/>
                <a:cs typeface="Arial" pitchFamily="34" charset="0"/>
              </a:rPr>
              <a:t>The importance of Social Offerings, for which Myrtle Beach ranks first, explains the discrepancy. Not </a:t>
            </a:r>
            <a:r>
              <a:rPr lang="en-US" sz="1700" dirty="0">
                <a:latin typeface="Arial" pitchFamily="34" charset="0"/>
                <a:cs typeface="Arial" pitchFamily="34" charset="0"/>
              </a:rPr>
              <a:t>only is </a:t>
            </a:r>
            <a:r>
              <a:rPr lang="en-US" sz="1700" dirty="0" smtClean="0">
                <a:latin typeface="Arial" pitchFamily="34" charset="0"/>
                <a:cs typeface="Arial" pitchFamily="34" charset="0"/>
              </a:rPr>
              <a:t>Social Offerings </a:t>
            </a:r>
            <a:r>
              <a:rPr lang="en-US" sz="1700" dirty="0">
                <a:latin typeface="Arial" pitchFamily="34" charset="0"/>
                <a:cs typeface="Arial" pitchFamily="34" charset="0"/>
              </a:rPr>
              <a:t>the most highly correlated variable with C</a:t>
            </a:r>
            <a:r>
              <a:rPr lang="en-US" sz="1700" dirty="0" smtClean="0">
                <a:latin typeface="Arial" pitchFamily="34" charset="0"/>
                <a:cs typeface="Arial" pitchFamily="34" charset="0"/>
              </a:rPr>
              <a:t>ommunity </a:t>
            </a:r>
            <a:r>
              <a:rPr lang="en-US" sz="1700" dirty="0">
                <a:latin typeface="Arial" pitchFamily="34" charset="0"/>
                <a:cs typeface="Arial" pitchFamily="34" charset="0"/>
              </a:rPr>
              <a:t>A</a:t>
            </a:r>
            <a:r>
              <a:rPr lang="en-US" sz="1700" dirty="0" smtClean="0">
                <a:latin typeface="Arial" pitchFamily="34" charset="0"/>
                <a:cs typeface="Arial" pitchFamily="34" charset="0"/>
              </a:rPr>
              <a:t>ttachment </a:t>
            </a:r>
            <a:r>
              <a:rPr lang="en-US" sz="1700" dirty="0">
                <a:latin typeface="Arial" pitchFamily="34" charset="0"/>
                <a:cs typeface="Arial" pitchFamily="34" charset="0"/>
              </a:rPr>
              <a:t>for Myrtle Beach, but it is the single most highly correlated </a:t>
            </a:r>
            <a:r>
              <a:rPr lang="en-US" sz="1700" dirty="0" smtClean="0">
                <a:latin typeface="Arial" pitchFamily="34" charset="0"/>
                <a:cs typeface="Arial" pitchFamily="34" charset="0"/>
              </a:rPr>
              <a:t>for all communities aggregated. Social Offerings is the most highly correlated variable with Community Attachment for a </a:t>
            </a:r>
            <a:r>
              <a:rPr lang="en-US" sz="1700" dirty="0">
                <a:latin typeface="Arial" pitchFamily="34" charset="0"/>
                <a:cs typeface="Arial" pitchFamily="34" charset="0"/>
              </a:rPr>
              <a:t>full 23 of the 26 </a:t>
            </a:r>
            <a:r>
              <a:rPr lang="en-US" sz="1700" dirty="0" smtClean="0">
                <a:latin typeface="Arial" pitchFamily="34" charset="0"/>
                <a:cs typeface="Arial" pitchFamily="34" charset="0"/>
              </a:rPr>
              <a:t>communities.</a:t>
            </a:r>
            <a:endParaRPr lang="en-US" sz="17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67712" y="3752660"/>
            <a:ext cx="3422618" cy="256696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69134" y="6582210"/>
            <a:ext cx="3160775" cy="4741163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0" t="861" r="10019"/>
          <a:stretch/>
        </p:blipFill>
        <p:spPr>
          <a:xfrm>
            <a:off x="40753986" y="6582210"/>
            <a:ext cx="2851464" cy="4741163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12958830" y="7026386"/>
            <a:ext cx="5208121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latin typeface="Arial" pitchFamily="34" charset="0"/>
                <a:cs typeface="Arial" pitchFamily="34" charset="0"/>
              </a:rPr>
              <a:t>Two of the three cities comprising the West region, Boulder, CO and Long Beach, CA, have the </a:t>
            </a:r>
            <a:r>
              <a:rPr lang="en-US" sz="1700" dirty="0" smtClean="0">
                <a:latin typeface="Arial" pitchFamily="34" charset="0"/>
                <a:cs typeface="Arial" pitchFamily="34" charset="0"/>
              </a:rPr>
              <a:t>Urbanicity </a:t>
            </a:r>
            <a:r>
              <a:rPr lang="en-US" sz="1700" dirty="0">
                <a:latin typeface="Arial" pitchFamily="34" charset="0"/>
                <a:cs typeface="Arial" pitchFamily="34" charset="0"/>
              </a:rPr>
              <a:t>designation of </a:t>
            </a:r>
            <a:r>
              <a:rPr lang="en-US" sz="1700" dirty="0" smtClean="0">
                <a:latin typeface="Arial" pitchFamily="34" charset="0"/>
                <a:cs typeface="Arial" pitchFamily="34" charset="0"/>
              </a:rPr>
              <a:t>“Very </a:t>
            </a:r>
            <a:r>
              <a:rPr lang="en-US" sz="1700" dirty="0">
                <a:latin typeface="Arial" pitchFamily="34" charset="0"/>
                <a:cs typeface="Arial" pitchFamily="34" charset="0"/>
              </a:rPr>
              <a:t>high urbanicity - medium </a:t>
            </a:r>
            <a:r>
              <a:rPr lang="en-US" sz="1700" dirty="0" smtClean="0">
                <a:latin typeface="Arial" pitchFamily="34" charset="0"/>
                <a:cs typeface="Arial" pitchFamily="34" charset="0"/>
              </a:rPr>
              <a:t>population</a:t>
            </a:r>
            <a:r>
              <a:rPr lang="en-US" sz="1700" dirty="0" smtClean="0">
                <a:latin typeface="Arial" pitchFamily="34" charset="0"/>
                <a:cs typeface="Arial" pitchFamily="34" charset="0"/>
              </a:rPr>
              <a:t>”</a:t>
            </a:r>
            <a:r>
              <a:rPr lang="en-US" sz="1700" dirty="0" smtClean="0">
                <a:latin typeface="Arial" pitchFamily="34" charset="0"/>
                <a:cs typeface="Arial" pitchFamily="34" charset="0"/>
              </a:rPr>
              <a:t>.</a:t>
            </a:r>
            <a:r>
              <a:rPr lang="en-US" sz="1700" dirty="0">
                <a:latin typeface="Arial" pitchFamily="34" charset="0"/>
                <a:cs typeface="Arial" pitchFamily="34" charset="0"/>
              </a:rPr>
              <a:t> These are cities in which a large percentage of the moderately-sized population lives in the urban core. Although the average value for the </a:t>
            </a:r>
            <a:r>
              <a:rPr lang="en-US" sz="1700" dirty="0" smtClean="0">
                <a:latin typeface="Arial" pitchFamily="34" charset="0"/>
                <a:cs typeface="Arial" pitchFamily="34" charset="0"/>
              </a:rPr>
              <a:t>Openness </a:t>
            </a:r>
            <a:r>
              <a:rPr lang="en-US" sz="1700" dirty="0">
                <a:latin typeface="Arial" pitchFamily="34" charset="0"/>
                <a:cs typeface="Arial" pitchFamily="34" charset="0"/>
              </a:rPr>
              <a:t>metric is lower for this </a:t>
            </a:r>
            <a:r>
              <a:rPr lang="en-US" sz="1700" dirty="0" smtClean="0">
                <a:latin typeface="Arial" pitchFamily="34" charset="0"/>
                <a:cs typeface="Arial" pitchFamily="34" charset="0"/>
              </a:rPr>
              <a:t>Urbanicity </a:t>
            </a:r>
            <a:r>
              <a:rPr lang="en-US" sz="1700" dirty="0">
                <a:latin typeface="Arial" pitchFamily="34" charset="0"/>
                <a:cs typeface="Arial" pitchFamily="34" charset="0"/>
              </a:rPr>
              <a:t>designation than all cities as a whole, Boulder and Long Beach are ranked #1 and #5 in </a:t>
            </a:r>
            <a:r>
              <a:rPr lang="en-US" sz="1700" dirty="0" smtClean="0">
                <a:latin typeface="Arial" pitchFamily="34" charset="0"/>
                <a:cs typeface="Arial" pitchFamily="34" charset="0"/>
              </a:rPr>
              <a:t>Openness </a:t>
            </a:r>
            <a:r>
              <a:rPr lang="en-US" sz="1700" dirty="0">
                <a:latin typeface="Arial" pitchFamily="34" charset="0"/>
                <a:cs typeface="Arial" pitchFamily="34" charset="0"/>
              </a:rPr>
              <a:t>respectively</a:t>
            </a:r>
            <a:r>
              <a:rPr lang="en-US" sz="1700" dirty="0" smtClean="0">
                <a:latin typeface="Arial" pitchFamily="34" charset="0"/>
                <a:cs typeface="Arial" pitchFamily="34" charset="0"/>
              </a:rPr>
              <a:t>.</a:t>
            </a:r>
            <a:r>
              <a:rPr lang="en-US" sz="1700" dirty="0">
                <a:latin typeface="Arial" pitchFamily="34" charset="0"/>
                <a:cs typeface="Arial" pitchFamily="34" charset="0"/>
              </a:rPr>
              <a:t> This helps the two cities to achieve the top 10 in among all cities in </a:t>
            </a:r>
            <a:r>
              <a:rPr lang="en-US" sz="1700">
                <a:latin typeface="Arial" pitchFamily="34" charset="0"/>
                <a:cs typeface="Arial" pitchFamily="34" charset="0"/>
              </a:rPr>
              <a:t>overall </a:t>
            </a:r>
            <a:r>
              <a:rPr lang="en-US" sz="1700" smtClean="0">
                <a:latin typeface="Arial" pitchFamily="34" charset="0"/>
                <a:cs typeface="Arial" pitchFamily="34" charset="0"/>
              </a:rPr>
              <a:t>Community </a:t>
            </a:r>
            <a:r>
              <a:rPr lang="en-US" sz="1700" dirty="0">
                <a:latin typeface="Arial" pitchFamily="34" charset="0"/>
                <a:cs typeface="Arial" pitchFamily="34" charset="0"/>
              </a:rPr>
              <a:t>A</a:t>
            </a:r>
            <a:r>
              <a:rPr lang="en-US" sz="1700" smtClean="0">
                <a:latin typeface="Arial" pitchFamily="34" charset="0"/>
                <a:cs typeface="Arial" pitchFamily="34" charset="0"/>
              </a:rPr>
              <a:t>ttachment</a:t>
            </a:r>
            <a:r>
              <a:rPr lang="en-US" sz="1700" dirty="0" smtClean="0">
                <a:latin typeface="Arial" pitchFamily="34" charset="0"/>
                <a:cs typeface="Arial" pitchFamily="34" charset="0"/>
              </a:rPr>
              <a:t>.	</a:t>
            </a:r>
            <a:endParaRPr lang="en-US" sz="17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2958830" y="18506356"/>
            <a:ext cx="5208121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latin typeface="Arial" pitchFamily="34" charset="0"/>
                <a:cs typeface="Arial" pitchFamily="34" charset="0"/>
              </a:rPr>
              <a:t>In 2008, Columbus, GA and Macon, GA ranked 4th lowest and 3rd lowest among the 26 cities in terms of </a:t>
            </a:r>
            <a:r>
              <a:rPr lang="en-US" sz="1700" dirty="0" smtClean="0">
                <a:latin typeface="Arial" pitchFamily="34" charset="0"/>
                <a:cs typeface="Arial" pitchFamily="34" charset="0"/>
              </a:rPr>
              <a:t>Safety</a:t>
            </a:r>
            <a:r>
              <a:rPr lang="en-US" sz="1700" dirty="0">
                <a:latin typeface="Arial" pitchFamily="34" charset="0"/>
                <a:cs typeface="Arial" pitchFamily="34" charset="0"/>
              </a:rPr>
              <a:t>. </a:t>
            </a:r>
            <a:r>
              <a:rPr lang="en-US" sz="1700" dirty="0" smtClean="0">
                <a:latin typeface="Arial" pitchFamily="34" charset="0"/>
                <a:cs typeface="Arial" pitchFamily="34" charset="0"/>
              </a:rPr>
              <a:t>By </a:t>
            </a:r>
            <a:r>
              <a:rPr lang="en-US" sz="1700" dirty="0">
                <a:latin typeface="Arial" pitchFamily="34" charset="0"/>
                <a:cs typeface="Arial" pitchFamily="34" charset="0"/>
              </a:rPr>
              <a:t>2010, the situation </a:t>
            </a:r>
            <a:r>
              <a:rPr lang="en-US" sz="1700" dirty="0" smtClean="0">
                <a:latin typeface="Arial" pitchFamily="34" charset="0"/>
                <a:cs typeface="Arial" pitchFamily="34" charset="0"/>
              </a:rPr>
              <a:t>degraded further</a:t>
            </a:r>
            <a:r>
              <a:rPr lang="en-US" sz="1700" dirty="0">
                <a:latin typeface="Arial" pitchFamily="34" charset="0"/>
                <a:cs typeface="Arial" pitchFamily="34" charset="0"/>
              </a:rPr>
              <a:t>, as Macon declined to the lowest ranking, Milledgeville, GA took the 3rd lowest spot, and Columbus held at the 4th lowest. However, one community in the Deep South, Biloxi</a:t>
            </a:r>
            <a:r>
              <a:rPr lang="en-US" sz="1700" dirty="0" smtClean="0">
                <a:latin typeface="Arial" pitchFamily="34" charset="0"/>
                <a:cs typeface="Arial" pitchFamily="34" charset="0"/>
              </a:rPr>
              <a:t>, MS, </a:t>
            </a:r>
            <a:r>
              <a:rPr lang="en-US" sz="1700" dirty="0">
                <a:latin typeface="Arial" pitchFamily="34" charset="0"/>
                <a:cs typeface="Arial" pitchFamily="34" charset="0"/>
              </a:rPr>
              <a:t>bucked this trend</a:t>
            </a:r>
            <a:r>
              <a:rPr lang="en-US" sz="1700" dirty="0" smtClean="0">
                <a:latin typeface="Arial" pitchFamily="34" charset="0"/>
                <a:cs typeface="Arial" pitchFamily="34" charset="0"/>
              </a:rPr>
              <a:t>. </a:t>
            </a:r>
            <a:r>
              <a:rPr lang="en-US" sz="1700" dirty="0">
                <a:latin typeface="Arial" pitchFamily="34" charset="0"/>
                <a:cs typeface="Arial" pitchFamily="34" charset="0"/>
              </a:rPr>
              <a:t>In 2010, the city was the 8th highest ranked among all cities. Aided further with 2010's #2 overall ranking in Social Offerings, </a:t>
            </a:r>
            <a:r>
              <a:rPr lang="en-US" sz="1700" dirty="0" smtClean="0">
                <a:latin typeface="Arial" pitchFamily="34" charset="0"/>
                <a:cs typeface="Arial" pitchFamily="34" charset="0"/>
              </a:rPr>
              <a:t>Biloxi </a:t>
            </a:r>
            <a:r>
              <a:rPr lang="en-US" sz="1700" dirty="0">
                <a:latin typeface="Arial" pitchFamily="34" charset="0"/>
                <a:cs typeface="Arial" pitchFamily="34" charset="0"/>
              </a:rPr>
              <a:t>achieved the highest </a:t>
            </a:r>
            <a:r>
              <a:rPr lang="en-US" sz="1700" dirty="0" smtClean="0">
                <a:latin typeface="Arial" pitchFamily="34" charset="0"/>
                <a:cs typeface="Arial" pitchFamily="34" charset="0"/>
              </a:rPr>
              <a:t>Community </a:t>
            </a:r>
            <a:r>
              <a:rPr lang="en-US" sz="1700" dirty="0">
                <a:latin typeface="Arial" pitchFamily="34" charset="0"/>
                <a:cs typeface="Arial" pitchFamily="34" charset="0"/>
              </a:rPr>
              <a:t>A</a:t>
            </a:r>
            <a:r>
              <a:rPr lang="en-US" sz="1700" dirty="0" smtClean="0">
                <a:latin typeface="Arial" pitchFamily="34" charset="0"/>
                <a:cs typeface="Arial" pitchFamily="34" charset="0"/>
              </a:rPr>
              <a:t>ttachment </a:t>
            </a:r>
            <a:r>
              <a:rPr lang="en-US" sz="1700" dirty="0">
                <a:latin typeface="Arial" pitchFamily="34" charset="0"/>
                <a:cs typeface="Arial" pitchFamily="34" charset="0"/>
              </a:rPr>
              <a:t>rating in the Deep South region</a:t>
            </a:r>
            <a:r>
              <a:rPr lang="en-US" sz="1700" dirty="0" smtClean="0">
                <a:latin typeface="Arial" pitchFamily="34" charset="0"/>
                <a:cs typeface="Arial" pitchFamily="34" charset="0"/>
              </a:rPr>
              <a:t>.	</a:t>
            </a:r>
            <a:endParaRPr lang="en-US" sz="17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96" t="2671"/>
          <a:stretch/>
        </p:blipFill>
        <p:spPr>
          <a:xfrm>
            <a:off x="18143505" y="17929482"/>
            <a:ext cx="3831173" cy="3548342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5" t="1283" r="3915" b="856"/>
          <a:stretch/>
        </p:blipFill>
        <p:spPr>
          <a:xfrm>
            <a:off x="13102544" y="10210881"/>
            <a:ext cx="4920693" cy="7292841"/>
          </a:xfrm>
          <a:prstGeom prst="rect">
            <a:avLst/>
          </a:prstGeom>
        </p:spPr>
      </p:pic>
      <p:pic>
        <p:nvPicPr>
          <p:cNvPr id="68" name="Picture 67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" r="5501" b="4995"/>
          <a:stretch/>
        </p:blipFill>
        <p:spPr>
          <a:xfrm>
            <a:off x="22148778" y="22302275"/>
            <a:ext cx="3305640" cy="3448824"/>
          </a:xfrm>
          <a:prstGeom prst="rect">
            <a:avLst/>
          </a:prstGeom>
        </p:spPr>
      </p:pic>
      <p:pic>
        <p:nvPicPr>
          <p:cNvPr id="70" name="Picture 69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" r="5199" b="4995"/>
          <a:stretch/>
        </p:blipFill>
        <p:spPr>
          <a:xfrm>
            <a:off x="25582921" y="22302275"/>
            <a:ext cx="3325137" cy="3448825"/>
          </a:xfrm>
          <a:prstGeom prst="rect">
            <a:avLst/>
          </a:prstGeom>
        </p:spPr>
      </p:pic>
      <p:pic>
        <p:nvPicPr>
          <p:cNvPr id="71" name="Picture 70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" r="2869" b="4907"/>
          <a:stretch/>
        </p:blipFill>
        <p:spPr>
          <a:xfrm>
            <a:off x="29040637" y="22300674"/>
            <a:ext cx="3400681" cy="3452027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" t="2064" r="127" b="5465"/>
          <a:stretch/>
        </p:blipFill>
        <p:spPr>
          <a:xfrm>
            <a:off x="36028376" y="16951958"/>
            <a:ext cx="7512693" cy="4650656"/>
          </a:xfrm>
          <a:prstGeom prst="rect">
            <a:avLst/>
          </a:prstGeom>
        </p:spPr>
      </p:pic>
      <p:pic>
        <p:nvPicPr>
          <p:cNvPr id="77" name="Picture 76"/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94"/>
          <a:stretch/>
        </p:blipFill>
        <p:spPr>
          <a:xfrm>
            <a:off x="22189678" y="17965049"/>
            <a:ext cx="10327145" cy="345740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63"/>
          <a:stretch/>
        </p:blipFill>
        <p:spPr>
          <a:xfrm>
            <a:off x="22189677" y="17947266"/>
            <a:ext cx="10360279" cy="3512775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00" t="1602" r="2860" b="947"/>
          <a:stretch/>
        </p:blipFill>
        <p:spPr>
          <a:xfrm>
            <a:off x="28962562" y="3269420"/>
            <a:ext cx="3736438" cy="3092061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9" t="283" r="2848" b="2267"/>
          <a:stretch/>
        </p:blipFill>
        <p:spPr>
          <a:xfrm>
            <a:off x="32827299" y="3269420"/>
            <a:ext cx="3827721" cy="3092061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56" b="307"/>
          <a:stretch/>
        </p:blipFill>
        <p:spPr>
          <a:xfrm>
            <a:off x="13130586" y="3720006"/>
            <a:ext cx="4864608" cy="3282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56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1270</TotalTime>
  <Words>1220</Words>
  <Application>Microsoft Office PowerPoint</Application>
  <PresentationFormat>Custom</PresentationFormat>
  <Paragraphs>84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Andee</dc:creator>
  <cp:lastModifiedBy>Andee</cp:lastModifiedBy>
  <cp:revision>74</cp:revision>
  <dcterms:created xsi:type="dcterms:W3CDTF">2013-07-29T20:50:59Z</dcterms:created>
  <dcterms:modified xsi:type="dcterms:W3CDTF">2013-08-02T15:27:10Z</dcterms:modified>
</cp:coreProperties>
</file>