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43891200" cy="219456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F49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6" autoAdjust="0"/>
  </p:normalViewPr>
  <p:slideViewPr>
    <p:cSldViewPr>
      <p:cViewPr>
        <p:scale>
          <a:sx n="50" d="100"/>
          <a:sy n="50" d="100"/>
        </p:scale>
        <p:origin x="3612" y="1704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41E4-CD2F-49AF-BE6F-5123F55E34CC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91D08-409B-4D30-B779-BC6161565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91D08-409B-4D30-B779-BC6161565B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8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2"/>
            <a:ext cx="3730752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878843"/>
            <a:ext cx="987552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878843"/>
            <a:ext cx="2889504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5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4102082"/>
            <a:ext cx="37307520" cy="435864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9301483"/>
            <a:ext cx="37307520" cy="48005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5120641"/>
            <a:ext cx="19385280" cy="1448308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5120641"/>
            <a:ext cx="19385280" cy="1448308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7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4912362"/>
            <a:ext cx="19392902" cy="204723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6959600"/>
            <a:ext cx="19392902" cy="1264412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4912362"/>
            <a:ext cx="19400520" cy="204723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6959600"/>
            <a:ext cx="19400520" cy="1264412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8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873760"/>
            <a:ext cx="14439902" cy="371856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873761"/>
            <a:ext cx="24536400" cy="1872996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4592321"/>
            <a:ext cx="14439902" cy="150114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15361920"/>
            <a:ext cx="26334720" cy="181356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1960880"/>
            <a:ext cx="26334720" cy="1316736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17175482"/>
            <a:ext cx="26334720" cy="257555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5120641"/>
            <a:ext cx="39502080" cy="14483082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0340322"/>
            <a:ext cx="102412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20C2-EEC8-4B3E-825C-12D1B6D3BEB7}" type="datetimeFigureOut">
              <a:rPr lang="en-US" smtClean="0"/>
              <a:t>9/12/2013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20340322"/>
            <a:ext cx="138988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20340322"/>
            <a:ext cx="10241280" cy="11684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BC40-01E3-43AA-A294-74283D1A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3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hyperlink" Target="http://glimmer.rstudio.com/andeek/DataExpo2013/" TargetMode="External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713350" y="-586626"/>
            <a:ext cx="46278025" cy="3507979"/>
          </a:xfrm>
          <a:prstGeom prst="rect">
            <a:avLst/>
          </a:prstGeom>
          <a:solidFill>
            <a:srgbClr val="CE1126"/>
          </a:solidFill>
          <a:ln w="127000">
            <a:solidFill>
              <a:srgbClr val="F2BF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Triangle 79"/>
          <p:cNvSpPr/>
          <p:nvPr/>
        </p:nvSpPr>
        <p:spPr>
          <a:xfrm rot="5400000" flipH="1" flipV="1">
            <a:off x="35048689" y="13018200"/>
            <a:ext cx="9083226" cy="8252278"/>
          </a:xfrm>
          <a:custGeom>
            <a:avLst/>
            <a:gdLst>
              <a:gd name="connsiteX0" fmla="*/ 0 w 6877875"/>
              <a:gd name="connsiteY0" fmla="*/ 3672957 h 3672957"/>
              <a:gd name="connsiteX1" fmla="*/ 918239 w 6877875"/>
              <a:gd name="connsiteY1" fmla="*/ 0 h 3672957"/>
              <a:gd name="connsiteX2" fmla="*/ 5959636 w 6877875"/>
              <a:gd name="connsiteY2" fmla="*/ 0 h 3672957"/>
              <a:gd name="connsiteX3" fmla="*/ 6877875 w 6877875"/>
              <a:gd name="connsiteY3" fmla="*/ 3672957 h 3672957"/>
              <a:gd name="connsiteX4" fmla="*/ 0 w 6877875"/>
              <a:gd name="connsiteY4" fmla="*/ 3672957 h 3672957"/>
              <a:gd name="connsiteX0" fmla="*/ 0 w 6877875"/>
              <a:gd name="connsiteY0" fmla="*/ 3672957 h 3672957"/>
              <a:gd name="connsiteX1" fmla="*/ 888978 w 6877875"/>
              <a:gd name="connsiteY1" fmla="*/ 0 h 3672957"/>
              <a:gd name="connsiteX2" fmla="*/ 5959636 w 6877875"/>
              <a:gd name="connsiteY2" fmla="*/ 0 h 3672957"/>
              <a:gd name="connsiteX3" fmla="*/ 6877875 w 6877875"/>
              <a:gd name="connsiteY3" fmla="*/ 3672957 h 3672957"/>
              <a:gd name="connsiteX4" fmla="*/ 0 w 6877875"/>
              <a:gd name="connsiteY4" fmla="*/ 3672957 h 3672957"/>
              <a:gd name="connsiteX0" fmla="*/ 0 w 9679597"/>
              <a:gd name="connsiteY0" fmla="*/ 388432 h 3672957"/>
              <a:gd name="connsiteX1" fmla="*/ 3690700 w 9679597"/>
              <a:gd name="connsiteY1" fmla="*/ 0 h 3672957"/>
              <a:gd name="connsiteX2" fmla="*/ 8761358 w 9679597"/>
              <a:gd name="connsiteY2" fmla="*/ 0 h 3672957"/>
              <a:gd name="connsiteX3" fmla="*/ 9679597 w 9679597"/>
              <a:gd name="connsiteY3" fmla="*/ 3672957 h 3672957"/>
              <a:gd name="connsiteX4" fmla="*/ 0 w 9679597"/>
              <a:gd name="connsiteY4" fmla="*/ 388432 h 3672957"/>
              <a:gd name="connsiteX0" fmla="*/ 0 w 9679597"/>
              <a:gd name="connsiteY0" fmla="*/ 388432 h 3672957"/>
              <a:gd name="connsiteX1" fmla="*/ 3690700 w 9679597"/>
              <a:gd name="connsiteY1" fmla="*/ 0 h 3672957"/>
              <a:gd name="connsiteX2" fmla="*/ 9083226 w 9679597"/>
              <a:gd name="connsiteY2" fmla="*/ 0 h 3672957"/>
              <a:gd name="connsiteX3" fmla="*/ 9679597 w 9679597"/>
              <a:gd name="connsiteY3" fmla="*/ 3672957 h 3672957"/>
              <a:gd name="connsiteX4" fmla="*/ 0 w 9679597"/>
              <a:gd name="connsiteY4" fmla="*/ 388432 h 3672957"/>
              <a:gd name="connsiteX0" fmla="*/ 0 w 9083226"/>
              <a:gd name="connsiteY0" fmla="*/ 388432 h 5062845"/>
              <a:gd name="connsiteX1" fmla="*/ 3690700 w 9083226"/>
              <a:gd name="connsiteY1" fmla="*/ 0 h 5062845"/>
              <a:gd name="connsiteX2" fmla="*/ 9083226 w 9083226"/>
              <a:gd name="connsiteY2" fmla="*/ 0 h 5062845"/>
              <a:gd name="connsiteX3" fmla="*/ 8406752 w 9083226"/>
              <a:gd name="connsiteY3" fmla="*/ 5062845 h 5062845"/>
              <a:gd name="connsiteX4" fmla="*/ 0 w 9083226"/>
              <a:gd name="connsiteY4" fmla="*/ 388432 h 5062845"/>
              <a:gd name="connsiteX0" fmla="*/ 0 w 9083226"/>
              <a:gd name="connsiteY0" fmla="*/ 388432 h 8215699"/>
              <a:gd name="connsiteX1" fmla="*/ 3690700 w 9083226"/>
              <a:gd name="connsiteY1" fmla="*/ 0 h 8215699"/>
              <a:gd name="connsiteX2" fmla="*/ 9083226 w 9083226"/>
              <a:gd name="connsiteY2" fmla="*/ 0 h 8215699"/>
              <a:gd name="connsiteX3" fmla="*/ 8596947 w 9083226"/>
              <a:gd name="connsiteY3" fmla="*/ 8215699 h 8215699"/>
              <a:gd name="connsiteX4" fmla="*/ 0 w 9083226"/>
              <a:gd name="connsiteY4" fmla="*/ 388432 h 8215699"/>
              <a:gd name="connsiteX0" fmla="*/ 0 w 9083226"/>
              <a:gd name="connsiteY0" fmla="*/ 388432 h 8252278"/>
              <a:gd name="connsiteX1" fmla="*/ 3690700 w 9083226"/>
              <a:gd name="connsiteY1" fmla="*/ 0 h 8252278"/>
              <a:gd name="connsiteX2" fmla="*/ 9083226 w 9083226"/>
              <a:gd name="connsiteY2" fmla="*/ 0 h 8252278"/>
              <a:gd name="connsiteX3" fmla="*/ 8662784 w 9083226"/>
              <a:gd name="connsiteY3" fmla="*/ 8252278 h 8252278"/>
              <a:gd name="connsiteX4" fmla="*/ 0 w 9083226"/>
              <a:gd name="connsiteY4" fmla="*/ 388432 h 825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3226" h="8252278">
                <a:moveTo>
                  <a:pt x="0" y="388432"/>
                </a:moveTo>
                <a:lnTo>
                  <a:pt x="3690700" y="0"/>
                </a:lnTo>
                <a:lnTo>
                  <a:pt x="9083226" y="0"/>
                </a:lnTo>
                <a:lnTo>
                  <a:pt x="8662784" y="8252278"/>
                </a:lnTo>
                <a:lnTo>
                  <a:pt x="0" y="3884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/>
          <p:cNvSpPr/>
          <p:nvPr/>
        </p:nvSpPr>
        <p:spPr>
          <a:xfrm rot="5400000">
            <a:off x="35311423" y="4182435"/>
            <a:ext cx="9373931" cy="742139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20831"/>
              <a:gd name="connsiteY0" fmla="*/ 0 h 10000"/>
              <a:gd name="connsiteX1" fmla="*/ 20831 w 20831"/>
              <a:gd name="connsiteY1" fmla="*/ 0 h 10000"/>
              <a:gd name="connsiteX2" fmla="*/ 18831 w 20831"/>
              <a:gd name="connsiteY2" fmla="*/ 10000 h 10000"/>
              <a:gd name="connsiteX3" fmla="*/ 12831 w 20831"/>
              <a:gd name="connsiteY3" fmla="*/ 10000 h 10000"/>
              <a:gd name="connsiteX4" fmla="*/ 0 w 20831"/>
              <a:gd name="connsiteY4" fmla="*/ 0 h 10000"/>
              <a:gd name="connsiteX0" fmla="*/ 0 w 18831"/>
              <a:gd name="connsiteY0" fmla="*/ 41541 h 51541"/>
              <a:gd name="connsiteX1" fmla="*/ 16751 w 18831"/>
              <a:gd name="connsiteY1" fmla="*/ 0 h 51541"/>
              <a:gd name="connsiteX2" fmla="*/ 18831 w 18831"/>
              <a:gd name="connsiteY2" fmla="*/ 51541 h 51541"/>
              <a:gd name="connsiteX3" fmla="*/ 12831 w 18831"/>
              <a:gd name="connsiteY3" fmla="*/ 51541 h 51541"/>
              <a:gd name="connsiteX4" fmla="*/ 0 w 18831"/>
              <a:gd name="connsiteY4" fmla="*/ 41541 h 51541"/>
              <a:gd name="connsiteX0" fmla="*/ 0 w 18831"/>
              <a:gd name="connsiteY0" fmla="*/ 40440 h 50440"/>
              <a:gd name="connsiteX1" fmla="*/ 17187 w 18831"/>
              <a:gd name="connsiteY1" fmla="*/ 0 h 50440"/>
              <a:gd name="connsiteX2" fmla="*/ 18831 w 18831"/>
              <a:gd name="connsiteY2" fmla="*/ 50440 h 50440"/>
              <a:gd name="connsiteX3" fmla="*/ 12831 w 18831"/>
              <a:gd name="connsiteY3" fmla="*/ 50440 h 50440"/>
              <a:gd name="connsiteX4" fmla="*/ 0 w 18831"/>
              <a:gd name="connsiteY4" fmla="*/ 40440 h 50440"/>
              <a:gd name="connsiteX0" fmla="*/ 0 w 18831"/>
              <a:gd name="connsiteY0" fmla="*/ 41453 h 51453"/>
              <a:gd name="connsiteX1" fmla="*/ 16777 w 18831"/>
              <a:gd name="connsiteY1" fmla="*/ 0 h 51453"/>
              <a:gd name="connsiteX2" fmla="*/ 18831 w 18831"/>
              <a:gd name="connsiteY2" fmla="*/ 51453 h 51453"/>
              <a:gd name="connsiteX3" fmla="*/ 12831 w 18831"/>
              <a:gd name="connsiteY3" fmla="*/ 51453 h 51453"/>
              <a:gd name="connsiteX4" fmla="*/ 0 w 18831"/>
              <a:gd name="connsiteY4" fmla="*/ 41453 h 51453"/>
              <a:gd name="connsiteX0" fmla="*/ 0 w 18921"/>
              <a:gd name="connsiteY0" fmla="*/ 41453 h 51453"/>
              <a:gd name="connsiteX1" fmla="*/ 16777 w 18921"/>
              <a:gd name="connsiteY1" fmla="*/ 0 h 51453"/>
              <a:gd name="connsiteX2" fmla="*/ 18921 w 18921"/>
              <a:gd name="connsiteY2" fmla="*/ 51453 h 51453"/>
              <a:gd name="connsiteX3" fmla="*/ 12831 w 18921"/>
              <a:gd name="connsiteY3" fmla="*/ 51453 h 51453"/>
              <a:gd name="connsiteX4" fmla="*/ 0 w 18921"/>
              <a:gd name="connsiteY4" fmla="*/ 41453 h 51453"/>
              <a:gd name="connsiteX0" fmla="*/ 0 w 18959"/>
              <a:gd name="connsiteY0" fmla="*/ 41453 h 51453"/>
              <a:gd name="connsiteX1" fmla="*/ 16777 w 18959"/>
              <a:gd name="connsiteY1" fmla="*/ 0 h 51453"/>
              <a:gd name="connsiteX2" fmla="*/ 18959 w 18959"/>
              <a:gd name="connsiteY2" fmla="*/ 51453 h 51453"/>
              <a:gd name="connsiteX3" fmla="*/ 12831 w 18959"/>
              <a:gd name="connsiteY3" fmla="*/ 51453 h 51453"/>
              <a:gd name="connsiteX4" fmla="*/ 0 w 18959"/>
              <a:gd name="connsiteY4" fmla="*/ 41453 h 51453"/>
              <a:gd name="connsiteX0" fmla="*/ 0 w 18921"/>
              <a:gd name="connsiteY0" fmla="*/ 41409 h 51453"/>
              <a:gd name="connsiteX1" fmla="*/ 16739 w 18921"/>
              <a:gd name="connsiteY1" fmla="*/ 0 h 51453"/>
              <a:gd name="connsiteX2" fmla="*/ 18921 w 18921"/>
              <a:gd name="connsiteY2" fmla="*/ 51453 h 51453"/>
              <a:gd name="connsiteX3" fmla="*/ 12793 w 18921"/>
              <a:gd name="connsiteY3" fmla="*/ 51453 h 51453"/>
              <a:gd name="connsiteX4" fmla="*/ 0 w 18921"/>
              <a:gd name="connsiteY4" fmla="*/ 41409 h 51453"/>
              <a:gd name="connsiteX0" fmla="*/ 0 w 18921"/>
              <a:gd name="connsiteY0" fmla="*/ 44142 h 51453"/>
              <a:gd name="connsiteX1" fmla="*/ 16739 w 18921"/>
              <a:gd name="connsiteY1" fmla="*/ 0 h 51453"/>
              <a:gd name="connsiteX2" fmla="*/ 18921 w 18921"/>
              <a:gd name="connsiteY2" fmla="*/ 51453 h 51453"/>
              <a:gd name="connsiteX3" fmla="*/ 12793 w 18921"/>
              <a:gd name="connsiteY3" fmla="*/ 51453 h 51453"/>
              <a:gd name="connsiteX4" fmla="*/ 0 w 18921"/>
              <a:gd name="connsiteY4" fmla="*/ 44142 h 5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1" h="51453">
                <a:moveTo>
                  <a:pt x="0" y="44142"/>
                </a:moveTo>
                <a:lnTo>
                  <a:pt x="16739" y="0"/>
                </a:lnTo>
                <a:cubicBezTo>
                  <a:pt x="17432" y="17180"/>
                  <a:pt x="18228" y="34273"/>
                  <a:pt x="18921" y="51453"/>
                </a:cubicBezTo>
                <a:lnTo>
                  <a:pt x="12793" y="51453"/>
                </a:lnTo>
                <a:lnTo>
                  <a:pt x="0" y="441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6270665" y="3215879"/>
            <a:ext cx="1075340" cy="637434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Manual Operation 71"/>
          <p:cNvSpPr/>
          <p:nvPr/>
        </p:nvSpPr>
        <p:spPr>
          <a:xfrm rot="10800000">
            <a:off x="12935713" y="15934950"/>
            <a:ext cx="20259518" cy="1928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24049"/>
              <a:gd name="connsiteY0" fmla="*/ 0 h 10000"/>
              <a:gd name="connsiteX1" fmla="*/ 24049 w 24049"/>
              <a:gd name="connsiteY1" fmla="*/ 53 h 10000"/>
              <a:gd name="connsiteX2" fmla="*/ 8000 w 24049"/>
              <a:gd name="connsiteY2" fmla="*/ 10000 h 10000"/>
              <a:gd name="connsiteX3" fmla="*/ 2000 w 24049"/>
              <a:gd name="connsiteY3" fmla="*/ 10000 h 10000"/>
              <a:gd name="connsiteX4" fmla="*/ 0 w 24049"/>
              <a:gd name="connsiteY4" fmla="*/ 0 h 10000"/>
              <a:gd name="connsiteX0" fmla="*/ 0 w 32274"/>
              <a:gd name="connsiteY0" fmla="*/ 0 h 10000"/>
              <a:gd name="connsiteX1" fmla="*/ 32274 w 32274"/>
              <a:gd name="connsiteY1" fmla="*/ 0 h 10000"/>
              <a:gd name="connsiteX2" fmla="*/ 8000 w 32274"/>
              <a:gd name="connsiteY2" fmla="*/ 10000 h 10000"/>
              <a:gd name="connsiteX3" fmla="*/ 2000 w 32274"/>
              <a:gd name="connsiteY3" fmla="*/ 10000 h 10000"/>
              <a:gd name="connsiteX4" fmla="*/ 0 w 32274"/>
              <a:gd name="connsiteY4" fmla="*/ 0 h 10000"/>
              <a:gd name="connsiteX0" fmla="*/ 0 w 32302"/>
              <a:gd name="connsiteY0" fmla="*/ 0 h 10000"/>
              <a:gd name="connsiteX1" fmla="*/ 32302 w 32302"/>
              <a:gd name="connsiteY1" fmla="*/ 0 h 10000"/>
              <a:gd name="connsiteX2" fmla="*/ 8000 w 32302"/>
              <a:gd name="connsiteY2" fmla="*/ 10000 h 10000"/>
              <a:gd name="connsiteX3" fmla="*/ 2000 w 32302"/>
              <a:gd name="connsiteY3" fmla="*/ 10000 h 10000"/>
              <a:gd name="connsiteX4" fmla="*/ 0 w 32302"/>
              <a:gd name="connsiteY4" fmla="*/ 0 h 10000"/>
              <a:gd name="connsiteX0" fmla="*/ 7936 w 30302"/>
              <a:gd name="connsiteY0" fmla="*/ 0 h 10000"/>
              <a:gd name="connsiteX1" fmla="*/ 30302 w 30302"/>
              <a:gd name="connsiteY1" fmla="*/ 0 h 10000"/>
              <a:gd name="connsiteX2" fmla="*/ 6000 w 30302"/>
              <a:gd name="connsiteY2" fmla="*/ 10000 h 10000"/>
              <a:gd name="connsiteX3" fmla="*/ 0 w 30302"/>
              <a:gd name="connsiteY3" fmla="*/ 10000 h 10000"/>
              <a:gd name="connsiteX4" fmla="*/ 7936 w 30302"/>
              <a:gd name="connsiteY4" fmla="*/ 0 h 10000"/>
              <a:gd name="connsiteX0" fmla="*/ 7956 w 30302"/>
              <a:gd name="connsiteY0" fmla="*/ 0 h 25762"/>
              <a:gd name="connsiteX1" fmla="*/ 30302 w 30302"/>
              <a:gd name="connsiteY1" fmla="*/ 15762 h 25762"/>
              <a:gd name="connsiteX2" fmla="*/ 6000 w 30302"/>
              <a:gd name="connsiteY2" fmla="*/ 25762 h 25762"/>
              <a:gd name="connsiteX3" fmla="*/ 0 w 30302"/>
              <a:gd name="connsiteY3" fmla="*/ 25762 h 25762"/>
              <a:gd name="connsiteX4" fmla="*/ 7956 w 30302"/>
              <a:gd name="connsiteY4" fmla="*/ 0 h 25762"/>
              <a:gd name="connsiteX0" fmla="*/ 7956 w 30302"/>
              <a:gd name="connsiteY0" fmla="*/ 0 h 25838"/>
              <a:gd name="connsiteX1" fmla="*/ 30302 w 30302"/>
              <a:gd name="connsiteY1" fmla="*/ 15838 h 25838"/>
              <a:gd name="connsiteX2" fmla="*/ 6000 w 30302"/>
              <a:gd name="connsiteY2" fmla="*/ 25838 h 25838"/>
              <a:gd name="connsiteX3" fmla="*/ 0 w 30302"/>
              <a:gd name="connsiteY3" fmla="*/ 25838 h 25838"/>
              <a:gd name="connsiteX4" fmla="*/ 7956 w 30302"/>
              <a:gd name="connsiteY4" fmla="*/ 0 h 25838"/>
              <a:gd name="connsiteX0" fmla="*/ 1177 w 30302"/>
              <a:gd name="connsiteY0" fmla="*/ 1502 h 10000"/>
              <a:gd name="connsiteX1" fmla="*/ 30302 w 30302"/>
              <a:gd name="connsiteY1" fmla="*/ 0 h 10000"/>
              <a:gd name="connsiteX2" fmla="*/ 6000 w 30302"/>
              <a:gd name="connsiteY2" fmla="*/ 10000 h 10000"/>
              <a:gd name="connsiteX3" fmla="*/ 0 w 30302"/>
              <a:gd name="connsiteY3" fmla="*/ 10000 h 10000"/>
              <a:gd name="connsiteX4" fmla="*/ 1177 w 30302"/>
              <a:gd name="connsiteY4" fmla="*/ 1502 h 10000"/>
              <a:gd name="connsiteX0" fmla="*/ 1177 w 42080"/>
              <a:gd name="connsiteY0" fmla="*/ 0 h 8498"/>
              <a:gd name="connsiteX1" fmla="*/ 42080 w 42080"/>
              <a:gd name="connsiteY1" fmla="*/ 208 h 8498"/>
              <a:gd name="connsiteX2" fmla="*/ 6000 w 42080"/>
              <a:gd name="connsiteY2" fmla="*/ 8498 h 8498"/>
              <a:gd name="connsiteX3" fmla="*/ 0 w 42080"/>
              <a:gd name="connsiteY3" fmla="*/ 8498 h 8498"/>
              <a:gd name="connsiteX4" fmla="*/ 1177 w 42080"/>
              <a:gd name="connsiteY4" fmla="*/ 0 h 8498"/>
              <a:gd name="connsiteX0" fmla="*/ 280 w 11042"/>
              <a:gd name="connsiteY0" fmla="*/ 107 h 10107"/>
              <a:gd name="connsiteX1" fmla="*/ 11042 w 11042"/>
              <a:gd name="connsiteY1" fmla="*/ 0 h 10107"/>
              <a:gd name="connsiteX2" fmla="*/ 1426 w 11042"/>
              <a:gd name="connsiteY2" fmla="*/ 10107 h 10107"/>
              <a:gd name="connsiteX3" fmla="*/ 0 w 11042"/>
              <a:gd name="connsiteY3" fmla="*/ 10107 h 10107"/>
              <a:gd name="connsiteX4" fmla="*/ 280 w 11042"/>
              <a:gd name="connsiteY4" fmla="*/ 107 h 10107"/>
              <a:gd name="connsiteX0" fmla="*/ 280 w 11190"/>
              <a:gd name="connsiteY0" fmla="*/ 190 h 10190"/>
              <a:gd name="connsiteX1" fmla="*/ 11190 w 11190"/>
              <a:gd name="connsiteY1" fmla="*/ 0 h 10190"/>
              <a:gd name="connsiteX2" fmla="*/ 1426 w 11190"/>
              <a:gd name="connsiteY2" fmla="*/ 10190 h 10190"/>
              <a:gd name="connsiteX3" fmla="*/ 0 w 11190"/>
              <a:gd name="connsiteY3" fmla="*/ 10190 h 10190"/>
              <a:gd name="connsiteX4" fmla="*/ 280 w 11190"/>
              <a:gd name="connsiteY4" fmla="*/ 190 h 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0" h="10190">
                <a:moveTo>
                  <a:pt x="280" y="190"/>
                </a:moveTo>
                <a:lnTo>
                  <a:pt x="11190" y="0"/>
                </a:lnTo>
                <a:lnTo>
                  <a:pt x="1426" y="10190"/>
                </a:lnTo>
                <a:lnTo>
                  <a:pt x="0" y="10190"/>
                </a:lnTo>
                <a:cubicBezTo>
                  <a:pt x="93" y="6857"/>
                  <a:pt x="187" y="3523"/>
                  <a:pt x="280" y="1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12958830" y="15934949"/>
            <a:ext cx="17659077" cy="190949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552" y="6419088"/>
            <a:ext cx="22554592" cy="11750040"/>
          </a:xfrm>
          <a:prstGeom prst="rect">
            <a:avLst/>
          </a:prstGeom>
        </p:spPr>
      </p:pic>
      <p:sp>
        <p:nvSpPr>
          <p:cNvPr id="51" name="Flowchart: Manual Operation 50"/>
          <p:cNvSpPr/>
          <p:nvPr/>
        </p:nvSpPr>
        <p:spPr>
          <a:xfrm rot="16200000">
            <a:off x="11333901" y="10048044"/>
            <a:ext cx="14378852" cy="73789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65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135"/>
              <a:gd name="connsiteX1" fmla="*/ 10000 w 10000"/>
              <a:gd name="connsiteY1" fmla="*/ 0 h 10135"/>
              <a:gd name="connsiteX2" fmla="*/ 4034 w 10000"/>
              <a:gd name="connsiteY2" fmla="*/ 10135 h 10135"/>
              <a:gd name="connsiteX3" fmla="*/ 1265 w 10000"/>
              <a:gd name="connsiteY3" fmla="*/ 10000 h 10135"/>
              <a:gd name="connsiteX4" fmla="*/ 0 w 10000"/>
              <a:gd name="connsiteY4" fmla="*/ 0 h 10135"/>
              <a:gd name="connsiteX0" fmla="*/ 0 w 10025"/>
              <a:gd name="connsiteY0" fmla="*/ 0 h 10135"/>
              <a:gd name="connsiteX1" fmla="*/ 10025 w 10025"/>
              <a:gd name="connsiteY1" fmla="*/ 4911 h 10135"/>
              <a:gd name="connsiteX2" fmla="*/ 4034 w 10025"/>
              <a:gd name="connsiteY2" fmla="*/ 10135 h 10135"/>
              <a:gd name="connsiteX3" fmla="*/ 1265 w 10025"/>
              <a:gd name="connsiteY3" fmla="*/ 10000 h 10135"/>
              <a:gd name="connsiteX4" fmla="*/ 0 w 10025"/>
              <a:gd name="connsiteY4" fmla="*/ 0 h 10135"/>
              <a:gd name="connsiteX0" fmla="*/ 0 w 11559"/>
              <a:gd name="connsiteY0" fmla="*/ 0 h 5224"/>
              <a:gd name="connsiteX1" fmla="*/ 11559 w 11559"/>
              <a:gd name="connsiteY1" fmla="*/ 0 h 5224"/>
              <a:gd name="connsiteX2" fmla="*/ 5568 w 11559"/>
              <a:gd name="connsiteY2" fmla="*/ 5224 h 5224"/>
              <a:gd name="connsiteX3" fmla="*/ 2799 w 11559"/>
              <a:gd name="connsiteY3" fmla="*/ 5089 h 5224"/>
              <a:gd name="connsiteX4" fmla="*/ 0 w 11559"/>
              <a:gd name="connsiteY4" fmla="*/ 0 h 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9" h="5224">
                <a:moveTo>
                  <a:pt x="0" y="0"/>
                </a:moveTo>
                <a:lnTo>
                  <a:pt x="11559" y="0"/>
                </a:lnTo>
                <a:lnTo>
                  <a:pt x="5568" y="5224"/>
                </a:lnTo>
                <a:lnTo>
                  <a:pt x="2799" y="50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nual Operation 26"/>
          <p:cNvSpPr/>
          <p:nvPr/>
        </p:nvSpPr>
        <p:spPr>
          <a:xfrm>
            <a:off x="18722220" y="6408631"/>
            <a:ext cx="18098719" cy="13381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375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186 w 10000"/>
              <a:gd name="connsiteY2" fmla="*/ 10000 h 10000"/>
              <a:gd name="connsiteX3" fmla="*/ 3756 w 10000"/>
              <a:gd name="connsiteY3" fmla="*/ 10000 h 10000"/>
              <a:gd name="connsiteX4" fmla="*/ 0 w 10000"/>
              <a:gd name="connsiteY4" fmla="*/ 0 h 10000"/>
              <a:gd name="connsiteX0" fmla="*/ 0 w 13377"/>
              <a:gd name="connsiteY0" fmla="*/ 143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133 w 13377"/>
              <a:gd name="connsiteY3" fmla="*/ 10000 h 10000"/>
              <a:gd name="connsiteX4" fmla="*/ 0 w 13377"/>
              <a:gd name="connsiteY4" fmla="*/ 143 h 10000"/>
              <a:gd name="connsiteX0" fmla="*/ 0 w 13377"/>
              <a:gd name="connsiteY0" fmla="*/ 143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058 w 13377"/>
              <a:gd name="connsiteY3" fmla="*/ 10000 h 10000"/>
              <a:gd name="connsiteX4" fmla="*/ 0 w 13377"/>
              <a:gd name="connsiteY4" fmla="*/ 143 h 10000"/>
              <a:gd name="connsiteX0" fmla="*/ 0 w 13362"/>
              <a:gd name="connsiteY0" fmla="*/ 0 h 10000"/>
              <a:gd name="connsiteX1" fmla="*/ 13362 w 13362"/>
              <a:gd name="connsiteY1" fmla="*/ 0 h 10000"/>
              <a:gd name="connsiteX2" fmla="*/ 9548 w 13362"/>
              <a:gd name="connsiteY2" fmla="*/ 10000 h 10000"/>
              <a:gd name="connsiteX3" fmla="*/ 7043 w 13362"/>
              <a:gd name="connsiteY3" fmla="*/ 10000 h 10000"/>
              <a:gd name="connsiteX4" fmla="*/ 0 w 13362"/>
              <a:gd name="connsiteY4" fmla="*/ 0 h 10000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563 w 13377"/>
              <a:gd name="connsiteY2" fmla="*/ 10000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473 w 13377"/>
              <a:gd name="connsiteY2" fmla="*/ 9905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3377"/>
              <a:gd name="connsiteY0" fmla="*/ 0 h 10048"/>
              <a:gd name="connsiteX1" fmla="*/ 13377 w 13377"/>
              <a:gd name="connsiteY1" fmla="*/ 0 h 10048"/>
              <a:gd name="connsiteX2" fmla="*/ 9488 w 13377"/>
              <a:gd name="connsiteY2" fmla="*/ 10048 h 10048"/>
              <a:gd name="connsiteX3" fmla="*/ 7058 w 13377"/>
              <a:gd name="connsiteY3" fmla="*/ 10000 h 10048"/>
              <a:gd name="connsiteX4" fmla="*/ 0 w 13377"/>
              <a:gd name="connsiteY4" fmla="*/ 0 h 10048"/>
              <a:gd name="connsiteX0" fmla="*/ 0 w 13377"/>
              <a:gd name="connsiteY0" fmla="*/ 0 h 10000"/>
              <a:gd name="connsiteX1" fmla="*/ 13377 w 13377"/>
              <a:gd name="connsiteY1" fmla="*/ 0 h 10000"/>
              <a:gd name="connsiteX2" fmla="*/ 9488 w 13377"/>
              <a:gd name="connsiteY2" fmla="*/ 9905 h 10000"/>
              <a:gd name="connsiteX3" fmla="*/ 7058 w 13377"/>
              <a:gd name="connsiteY3" fmla="*/ 10000 h 10000"/>
              <a:gd name="connsiteX4" fmla="*/ 0 w 13377"/>
              <a:gd name="connsiteY4" fmla="*/ 0 h 10000"/>
              <a:gd name="connsiteX0" fmla="*/ 0 w 14322"/>
              <a:gd name="connsiteY0" fmla="*/ 48 h 10048"/>
              <a:gd name="connsiteX1" fmla="*/ 14322 w 14322"/>
              <a:gd name="connsiteY1" fmla="*/ 0 h 10048"/>
              <a:gd name="connsiteX2" fmla="*/ 9488 w 14322"/>
              <a:gd name="connsiteY2" fmla="*/ 9953 h 10048"/>
              <a:gd name="connsiteX3" fmla="*/ 7058 w 14322"/>
              <a:gd name="connsiteY3" fmla="*/ 10048 h 10048"/>
              <a:gd name="connsiteX4" fmla="*/ 0 w 14322"/>
              <a:gd name="connsiteY4" fmla="*/ 48 h 10048"/>
              <a:gd name="connsiteX0" fmla="*/ 0 w 14633"/>
              <a:gd name="connsiteY0" fmla="*/ 48 h 10048"/>
              <a:gd name="connsiteX1" fmla="*/ 14633 w 14633"/>
              <a:gd name="connsiteY1" fmla="*/ 0 h 10048"/>
              <a:gd name="connsiteX2" fmla="*/ 9488 w 14633"/>
              <a:gd name="connsiteY2" fmla="*/ 9953 h 10048"/>
              <a:gd name="connsiteX3" fmla="*/ 7058 w 14633"/>
              <a:gd name="connsiteY3" fmla="*/ 10048 h 10048"/>
              <a:gd name="connsiteX4" fmla="*/ 0 w 14633"/>
              <a:gd name="connsiteY4" fmla="*/ 48 h 10048"/>
              <a:gd name="connsiteX0" fmla="*/ 0 w 14322"/>
              <a:gd name="connsiteY0" fmla="*/ 48 h 10048"/>
              <a:gd name="connsiteX1" fmla="*/ 14322 w 14322"/>
              <a:gd name="connsiteY1" fmla="*/ 0 h 10048"/>
              <a:gd name="connsiteX2" fmla="*/ 9177 w 14322"/>
              <a:gd name="connsiteY2" fmla="*/ 9953 h 10048"/>
              <a:gd name="connsiteX3" fmla="*/ 6747 w 14322"/>
              <a:gd name="connsiteY3" fmla="*/ 10048 h 10048"/>
              <a:gd name="connsiteX4" fmla="*/ 0 w 14322"/>
              <a:gd name="connsiteY4" fmla="*/ 48 h 1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22" h="10048">
                <a:moveTo>
                  <a:pt x="0" y="48"/>
                </a:moveTo>
                <a:lnTo>
                  <a:pt x="14322" y="0"/>
                </a:lnTo>
                <a:lnTo>
                  <a:pt x="9177" y="9953"/>
                </a:lnTo>
                <a:lnTo>
                  <a:pt x="6747" y="10048"/>
                </a:lnTo>
                <a:lnTo>
                  <a:pt x="0" y="4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2269" y="3167753"/>
            <a:ext cx="12366410" cy="18395106"/>
          </a:xfrm>
          <a:prstGeom prst="roundRect">
            <a:avLst>
              <a:gd name="adj" fmla="val 180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9506" y="354275"/>
            <a:ext cx="43148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Putting Down Roots:  A Graphical Exploration of Community Attachment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Andee Kaplan, Eric Hare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 of Statistics, Iowa State University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9976" y="3387574"/>
            <a:ext cx="11810997" cy="1918558"/>
          </a:xfrm>
          <a:prstGeom prst="roundRect">
            <a:avLst>
              <a:gd name="adj" fmla="val 5110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9976" y="5432760"/>
            <a:ext cx="11810997" cy="12443698"/>
          </a:xfrm>
          <a:prstGeom prst="roundRect">
            <a:avLst>
              <a:gd name="adj" fmla="val 1118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9975" y="18034699"/>
            <a:ext cx="11810997" cy="2301453"/>
          </a:xfrm>
          <a:prstGeom prst="roundRect">
            <a:avLst>
              <a:gd name="adj" fmla="val 5483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6228" y="3483825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228" y="5531353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Metrics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227" y="18107126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Philosophy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873200" y="10665561"/>
            <a:ext cx="7258545" cy="34564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245490" y="7746780"/>
            <a:ext cx="3072400" cy="52614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893964" y="9590220"/>
            <a:ext cx="5376701" cy="29955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27" idx="0"/>
          </p:cNvCxnSpPr>
          <p:nvPr/>
        </p:nvCxnSpPr>
        <p:spPr>
          <a:xfrm flipH="1" flipV="1">
            <a:off x="18722220" y="6415023"/>
            <a:ext cx="8523270" cy="133175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0317890" y="6403049"/>
            <a:ext cx="6512895" cy="134373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198265" y="12585811"/>
            <a:ext cx="2265895" cy="541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625129" y="12585810"/>
            <a:ext cx="2573136" cy="33412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958830" y="3221254"/>
            <a:ext cx="5208121" cy="14377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12958830" y="3223943"/>
            <a:ext cx="5195551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West – Urbanicity and Openness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8830" y="17844448"/>
            <a:ext cx="19734549" cy="3718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2958830" y="17885700"/>
            <a:ext cx="1859028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Deep South – The Safety Angle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848210" y="13008265"/>
            <a:ext cx="7873024" cy="867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5887559" y="13040238"/>
            <a:ext cx="7833676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Southeast – Social Offerings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in Myrtle Beach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7346005" y="3218566"/>
            <a:ext cx="6375230" cy="8291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346005" y="3227563"/>
            <a:ext cx="637523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Rust Belt – The Economic Collapse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18166951" y="14122011"/>
            <a:ext cx="706250" cy="347688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8166951" y="3223943"/>
            <a:ext cx="706252" cy="744162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6270665" y="11510470"/>
            <a:ext cx="7450570" cy="1075342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2693379" y="15927045"/>
            <a:ext cx="504888" cy="191740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5464160" y="12585812"/>
            <a:ext cx="8244926" cy="42245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5464161" y="17996808"/>
            <a:ext cx="384049" cy="367295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8719580" y="3215878"/>
            <a:ext cx="18111205" cy="3199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719580" y="3208785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Great Plains – Effect of Quality Education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6228" y="3905748"/>
            <a:ext cx="1179131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The data come from the Knight Foundation’s  ‘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Soul of the Community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’ project. The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Knight Foundation in cooperation with Gallup collected data from 43,000 people over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three years in 26 communities across the United States. The 26 communities do not constitute a random sample of communities across the United States; participating communities were those where the Knight Foundation was already active. Along with survey answers, the data contain derived metrics that were used to gain insight into what makes a community thrive.</a:t>
            </a:r>
          </a:p>
        </p:txBody>
      </p: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00118"/>
              </p:ext>
            </p:extLst>
          </p:nvPr>
        </p:nvGraphicFramePr>
        <p:xfrm>
          <a:off x="726228" y="5971574"/>
          <a:ext cx="11696221" cy="1188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2424"/>
                <a:gridCol w="100337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Community 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I am proud to say I live in [Community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].</a:t>
                      </a:r>
                      <a:endParaRPr lang="en-US" sz="17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[Community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] 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is the perfect place for people like me.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Taking everything into account, how satisfied are you with [Community] as a place to live?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likely are you to recommend [Community] to a friend or associate as a place to live? 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And thinking about five years from now, how do you think [Community] will be as a place to live compared to today?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Safety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would you rate how safe you feel walking alone at night within a mile of your home?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would you rate the level of crime in your community?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Education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overall quality of public schools in your community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overall quality of the colleges and universities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Leadership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leadership of the elected officials in your city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leaders in my community represent my interests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Aesthetics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of outdoor parks, playgrounds, and trails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beauty or physical setting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Economy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of job opportunities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would you rate economic conditions in [Community] today?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Right now, do you think that economic conditions in [Community] as a whole are getting better or getting worse? 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likely are you to agree that your job provides you with the income needed to support your family?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Now is a good time to find a job in my area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satisfied are you with your job, that is, the work you do?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Social Offerings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Having a vibrant nightlife with restaurants, clubs, bars, etc.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Being a good place to meet people and make friends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much people in [Community] care about each other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Social Capital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many formal or informal groups or clubs do you belong to, in your area, that meet at least monthly?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many of your close friends live in your community?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much of your family lives in this area?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How often do you talk to or visit with your immediate neighbors?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Basic Services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highway and freeway system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of affordable housing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availability and accessibility of quality healthcare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Civic Involvement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Performed local volunteer work for any organization or group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Attended a local public meeting in which local issues were  discussed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Voted in the local election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Worked with other residents to make change in the local community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Openness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Young, talented college graduates looking to enter the job market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Immigrants from other countries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Families with young children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Gay and lesbian people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Senior citizens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726228" y="18592854"/>
            <a:ext cx="117147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Our goal in this analysis is to facilitate the understanding of why people feel attachment to their communities. By utilizing an interactive and data driven web-based approach, we place the user in the driver seat of their own experience.  The philosophy behind our work has been from the point of view of a community planner, either from one of the communities in the study or from a community in the same region or a similar urbanicity. By exploring the factors that lead to community attachment in a similar community to their own, a user can apply the conclusions to their own situation. See </a:t>
            </a:r>
            <a:r>
              <a:rPr lang="en-US" sz="1700" dirty="0" smtClean="0">
                <a:latin typeface="Arial" pitchFamily="34" charset="0"/>
                <a:cs typeface="Arial" pitchFamily="34" charset="0"/>
                <a:hlinkClick r:id="rId4"/>
              </a:rPr>
              <a:t>http://glimmer.rstudio.com/andeek/DataExpo2013/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for implementation.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29975" y="20469411"/>
            <a:ext cx="11810997" cy="912097"/>
          </a:xfrm>
          <a:prstGeom prst="roundRect">
            <a:avLst>
              <a:gd name="adj" fmla="val 10711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26227" y="20541837"/>
            <a:ext cx="11714745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Tools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23860"/>
              </p:ext>
            </p:extLst>
          </p:nvPr>
        </p:nvGraphicFramePr>
        <p:xfrm>
          <a:off x="726228" y="20992143"/>
          <a:ext cx="11714744" cy="35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7802"/>
                <a:gridCol w="5626942"/>
              </a:tblGrid>
              <a:tr h="125193">
                <a:tc>
                  <a:txBody>
                    <a:bodyPr/>
                    <a:lstStyle/>
                    <a:p>
                      <a:pPr marL="0" marR="0" lvl="0" indent="0" algn="l" defTabSz="376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Interactive Application: Shiny, D3, JQuery, Glimmer Server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7620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Data Manipulation: R, </a:t>
                      </a:r>
                      <a:r>
                        <a:rPr kumimoji="0" lang="en-US" sz="1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plyr</a:t>
                      </a:r>
                      <a:r>
                        <a:rPr kumimoji="0" lang="en-US" sz="1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reshape2, rjson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7346005" y="3752660"/>
            <a:ext cx="637523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Much of the country was hit hard by the economic collapse, but the Rust Belt notably so.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2008 and 2009, the Rust Belt region accounted for four of the bottom ten communities in terms of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Economy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metric.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Nonetheless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, the economic center of the rust belt, Detroit, MI, displayed some resilience.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Detroit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exhibited virtually no change from 2008 to 2009 in the economy metric, going from an average response of 1.26 to 1.25, for a change of 0.01.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other community in the dataset experienced a change of less than 0.06 between these years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The average change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was 0.19.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329650" y="3701228"/>
            <a:ext cx="637523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The Great Plains states include four of the top six communities in terms of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Education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metric.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Grand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Forks, ND in particular had an average response of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2.40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aggregated over all three years, likely due in part to the presence of the University of North Dakota in the community.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Overall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, the Great Plains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has a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correlation between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Education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of 0.49, compared to 0.46 for the average of all cities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 This might help explain why the Great Plains region has the largest overall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among the five regions.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11502"/>
              </p:ext>
            </p:extLst>
          </p:nvPr>
        </p:nvGraphicFramePr>
        <p:xfrm>
          <a:off x="342994" y="23084954"/>
          <a:ext cx="5376396" cy="224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3136"/>
                <a:gridCol w="35332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Aberdeen, 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Northern State University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Duluth,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MN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University of Minnesota Duluth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Grand Forks, ND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 University of North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Dakota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St. Paul, MN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Saint Catherine University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Concordia University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Hamline University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The</a:t>
                      </a:r>
                      <a:r>
                        <a:rPr lang="en-US" sz="17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700" dirty="0" smtClean="0">
                          <a:latin typeface="Arial" pitchFamily="34" charset="0"/>
                          <a:cs typeface="Arial" pitchFamily="34" charset="0"/>
                        </a:rPr>
                        <a:t>University of St. Thomas</a:t>
                      </a:r>
                      <a:endParaRPr lang="en-US" sz="17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42994" y="22763135"/>
            <a:ext cx="47238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Universities in the Great Plains Communities: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0" r="40108"/>
          <a:stretch/>
        </p:blipFill>
        <p:spPr>
          <a:xfrm>
            <a:off x="41035627" y="13603932"/>
            <a:ext cx="2523283" cy="32327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87558" y="13532681"/>
            <a:ext cx="514807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The 5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most attached community ranks in the lowest half of all communities except in Social Offerings. Myrtle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Beach ranks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worst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in terms of Social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Capital and 6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worst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in terms of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Safety,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as well as Education. </a:t>
            </a:r>
            <a:endParaRPr lang="en-US" sz="17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700" dirty="0" smtClean="0">
                <a:latin typeface="Arial" pitchFamily="34" charset="0"/>
                <a:cs typeface="Arial" pitchFamily="34" charset="0"/>
              </a:rPr>
              <a:t>The importance of Social Offerings, for which Myrtle Beach ranks first, explains the discrepancy. Not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only is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Social Offerings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the most highly correlated variable with C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for Myrtle Beach, but it is the single most highly correlated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for all communities aggregated. Social Offerings is the most highly correlated variable with Community Attachment for a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full 23 of the 26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communities.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712" y="3752660"/>
            <a:ext cx="3422618" cy="25669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9134" y="6582210"/>
            <a:ext cx="3160775" cy="474116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861" r="10019"/>
          <a:stretch/>
        </p:blipFill>
        <p:spPr>
          <a:xfrm>
            <a:off x="40753986" y="6582210"/>
            <a:ext cx="2851464" cy="474116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958830" y="7026386"/>
            <a:ext cx="52081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Two of the three cities comprising the West region, Boulder, CO and Long Beach, CA, have the u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rbanicity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designation of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“Very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high urbanicity - medium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population”.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 These are cities in which a large percentage of the moderately-sized population lives in the urban core. Although the average value for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Openness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metric is lower for this u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rbanicity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designation than all cities as a whole, Boulder and Long Beach are ranked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and 5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in Openness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respectively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 This helps the two cities to achieve the top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ten among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all cities in overall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ttachment.	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958830" y="18359093"/>
            <a:ext cx="52081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itchFamily="34" charset="0"/>
                <a:cs typeface="Arial" pitchFamily="34" charset="0"/>
              </a:rPr>
              <a:t>In 2008, Columbus, GA and Macon, GA ranked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lowest and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lowest among the 26 cities in terms of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Safety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By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2010, the situation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degraded further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, as Macon declined to the lowest ranking, Milledgeville, GA took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lowest spot, and Columbus held at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lowest. However, one community in the Deep South, Biloxi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, MS,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bucked this trend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In 2010, the city was the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highest ranked among all cities. Aided further with 2010's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700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overall ranking in Social Offerings,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Biloxi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achieved the highest 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Community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ttachment 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rating in the Deep South region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.	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6" t="2671"/>
          <a:stretch/>
        </p:blipFill>
        <p:spPr>
          <a:xfrm>
            <a:off x="18143505" y="17929482"/>
            <a:ext cx="3831173" cy="354834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t="1283" r="3915" b="856"/>
          <a:stretch/>
        </p:blipFill>
        <p:spPr>
          <a:xfrm>
            <a:off x="13102544" y="10210881"/>
            <a:ext cx="4920693" cy="729284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r="5501" b="4995"/>
          <a:stretch/>
        </p:blipFill>
        <p:spPr>
          <a:xfrm>
            <a:off x="22148778" y="22302275"/>
            <a:ext cx="3305640" cy="344882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5199" b="4995"/>
          <a:stretch/>
        </p:blipFill>
        <p:spPr>
          <a:xfrm>
            <a:off x="25582921" y="22302275"/>
            <a:ext cx="3325137" cy="344882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r="2869" b="4907"/>
          <a:stretch/>
        </p:blipFill>
        <p:spPr>
          <a:xfrm>
            <a:off x="29040637" y="22300674"/>
            <a:ext cx="3400681" cy="345202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" t="2064" r="127" b="5465"/>
          <a:stretch/>
        </p:blipFill>
        <p:spPr>
          <a:xfrm>
            <a:off x="36028376" y="16951958"/>
            <a:ext cx="7512693" cy="465065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4"/>
          <a:stretch/>
        </p:blipFill>
        <p:spPr>
          <a:xfrm>
            <a:off x="22189678" y="17965049"/>
            <a:ext cx="10327145" cy="3457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3"/>
          <a:stretch/>
        </p:blipFill>
        <p:spPr>
          <a:xfrm>
            <a:off x="22189677" y="17947266"/>
            <a:ext cx="10360279" cy="351277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" t="1602" r="2860" b="947"/>
          <a:stretch/>
        </p:blipFill>
        <p:spPr>
          <a:xfrm>
            <a:off x="28962562" y="3269420"/>
            <a:ext cx="3736438" cy="309206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t="283" r="2848" b="2267"/>
          <a:stretch/>
        </p:blipFill>
        <p:spPr>
          <a:xfrm>
            <a:off x="32827299" y="3269420"/>
            <a:ext cx="3827721" cy="30920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6" b="307"/>
          <a:stretch/>
        </p:blipFill>
        <p:spPr>
          <a:xfrm>
            <a:off x="13130586" y="3720006"/>
            <a:ext cx="4864608" cy="328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45710" y="6426406"/>
            <a:ext cx="14394366" cy="7315200"/>
            <a:chOff x="16645710" y="6426406"/>
            <a:chExt cx="14394366" cy="7315200"/>
          </a:xfrm>
        </p:grpSpPr>
        <p:grpSp>
          <p:nvGrpSpPr>
            <p:cNvPr id="41" name="Group 40"/>
            <p:cNvGrpSpPr>
              <a:grpSpLocks noChangeAspect="1"/>
            </p:cNvGrpSpPr>
            <p:nvPr/>
          </p:nvGrpSpPr>
          <p:grpSpPr>
            <a:xfrm>
              <a:off x="16998309" y="6426406"/>
              <a:ext cx="14041767" cy="7315200"/>
              <a:chOff x="17003601" y="6426406"/>
              <a:chExt cx="22526494" cy="11735404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03601" y="6426406"/>
                <a:ext cx="22526494" cy="11735404"/>
              </a:xfrm>
              <a:prstGeom prst="rect">
                <a:avLst/>
              </a:prstGeom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18873200" y="10665561"/>
                <a:ext cx="7258545" cy="345645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7245490" y="7746780"/>
                <a:ext cx="3072400" cy="526148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0893964" y="9590220"/>
                <a:ext cx="5376701" cy="299558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198265" y="12585811"/>
                <a:ext cx="2265895" cy="541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625129" y="12585810"/>
                <a:ext cx="2573136" cy="3341235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5710" y="6426406"/>
              <a:ext cx="2419350" cy="10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494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1219</Words>
  <Application>Microsoft Office PowerPoint</Application>
  <PresentationFormat>Custom</PresentationFormat>
  <Paragraphs>84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Andee</dc:creator>
  <cp:lastModifiedBy>Andee</cp:lastModifiedBy>
  <cp:revision>81</cp:revision>
  <dcterms:created xsi:type="dcterms:W3CDTF">2013-07-29T20:50:59Z</dcterms:created>
  <dcterms:modified xsi:type="dcterms:W3CDTF">2013-09-12T20:23:58Z</dcterms:modified>
</cp:coreProperties>
</file>