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85" autoAdjust="0"/>
  </p:normalViewPr>
  <p:slideViewPr>
    <p:cSldViewPr>
      <p:cViewPr>
        <p:scale>
          <a:sx n="40" d="100"/>
          <a:sy n="40" d="100"/>
        </p:scale>
        <p:origin x="2154" y="1224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41E4-CD2F-49AF-BE6F-5123F55E34CC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91D08-409B-4D30-B779-BC6161565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2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91D08-409B-4D30-B779-BC6161565B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8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2"/>
            <a:ext cx="3730752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878843"/>
            <a:ext cx="987552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878843"/>
            <a:ext cx="2889504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14102082"/>
            <a:ext cx="37307520" cy="435864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9301483"/>
            <a:ext cx="37307520" cy="48005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5120641"/>
            <a:ext cx="19385280" cy="1448308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5120641"/>
            <a:ext cx="19385280" cy="1448308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7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4912362"/>
            <a:ext cx="19392902" cy="204723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6959600"/>
            <a:ext cx="19392902" cy="1264412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4912362"/>
            <a:ext cx="19400520" cy="204723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6959600"/>
            <a:ext cx="19400520" cy="1264412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8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1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8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873760"/>
            <a:ext cx="14439902" cy="371856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873761"/>
            <a:ext cx="24536400" cy="1872996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4592321"/>
            <a:ext cx="14439902" cy="150114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15361920"/>
            <a:ext cx="26334720" cy="181356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1960880"/>
            <a:ext cx="26334720" cy="1316736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17175482"/>
            <a:ext cx="26334720" cy="257555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5120641"/>
            <a:ext cx="39502080" cy="14483082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20340322"/>
            <a:ext cx="102412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20C2-EEC8-4B3E-825C-12D1B6D3BEB7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20340322"/>
            <a:ext cx="138988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20340322"/>
            <a:ext cx="102412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3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glimmer.rstudio.com/andeek/DataExpo201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ight Triangle 79"/>
          <p:cNvSpPr/>
          <p:nvPr/>
        </p:nvSpPr>
        <p:spPr>
          <a:xfrm rot="5400000" flipH="1" flipV="1">
            <a:off x="35048689" y="13018200"/>
            <a:ext cx="9083226" cy="8252278"/>
          </a:xfrm>
          <a:custGeom>
            <a:avLst/>
            <a:gdLst>
              <a:gd name="connsiteX0" fmla="*/ 0 w 6877875"/>
              <a:gd name="connsiteY0" fmla="*/ 3672957 h 3672957"/>
              <a:gd name="connsiteX1" fmla="*/ 918239 w 6877875"/>
              <a:gd name="connsiteY1" fmla="*/ 0 h 3672957"/>
              <a:gd name="connsiteX2" fmla="*/ 5959636 w 6877875"/>
              <a:gd name="connsiteY2" fmla="*/ 0 h 3672957"/>
              <a:gd name="connsiteX3" fmla="*/ 6877875 w 6877875"/>
              <a:gd name="connsiteY3" fmla="*/ 3672957 h 3672957"/>
              <a:gd name="connsiteX4" fmla="*/ 0 w 6877875"/>
              <a:gd name="connsiteY4" fmla="*/ 3672957 h 3672957"/>
              <a:gd name="connsiteX0" fmla="*/ 0 w 6877875"/>
              <a:gd name="connsiteY0" fmla="*/ 3672957 h 3672957"/>
              <a:gd name="connsiteX1" fmla="*/ 888978 w 6877875"/>
              <a:gd name="connsiteY1" fmla="*/ 0 h 3672957"/>
              <a:gd name="connsiteX2" fmla="*/ 5959636 w 6877875"/>
              <a:gd name="connsiteY2" fmla="*/ 0 h 3672957"/>
              <a:gd name="connsiteX3" fmla="*/ 6877875 w 6877875"/>
              <a:gd name="connsiteY3" fmla="*/ 3672957 h 3672957"/>
              <a:gd name="connsiteX4" fmla="*/ 0 w 6877875"/>
              <a:gd name="connsiteY4" fmla="*/ 3672957 h 3672957"/>
              <a:gd name="connsiteX0" fmla="*/ 0 w 9679597"/>
              <a:gd name="connsiteY0" fmla="*/ 388432 h 3672957"/>
              <a:gd name="connsiteX1" fmla="*/ 3690700 w 9679597"/>
              <a:gd name="connsiteY1" fmla="*/ 0 h 3672957"/>
              <a:gd name="connsiteX2" fmla="*/ 8761358 w 9679597"/>
              <a:gd name="connsiteY2" fmla="*/ 0 h 3672957"/>
              <a:gd name="connsiteX3" fmla="*/ 9679597 w 9679597"/>
              <a:gd name="connsiteY3" fmla="*/ 3672957 h 3672957"/>
              <a:gd name="connsiteX4" fmla="*/ 0 w 9679597"/>
              <a:gd name="connsiteY4" fmla="*/ 388432 h 3672957"/>
              <a:gd name="connsiteX0" fmla="*/ 0 w 9679597"/>
              <a:gd name="connsiteY0" fmla="*/ 388432 h 3672957"/>
              <a:gd name="connsiteX1" fmla="*/ 3690700 w 9679597"/>
              <a:gd name="connsiteY1" fmla="*/ 0 h 3672957"/>
              <a:gd name="connsiteX2" fmla="*/ 9083226 w 9679597"/>
              <a:gd name="connsiteY2" fmla="*/ 0 h 3672957"/>
              <a:gd name="connsiteX3" fmla="*/ 9679597 w 9679597"/>
              <a:gd name="connsiteY3" fmla="*/ 3672957 h 3672957"/>
              <a:gd name="connsiteX4" fmla="*/ 0 w 9679597"/>
              <a:gd name="connsiteY4" fmla="*/ 388432 h 3672957"/>
              <a:gd name="connsiteX0" fmla="*/ 0 w 9083226"/>
              <a:gd name="connsiteY0" fmla="*/ 388432 h 5062845"/>
              <a:gd name="connsiteX1" fmla="*/ 3690700 w 9083226"/>
              <a:gd name="connsiteY1" fmla="*/ 0 h 5062845"/>
              <a:gd name="connsiteX2" fmla="*/ 9083226 w 9083226"/>
              <a:gd name="connsiteY2" fmla="*/ 0 h 5062845"/>
              <a:gd name="connsiteX3" fmla="*/ 8406752 w 9083226"/>
              <a:gd name="connsiteY3" fmla="*/ 5062845 h 5062845"/>
              <a:gd name="connsiteX4" fmla="*/ 0 w 9083226"/>
              <a:gd name="connsiteY4" fmla="*/ 388432 h 5062845"/>
              <a:gd name="connsiteX0" fmla="*/ 0 w 9083226"/>
              <a:gd name="connsiteY0" fmla="*/ 388432 h 8215699"/>
              <a:gd name="connsiteX1" fmla="*/ 3690700 w 9083226"/>
              <a:gd name="connsiteY1" fmla="*/ 0 h 8215699"/>
              <a:gd name="connsiteX2" fmla="*/ 9083226 w 9083226"/>
              <a:gd name="connsiteY2" fmla="*/ 0 h 8215699"/>
              <a:gd name="connsiteX3" fmla="*/ 8596947 w 9083226"/>
              <a:gd name="connsiteY3" fmla="*/ 8215699 h 8215699"/>
              <a:gd name="connsiteX4" fmla="*/ 0 w 9083226"/>
              <a:gd name="connsiteY4" fmla="*/ 388432 h 8215699"/>
              <a:gd name="connsiteX0" fmla="*/ 0 w 9083226"/>
              <a:gd name="connsiteY0" fmla="*/ 388432 h 8252278"/>
              <a:gd name="connsiteX1" fmla="*/ 3690700 w 9083226"/>
              <a:gd name="connsiteY1" fmla="*/ 0 h 8252278"/>
              <a:gd name="connsiteX2" fmla="*/ 9083226 w 9083226"/>
              <a:gd name="connsiteY2" fmla="*/ 0 h 8252278"/>
              <a:gd name="connsiteX3" fmla="*/ 8662784 w 9083226"/>
              <a:gd name="connsiteY3" fmla="*/ 8252278 h 8252278"/>
              <a:gd name="connsiteX4" fmla="*/ 0 w 9083226"/>
              <a:gd name="connsiteY4" fmla="*/ 388432 h 825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3226" h="8252278">
                <a:moveTo>
                  <a:pt x="0" y="388432"/>
                </a:moveTo>
                <a:lnTo>
                  <a:pt x="3690700" y="0"/>
                </a:lnTo>
                <a:lnTo>
                  <a:pt x="9083226" y="0"/>
                </a:lnTo>
                <a:lnTo>
                  <a:pt x="8662784" y="8252278"/>
                </a:lnTo>
                <a:lnTo>
                  <a:pt x="0" y="3884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/>
          <p:cNvSpPr/>
          <p:nvPr/>
        </p:nvSpPr>
        <p:spPr>
          <a:xfrm rot="5400000">
            <a:off x="35311423" y="4182435"/>
            <a:ext cx="9373931" cy="742139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20831"/>
              <a:gd name="connsiteY0" fmla="*/ 0 h 10000"/>
              <a:gd name="connsiteX1" fmla="*/ 20831 w 20831"/>
              <a:gd name="connsiteY1" fmla="*/ 0 h 10000"/>
              <a:gd name="connsiteX2" fmla="*/ 18831 w 20831"/>
              <a:gd name="connsiteY2" fmla="*/ 10000 h 10000"/>
              <a:gd name="connsiteX3" fmla="*/ 12831 w 20831"/>
              <a:gd name="connsiteY3" fmla="*/ 10000 h 10000"/>
              <a:gd name="connsiteX4" fmla="*/ 0 w 20831"/>
              <a:gd name="connsiteY4" fmla="*/ 0 h 10000"/>
              <a:gd name="connsiteX0" fmla="*/ 0 w 18831"/>
              <a:gd name="connsiteY0" fmla="*/ 41541 h 51541"/>
              <a:gd name="connsiteX1" fmla="*/ 16751 w 18831"/>
              <a:gd name="connsiteY1" fmla="*/ 0 h 51541"/>
              <a:gd name="connsiteX2" fmla="*/ 18831 w 18831"/>
              <a:gd name="connsiteY2" fmla="*/ 51541 h 51541"/>
              <a:gd name="connsiteX3" fmla="*/ 12831 w 18831"/>
              <a:gd name="connsiteY3" fmla="*/ 51541 h 51541"/>
              <a:gd name="connsiteX4" fmla="*/ 0 w 18831"/>
              <a:gd name="connsiteY4" fmla="*/ 41541 h 51541"/>
              <a:gd name="connsiteX0" fmla="*/ 0 w 18831"/>
              <a:gd name="connsiteY0" fmla="*/ 40440 h 50440"/>
              <a:gd name="connsiteX1" fmla="*/ 17187 w 18831"/>
              <a:gd name="connsiteY1" fmla="*/ 0 h 50440"/>
              <a:gd name="connsiteX2" fmla="*/ 18831 w 18831"/>
              <a:gd name="connsiteY2" fmla="*/ 50440 h 50440"/>
              <a:gd name="connsiteX3" fmla="*/ 12831 w 18831"/>
              <a:gd name="connsiteY3" fmla="*/ 50440 h 50440"/>
              <a:gd name="connsiteX4" fmla="*/ 0 w 18831"/>
              <a:gd name="connsiteY4" fmla="*/ 40440 h 50440"/>
              <a:gd name="connsiteX0" fmla="*/ 0 w 18831"/>
              <a:gd name="connsiteY0" fmla="*/ 41453 h 51453"/>
              <a:gd name="connsiteX1" fmla="*/ 16777 w 18831"/>
              <a:gd name="connsiteY1" fmla="*/ 0 h 51453"/>
              <a:gd name="connsiteX2" fmla="*/ 18831 w 18831"/>
              <a:gd name="connsiteY2" fmla="*/ 51453 h 51453"/>
              <a:gd name="connsiteX3" fmla="*/ 12831 w 18831"/>
              <a:gd name="connsiteY3" fmla="*/ 51453 h 51453"/>
              <a:gd name="connsiteX4" fmla="*/ 0 w 18831"/>
              <a:gd name="connsiteY4" fmla="*/ 41453 h 51453"/>
              <a:gd name="connsiteX0" fmla="*/ 0 w 18921"/>
              <a:gd name="connsiteY0" fmla="*/ 41453 h 51453"/>
              <a:gd name="connsiteX1" fmla="*/ 16777 w 18921"/>
              <a:gd name="connsiteY1" fmla="*/ 0 h 51453"/>
              <a:gd name="connsiteX2" fmla="*/ 18921 w 18921"/>
              <a:gd name="connsiteY2" fmla="*/ 51453 h 51453"/>
              <a:gd name="connsiteX3" fmla="*/ 12831 w 18921"/>
              <a:gd name="connsiteY3" fmla="*/ 51453 h 51453"/>
              <a:gd name="connsiteX4" fmla="*/ 0 w 18921"/>
              <a:gd name="connsiteY4" fmla="*/ 41453 h 51453"/>
              <a:gd name="connsiteX0" fmla="*/ 0 w 18959"/>
              <a:gd name="connsiteY0" fmla="*/ 41453 h 51453"/>
              <a:gd name="connsiteX1" fmla="*/ 16777 w 18959"/>
              <a:gd name="connsiteY1" fmla="*/ 0 h 51453"/>
              <a:gd name="connsiteX2" fmla="*/ 18959 w 18959"/>
              <a:gd name="connsiteY2" fmla="*/ 51453 h 51453"/>
              <a:gd name="connsiteX3" fmla="*/ 12831 w 18959"/>
              <a:gd name="connsiteY3" fmla="*/ 51453 h 51453"/>
              <a:gd name="connsiteX4" fmla="*/ 0 w 18959"/>
              <a:gd name="connsiteY4" fmla="*/ 41453 h 51453"/>
              <a:gd name="connsiteX0" fmla="*/ 0 w 18921"/>
              <a:gd name="connsiteY0" fmla="*/ 41409 h 51453"/>
              <a:gd name="connsiteX1" fmla="*/ 16739 w 18921"/>
              <a:gd name="connsiteY1" fmla="*/ 0 h 51453"/>
              <a:gd name="connsiteX2" fmla="*/ 18921 w 18921"/>
              <a:gd name="connsiteY2" fmla="*/ 51453 h 51453"/>
              <a:gd name="connsiteX3" fmla="*/ 12793 w 18921"/>
              <a:gd name="connsiteY3" fmla="*/ 51453 h 51453"/>
              <a:gd name="connsiteX4" fmla="*/ 0 w 18921"/>
              <a:gd name="connsiteY4" fmla="*/ 41409 h 51453"/>
              <a:gd name="connsiteX0" fmla="*/ 0 w 18921"/>
              <a:gd name="connsiteY0" fmla="*/ 44142 h 51453"/>
              <a:gd name="connsiteX1" fmla="*/ 16739 w 18921"/>
              <a:gd name="connsiteY1" fmla="*/ 0 h 51453"/>
              <a:gd name="connsiteX2" fmla="*/ 18921 w 18921"/>
              <a:gd name="connsiteY2" fmla="*/ 51453 h 51453"/>
              <a:gd name="connsiteX3" fmla="*/ 12793 w 18921"/>
              <a:gd name="connsiteY3" fmla="*/ 51453 h 51453"/>
              <a:gd name="connsiteX4" fmla="*/ 0 w 18921"/>
              <a:gd name="connsiteY4" fmla="*/ 44142 h 5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1" h="51453">
                <a:moveTo>
                  <a:pt x="0" y="44142"/>
                </a:moveTo>
                <a:lnTo>
                  <a:pt x="16739" y="0"/>
                </a:lnTo>
                <a:cubicBezTo>
                  <a:pt x="17432" y="17180"/>
                  <a:pt x="18228" y="34273"/>
                  <a:pt x="18921" y="51453"/>
                </a:cubicBezTo>
                <a:lnTo>
                  <a:pt x="12793" y="51453"/>
                </a:lnTo>
                <a:lnTo>
                  <a:pt x="0" y="441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6270665" y="3215879"/>
            <a:ext cx="1075340" cy="637434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Manual Operation 71"/>
          <p:cNvSpPr/>
          <p:nvPr/>
        </p:nvSpPr>
        <p:spPr>
          <a:xfrm rot="10800000">
            <a:off x="13203667" y="15934949"/>
            <a:ext cx="19991564" cy="19131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24049"/>
              <a:gd name="connsiteY0" fmla="*/ 0 h 10000"/>
              <a:gd name="connsiteX1" fmla="*/ 24049 w 24049"/>
              <a:gd name="connsiteY1" fmla="*/ 53 h 10000"/>
              <a:gd name="connsiteX2" fmla="*/ 8000 w 24049"/>
              <a:gd name="connsiteY2" fmla="*/ 10000 h 10000"/>
              <a:gd name="connsiteX3" fmla="*/ 2000 w 24049"/>
              <a:gd name="connsiteY3" fmla="*/ 10000 h 10000"/>
              <a:gd name="connsiteX4" fmla="*/ 0 w 24049"/>
              <a:gd name="connsiteY4" fmla="*/ 0 h 10000"/>
              <a:gd name="connsiteX0" fmla="*/ 0 w 32274"/>
              <a:gd name="connsiteY0" fmla="*/ 0 h 10000"/>
              <a:gd name="connsiteX1" fmla="*/ 32274 w 32274"/>
              <a:gd name="connsiteY1" fmla="*/ 0 h 10000"/>
              <a:gd name="connsiteX2" fmla="*/ 8000 w 32274"/>
              <a:gd name="connsiteY2" fmla="*/ 10000 h 10000"/>
              <a:gd name="connsiteX3" fmla="*/ 2000 w 32274"/>
              <a:gd name="connsiteY3" fmla="*/ 10000 h 10000"/>
              <a:gd name="connsiteX4" fmla="*/ 0 w 32274"/>
              <a:gd name="connsiteY4" fmla="*/ 0 h 10000"/>
              <a:gd name="connsiteX0" fmla="*/ 0 w 32302"/>
              <a:gd name="connsiteY0" fmla="*/ 0 h 10000"/>
              <a:gd name="connsiteX1" fmla="*/ 32302 w 32302"/>
              <a:gd name="connsiteY1" fmla="*/ 0 h 10000"/>
              <a:gd name="connsiteX2" fmla="*/ 8000 w 32302"/>
              <a:gd name="connsiteY2" fmla="*/ 10000 h 10000"/>
              <a:gd name="connsiteX3" fmla="*/ 2000 w 32302"/>
              <a:gd name="connsiteY3" fmla="*/ 10000 h 10000"/>
              <a:gd name="connsiteX4" fmla="*/ 0 w 32302"/>
              <a:gd name="connsiteY4" fmla="*/ 0 h 10000"/>
              <a:gd name="connsiteX0" fmla="*/ 7936 w 30302"/>
              <a:gd name="connsiteY0" fmla="*/ 0 h 10000"/>
              <a:gd name="connsiteX1" fmla="*/ 30302 w 30302"/>
              <a:gd name="connsiteY1" fmla="*/ 0 h 10000"/>
              <a:gd name="connsiteX2" fmla="*/ 6000 w 30302"/>
              <a:gd name="connsiteY2" fmla="*/ 10000 h 10000"/>
              <a:gd name="connsiteX3" fmla="*/ 0 w 30302"/>
              <a:gd name="connsiteY3" fmla="*/ 10000 h 10000"/>
              <a:gd name="connsiteX4" fmla="*/ 7936 w 30302"/>
              <a:gd name="connsiteY4" fmla="*/ 0 h 10000"/>
              <a:gd name="connsiteX0" fmla="*/ 7956 w 30302"/>
              <a:gd name="connsiteY0" fmla="*/ 0 h 25762"/>
              <a:gd name="connsiteX1" fmla="*/ 30302 w 30302"/>
              <a:gd name="connsiteY1" fmla="*/ 15762 h 25762"/>
              <a:gd name="connsiteX2" fmla="*/ 6000 w 30302"/>
              <a:gd name="connsiteY2" fmla="*/ 25762 h 25762"/>
              <a:gd name="connsiteX3" fmla="*/ 0 w 30302"/>
              <a:gd name="connsiteY3" fmla="*/ 25762 h 25762"/>
              <a:gd name="connsiteX4" fmla="*/ 7956 w 30302"/>
              <a:gd name="connsiteY4" fmla="*/ 0 h 25762"/>
              <a:gd name="connsiteX0" fmla="*/ 7956 w 30302"/>
              <a:gd name="connsiteY0" fmla="*/ 0 h 25838"/>
              <a:gd name="connsiteX1" fmla="*/ 30302 w 30302"/>
              <a:gd name="connsiteY1" fmla="*/ 15838 h 25838"/>
              <a:gd name="connsiteX2" fmla="*/ 6000 w 30302"/>
              <a:gd name="connsiteY2" fmla="*/ 25838 h 25838"/>
              <a:gd name="connsiteX3" fmla="*/ 0 w 30302"/>
              <a:gd name="connsiteY3" fmla="*/ 25838 h 25838"/>
              <a:gd name="connsiteX4" fmla="*/ 7956 w 30302"/>
              <a:gd name="connsiteY4" fmla="*/ 0 h 25838"/>
              <a:gd name="connsiteX0" fmla="*/ 1177 w 30302"/>
              <a:gd name="connsiteY0" fmla="*/ 1502 h 10000"/>
              <a:gd name="connsiteX1" fmla="*/ 30302 w 30302"/>
              <a:gd name="connsiteY1" fmla="*/ 0 h 10000"/>
              <a:gd name="connsiteX2" fmla="*/ 6000 w 30302"/>
              <a:gd name="connsiteY2" fmla="*/ 10000 h 10000"/>
              <a:gd name="connsiteX3" fmla="*/ 0 w 30302"/>
              <a:gd name="connsiteY3" fmla="*/ 10000 h 10000"/>
              <a:gd name="connsiteX4" fmla="*/ 1177 w 30302"/>
              <a:gd name="connsiteY4" fmla="*/ 1502 h 10000"/>
              <a:gd name="connsiteX0" fmla="*/ 1177 w 42080"/>
              <a:gd name="connsiteY0" fmla="*/ 0 h 8498"/>
              <a:gd name="connsiteX1" fmla="*/ 42080 w 42080"/>
              <a:gd name="connsiteY1" fmla="*/ 208 h 8498"/>
              <a:gd name="connsiteX2" fmla="*/ 6000 w 42080"/>
              <a:gd name="connsiteY2" fmla="*/ 8498 h 8498"/>
              <a:gd name="connsiteX3" fmla="*/ 0 w 42080"/>
              <a:gd name="connsiteY3" fmla="*/ 8498 h 8498"/>
              <a:gd name="connsiteX4" fmla="*/ 1177 w 42080"/>
              <a:gd name="connsiteY4" fmla="*/ 0 h 8498"/>
              <a:gd name="connsiteX0" fmla="*/ 280 w 11042"/>
              <a:gd name="connsiteY0" fmla="*/ 107 h 10107"/>
              <a:gd name="connsiteX1" fmla="*/ 11042 w 11042"/>
              <a:gd name="connsiteY1" fmla="*/ 0 h 10107"/>
              <a:gd name="connsiteX2" fmla="*/ 1426 w 11042"/>
              <a:gd name="connsiteY2" fmla="*/ 10107 h 10107"/>
              <a:gd name="connsiteX3" fmla="*/ 0 w 11042"/>
              <a:gd name="connsiteY3" fmla="*/ 10107 h 10107"/>
              <a:gd name="connsiteX4" fmla="*/ 280 w 11042"/>
              <a:gd name="connsiteY4" fmla="*/ 107 h 1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2" h="10107">
                <a:moveTo>
                  <a:pt x="280" y="107"/>
                </a:moveTo>
                <a:lnTo>
                  <a:pt x="11042" y="0"/>
                </a:lnTo>
                <a:lnTo>
                  <a:pt x="1426" y="10107"/>
                </a:lnTo>
                <a:lnTo>
                  <a:pt x="0" y="10107"/>
                </a:lnTo>
                <a:cubicBezTo>
                  <a:pt x="93" y="6774"/>
                  <a:pt x="187" y="3440"/>
                  <a:pt x="280" y="10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13229427" y="15934949"/>
            <a:ext cx="17388480" cy="19094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355" y="6415023"/>
            <a:ext cx="22582140" cy="11747416"/>
          </a:xfrm>
          <a:prstGeom prst="rect">
            <a:avLst/>
          </a:prstGeom>
        </p:spPr>
      </p:pic>
      <p:sp>
        <p:nvSpPr>
          <p:cNvPr id="51" name="Flowchart: Manual Operation 50"/>
          <p:cNvSpPr/>
          <p:nvPr/>
        </p:nvSpPr>
        <p:spPr>
          <a:xfrm rot="16200000">
            <a:off x="11333901" y="10048044"/>
            <a:ext cx="14378852" cy="73789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65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35"/>
              <a:gd name="connsiteX1" fmla="*/ 10000 w 10000"/>
              <a:gd name="connsiteY1" fmla="*/ 0 h 10135"/>
              <a:gd name="connsiteX2" fmla="*/ 4034 w 10000"/>
              <a:gd name="connsiteY2" fmla="*/ 10135 h 10135"/>
              <a:gd name="connsiteX3" fmla="*/ 1265 w 10000"/>
              <a:gd name="connsiteY3" fmla="*/ 10000 h 10135"/>
              <a:gd name="connsiteX4" fmla="*/ 0 w 10000"/>
              <a:gd name="connsiteY4" fmla="*/ 0 h 10135"/>
              <a:gd name="connsiteX0" fmla="*/ 0 w 10025"/>
              <a:gd name="connsiteY0" fmla="*/ 0 h 10135"/>
              <a:gd name="connsiteX1" fmla="*/ 10025 w 10025"/>
              <a:gd name="connsiteY1" fmla="*/ 4911 h 10135"/>
              <a:gd name="connsiteX2" fmla="*/ 4034 w 10025"/>
              <a:gd name="connsiteY2" fmla="*/ 10135 h 10135"/>
              <a:gd name="connsiteX3" fmla="*/ 1265 w 10025"/>
              <a:gd name="connsiteY3" fmla="*/ 10000 h 10135"/>
              <a:gd name="connsiteX4" fmla="*/ 0 w 10025"/>
              <a:gd name="connsiteY4" fmla="*/ 0 h 10135"/>
              <a:gd name="connsiteX0" fmla="*/ 0 w 11559"/>
              <a:gd name="connsiteY0" fmla="*/ 0 h 5224"/>
              <a:gd name="connsiteX1" fmla="*/ 11559 w 11559"/>
              <a:gd name="connsiteY1" fmla="*/ 0 h 5224"/>
              <a:gd name="connsiteX2" fmla="*/ 5568 w 11559"/>
              <a:gd name="connsiteY2" fmla="*/ 5224 h 5224"/>
              <a:gd name="connsiteX3" fmla="*/ 2799 w 11559"/>
              <a:gd name="connsiteY3" fmla="*/ 5089 h 5224"/>
              <a:gd name="connsiteX4" fmla="*/ 0 w 11559"/>
              <a:gd name="connsiteY4" fmla="*/ 0 h 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9" h="5224">
                <a:moveTo>
                  <a:pt x="0" y="0"/>
                </a:moveTo>
                <a:lnTo>
                  <a:pt x="11559" y="0"/>
                </a:lnTo>
                <a:lnTo>
                  <a:pt x="5568" y="5224"/>
                </a:lnTo>
                <a:lnTo>
                  <a:pt x="2799" y="50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nual Operation 26"/>
          <p:cNvSpPr/>
          <p:nvPr/>
        </p:nvSpPr>
        <p:spPr>
          <a:xfrm>
            <a:off x="18722220" y="6408631"/>
            <a:ext cx="18098719" cy="13381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75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186 w 10000"/>
              <a:gd name="connsiteY2" fmla="*/ 10000 h 10000"/>
              <a:gd name="connsiteX3" fmla="*/ 3756 w 10000"/>
              <a:gd name="connsiteY3" fmla="*/ 10000 h 10000"/>
              <a:gd name="connsiteX4" fmla="*/ 0 w 10000"/>
              <a:gd name="connsiteY4" fmla="*/ 0 h 10000"/>
              <a:gd name="connsiteX0" fmla="*/ 0 w 13377"/>
              <a:gd name="connsiteY0" fmla="*/ 143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133 w 13377"/>
              <a:gd name="connsiteY3" fmla="*/ 10000 h 10000"/>
              <a:gd name="connsiteX4" fmla="*/ 0 w 13377"/>
              <a:gd name="connsiteY4" fmla="*/ 143 h 10000"/>
              <a:gd name="connsiteX0" fmla="*/ 0 w 13377"/>
              <a:gd name="connsiteY0" fmla="*/ 143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058 w 13377"/>
              <a:gd name="connsiteY3" fmla="*/ 10000 h 10000"/>
              <a:gd name="connsiteX4" fmla="*/ 0 w 13377"/>
              <a:gd name="connsiteY4" fmla="*/ 143 h 10000"/>
              <a:gd name="connsiteX0" fmla="*/ 0 w 13362"/>
              <a:gd name="connsiteY0" fmla="*/ 0 h 10000"/>
              <a:gd name="connsiteX1" fmla="*/ 13362 w 13362"/>
              <a:gd name="connsiteY1" fmla="*/ 0 h 10000"/>
              <a:gd name="connsiteX2" fmla="*/ 9548 w 13362"/>
              <a:gd name="connsiteY2" fmla="*/ 10000 h 10000"/>
              <a:gd name="connsiteX3" fmla="*/ 7043 w 13362"/>
              <a:gd name="connsiteY3" fmla="*/ 10000 h 10000"/>
              <a:gd name="connsiteX4" fmla="*/ 0 w 13362"/>
              <a:gd name="connsiteY4" fmla="*/ 0 h 10000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473 w 13377"/>
              <a:gd name="connsiteY2" fmla="*/ 9905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3377"/>
              <a:gd name="connsiteY0" fmla="*/ 0 h 10048"/>
              <a:gd name="connsiteX1" fmla="*/ 13377 w 13377"/>
              <a:gd name="connsiteY1" fmla="*/ 0 h 10048"/>
              <a:gd name="connsiteX2" fmla="*/ 9488 w 13377"/>
              <a:gd name="connsiteY2" fmla="*/ 10048 h 10048"/>
              <a:gd name="connsiteX3" fmla="*/ 7058 w 13377"/>
              <a:gd name="connsiteY3" fmla="*/ 10000 h 10048"/>
              <a:gd name="connsiteX4" fmla="*/ 0 w 13377"/>
              <a:gd name="connsiteY4" fmla="*/ 0 h 10048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488 w 13377"/>
              <a:gd name="connsiteY2" fmla="*/ 9905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4322"/>
              <a:gd name="connsiteY0" fmla="*/ 48 h 10048"/>
              <a:gd name="connsiteX1" fmla="*/ 14322 w 14322"/>
              <a:gd name="connsiteY1" fmla="*/ 0 h 10048"/>
              <a:gd name="connsiteX2" fmla="*/ 9488 w 14322"/>
              <a:gd name="connsiteY2" fmla="*/ 9953 h 10048"/>
              <a:gd name="connsiteX3" fmla="*/ 7058 w 14322"/>
              <a:gd name="connsiteY3" fmla="*/ 10048 h 10048"/>
              <a:gd name="connsiteX4" fmla="*/ 0 w 14322"/>
              <a:gd name="connsiteY4" fmla="*/ 48 h 10048"/>
              <a:gd name="connsiteX0" fmla="*/ 0 w 14633"/>
              <a:gd name="connsiteY0" fmla="*/ 48 h 10048"/>
              <a:gd name="connsiteX1" fmla="*/ 14633 w 14633"/>
              <a:gd name="connsiteY1" fmla="*/ 0 h 10048"/>
              <a:gd name="connsiteX2" fmla="*/ 9488 w 14633"/>
              <a:gd name="connsiteY2" fmla="*/ 9953 h 10048"/>
              <a:gd name="connsiteX3" fmla="*/ 7058 w 14633"/>
              <a:gd name="connsiteY3" fmla="*/ 10048 h 10048"/>
              <a:gd name="connsiteX4" fmla="*/ 0 w 14633"/>
              <a:gd name="connsiteY4" fmla="*/ 48 h 10048"/>
              <a:gd name="connsiteX0" fmla="*/ 0 w 14322"/>
              <a:gd name="connsiteY0" fmla="*/ 48 h 10048"/>
              <a:gd name="connsiteX1" fmla="*/ 14322 w 14322"/>
              <a:gd name="connsiteY1" fmla="*/ 0 h 10048"/>
              <a:gd name="connsiteX2" fmla="*/ 9177 w 14322"/>
              <a:gd name="connsiteY2" fmla="*/ 9953 h 10048"/>
              <a:gd name="connsiteX3" fmla="*/ 6747 w 14322"/>
              <a:gd name="connsiteY3" fmla="*/ 10048 h 10048"/>
              <a:gd name="connsiteX4" fmla="*/ 0 w 14322"/>
              <a:gd name="connsiteY4" fmla="*/ 48 h 1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22" h="10048">
                <a:moveTo>
                  <a:pt x="0" y="48"/>
                </a:moveTo>
                <a:lnTo>
                  <a:pt x="14322" y="0"/>
                </a:lnTo>
                <a:lnTo>
                  <a:pt x="9177" y="9953"/>
                </a:lnTo>
                <a:lnTo>
                  <a:pt x="6747" y="100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2269" y="3167753"/>
            <a:ext cx="12366410" cy="18395106"/>
          </a:xfrm>
          <a:prstGeom prst="roundRect">
            <a:avLst>
              <a:gd name="adj" fmla="val 180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9506" y="433954"/>
            <a:ext cx="43148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Putting Down Roots:  A Graphical Exploration of Community Attachment</a:t>
            </a:r>
          </a:p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Andee Kaplan, Eric Hare</a:t>
            </a:r>
          </a:p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Department of Statistics, Iowa State University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9976" y="3435699"/>
            <a:ext cx="11810997" cy="2138817"/>
          </a:xfrm>
          <a:prstGeom prst="roundRect">
            <a:avLst>
              <a:gd name="adj" fmla="val 8663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9976" y="5779425"/>
            <a:ext cx="11810997" cy="13143209"/>
          </a:xfrm>
          <a:prstGeom prst="roundRect">
            <a:avLst>
              <a:gd name="adj" fmla="val 1331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9976" y="19094980"/>
            <a:ext cx="11810997" cy="2301453"/>
          </a:xfrm>
          <a:prstGeom prst="roundRect">
            <a:avLst>
              <a:gd name="adj" fmla="val 10711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6228" y="3531951"/>
            <a:ext cx="117147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228" y="5839919"/>
            <a:ext cx="117147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Metrics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228" y="19215533"/>
            <a:ext cx="117147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Philosophy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873200" y="10665561"/>
            <a:ext cx="7258545" cy="34564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245490" y="7746780"/>
            <a:ext cx="3072400" cy="52614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893964" y="9590220"/>
            <a:ext cx="5376701" cy="29955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7" idx="0"/>
          </p:cNvCxnSpPr>
          <p:nvPr/>
        </p:nvCxnSpPr>
        <p:spPr>
          <a:xfrm flipH="1" flipV="1">
            <a:off x="18722220" y="6415023"/>
            <a:ext cx="8523270" cy="13317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0317890" y="6403049"/>
            <a:ext cx="6512895" cy="134373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198265" y="12585811"/>
            <a:ext cx="2265895" cy="541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625129" y="12585810"/>
            <a:ext cx="2573136" cy="33412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189261" y="3221254"/>
            <a:ext cx="4977690" cy="14377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13229426" y="3223943"/>
            <a:ext cx="39680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West Region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189261" y="17844448"/>
            <a:ext cx="19504118" cy="3718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229427" y="18032963"/>
            <a:ext cx="183196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Deep South Region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848210" y="13008265"/>
            <a:ext cx="7873024" cy="867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5887559" y="13040238"/>
            <a:ext cx="82253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Southeast Region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346005" y="3218566"/>
            <a:ext cx="6375230" cy="8291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346005" y="3221255"/>
            <a:ext cx="6637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Rust Belt Region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18166951" y="14122011"/>
            <a:ext cx="706250" cy="347688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8166951" y="3223943"/>
            <a:ext cx="706252" cy="744162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6270665" y="11510470"/>
            <a:ext cx="7450570" cy="107534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2693379" y="15927045"/>
            <a:ext cx="504888" cy="191740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5464160" y="12585812"/>
            <a:ext cx="8244926" cy="42245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464161" y="17996808"/>
            <a:ext cx="384049" cy="367295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719580" y="3215878"/>
            <a:ext cx="18111205" cy="3199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719580" y="3208785"/>
            <a:ext cx="117147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Great Plains Region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26228" y="3953874"/>
            <a:ext cx="11791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data come from the Knight Foundation’s  ‘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Soul of the Community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’ project. The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Knight Foundation in cooperation with Gallup collected data from 43,000 people over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three years in 26 communities across the United States. The 26 communities do not constitute a random sample of communities across the United States; participating communities were those where the Knight Foundation was already active. Along with survey answers, the data contains derived metrics that were used to gain insight to what makes a community thrive.</a:t>
            </a: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3659"/>
              </p:ext>
            </p:extLst>
          </p:nvPr>
        </p:nvGraphicFramePr>
        <p:xfrm>
          <a:off x="726228" y="6280140"/>
          <a:ext cx="11696221" cy="1252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2424"/>
                <a:gridCol w="10033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Community 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 am proud to say I live in [Community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].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[Community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]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is the perfect place for people like me.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Taking everything into account, how satisfied are you with [Community] as a place to live?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How likely are you to recommend [Community] to a friend or associate as a place to live? 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And thinking about five years from now, how do you think [Community] will be as a place to live compared to today?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Safety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How would you rate how safe you feel walking alone at night within a mile of your home?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How would you rate the level of crime in your community?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Education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 overall quality of public schools in your community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 overall quality of the colleges and universities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Leadership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 leadership of the elected officials in your city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 leaders in my community represent my interests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Aesthetics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 availability of outdoor parks, playgrounds, and trails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 beauty or physical setting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Economy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 availability of job opportunities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How would you rate economic conditions in [Community] today?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Right now, do you think that economic conditions in [Community] as a whole are getting better or getting worse? 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How likely are you to agree that your job provides you with the income needed to support your family?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Now is a good time to find a job in my area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How satisfied are you with your job, that is, the work you do?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Social Offerings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Having a vibrant nightlife with restaurants, clubs, bars, etc.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Being a good place to meet people and make friends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How much people in [Community] care about each other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Social Capital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How many formal or informal groups or clubs do you belong to, in your area, that meet at least monthly?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How many of your close friends live in your community?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How much of your family lives in this area?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How often do you talk to or visit with your immediate neighbors?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Basic Services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 highway and freeway system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 availability of affordable housing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 availability and accessibility of quality healthcare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Civic Involvement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Performed local volunteer work for any organization or group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Attended a local public meeting in which local issues were  discussed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Voted in the local election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Worked with other residents to make change in the local community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Openness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Young, talented college graduates looking to enter the job market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Immigrants from other countries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Families with young children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Gay and lesbian people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Senior citizens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726228" y="19653135"/>
            <a:ext cx="11714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Our goal in this analysis is to facilitate the understanding of why people feel attachment to their communities. By utilizing an interactive and data driven web-based approach, we place the user in the driver seat of their own experience.  The philosophy behind our work has been from the point of view of a community planner, either from one of the communities in the study or from a community in the same region or a similar urbanicity. By exploring the factors that lead to community attachment in a similar community to their own, a user can apply the conclusions to their own situation. See 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4"/>
              </a:rPr>
              <a:t>http://glimmer.rstudio.com/andeek/DataExpo2013/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for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619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686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36</cp:revision>
  <dcterms:created xsi:type="dcterms:W3CDTF">2013-07-29T20:50:59Z</dcterms:created>
  <dcterms:modified xsi:type="dcterms:W3CDTF">2013-07-30T02:26:04Z</dcterms:modified>
</cp:coreProperties>
</file>