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007C"/>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8986" autoAdjust="0"/>
  </p:normalViewPr>
  <p:slideViewPr>
    <p:cSldViewPr>
      <p:cViewPr>
        <p:scale>
          <a:sx n="25" d="100"/>
          <a:sy n="25" d="100"/>
        </p:scale>
        <p:origin x="-560" y="-712"/>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8/2/13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8/2/13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8/2/13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8/2/13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8/2/13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66800" y="9372600"/>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858000" y="9829800"/>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a:t>
            </a:r>
            <a:r>
              <a:rPr lang="en-US" sz="3200" dirty="0" smtClean="0">
                <a:latin typeface="Rockwell" pitchFamily="18" charset="0"/>
              </a:rPr>
              <a:t>on the left.</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41608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sp>
        <p:nvSpPr>
          <p:cNvPr id="11" name="TextBox 10"/>
          <p:cNvSpPr txBox="1"/>
          <p:nvPr/>
        </p:nvSpPr>
        <p:spPr>
          <a:xfrm flipH="1">
            <a:off x="38782752" y="20190861"/>
            <a:ext cx="11521440" cy="5016757"/>
          </a:xfrm>
          <a:prstGeom prst="rect">
            <a:avLst/>
          </a:prstGeom>
          <a:noFill/>
          <a:ln w="38100">
            <a:noFill/>
          </a:ln>
        </p:spPr>
        <p:txBody>
          <a:bodyPr wrap="square" rtlCol="0">
            <a:spAutoFit/>
          </a:bodyPr>
          <a:lstStyle/>
          <a:p>
            <a:pPr algn="just"/>
            <a:r>
              <a:rPr lang="en-US" sz="3200" dirty="0">
                <a:latin typeface="Rockwell" pitchFamily="18" charset="0"/>
              </a:rPr>
              <a:t>Ultimately, our </a:t>
            </a:r>
            <a:r>
              <a:rPr lang="en-US" sz="3200" dirty="0" smtClean="0">
                <a:latin typeface="Rockwell" pitchFamily="18" charset="0"/>
              </a:rPr>
              <a:t>findings 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a:t>
            </a:r>
            <a:r>
              <a:rPr lang="en-US" sz="3200">
                <a:latin typeface="Rockwell" pitchFamily="18" charset="0"/>
              </a:rPr>
              <a:t>the </a:t>
            </a:r>
            <a:r>
              <a:rPr lang="en-US" sz="3200" smtClean="0">
                <a:latin typeface="Rockwell" pitchFamily="18" charset="0"/>
              </a:rPr>
              <a:t>fir</a:t>
            </a:r>
            <a:r>
              <a:rPr lang="en-US" sz="3200" smtClean="0">
                <a:latin typeface="Rockwell" pitchFamily="18" charset="0"/>
              </a:rPr>
              <a:t>st </a:t>
            </a:r>
            <a:r>
              <a:rPr lang="en-US" sz="3200" dirty="0">
                <a:latin typeface="Rockwell" pitchFamily="18" charset="0"/>
              </a:rPr>
              <a:t>presidential debate, seem to have had the most noticeable eﬀect on the polling</a:t>
            </a:r>
            <a:r>
              <a:rPr lang="en-US" sz="3200" dirty="0" smtClean="0">
                <a:latin typeface="Rockwell" pitchFamily="18" charset="0"/>
              </a:rPr>
              <a:t>.  Still, the relatively lesser spending by Romney-benefitting Super PACs early in the campaign may have allowed the Obama campaign to establish an advantage that ultimately proved difficult to overcome.</a:t>
            </a:r>
            <a:endParaRPr lang="en-US" sz="3200" dirty="0">
              <a:latin typeface="Rockwell" pitchFamily="18" charset="0"/>
            </a:endParaRP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a:t>
            </a:r>
            <a:r>
              <a:rPr lang="en-US" sz="3200" dirty="0" smtClean="0">
                <a:latin typeface="Rockwell" pitchFamily="18" charset="0"/>
              </a:rPr>
              <a:t>fir</a:t>
            </a:r>
            <a:r>
              <a:rPr lang="en-US" sz="3200" dirty="0" smtClean="0">
                <a:latin typeface="Rockwell" pitchFamily="18" charset="0"/>
              </a:rPr>
              <a:t>st </a:t>
            </a:r>
            <a:r>
              <a:rPr lang="en-US" sz="3200" dirty="0">
                <a:latin typeface="Rockwell" pitchFamily="18" charset="0"/>
              </a:rPr>
              <a:t>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a:t>
            </a:r>
            <a:r>
              <a:rPr lang="en-US" sz="3200" dirty="0" smtClean="0">
                <a:latin typeface="Rockwell" pitchFamily="18" charset="0"/>
              </a:rPr>
              <a:t>day</a:t>
            </a: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total weekly spending by Super PACs, on a log scale, benefitting each candidate.  The shaded region (1) indicates a period of lower spending by the Romney-benefitting Super PACs. Note the Obama-benefitting Super PACs’ relatively steady spending throughout both the early shaded and later non-shaded region.  </a:t>
            </a: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p>
        </p:txBody>
      </p:sp>
      <p:sp>
        <p:nvSpPr>
          <p:cNvPr id="48" name="TextBox 47"/>
          <p:cNvSpPr txBox="1"/>
          <p:nvPr/>
        </p:nvSpPr>
        <p:spPr>
          <a:xfrm>
            <a:off x="38782752" y="11926590"/>
            <a:ext cx="11521440" cy="5693866"/>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a:t>
            </a:r>
            <a:r>
              <a:rPr lang="en-US" sz="3200" dirty="0" smtClean="0">
                <a:latin typeface="Rockwell" pitchFamily="18" charset="0"/>
              </a:rPr>
              <a:t>effect </a:t>
            </a:r>
            <a:r>
              <a:rPr lang="en-US" sz="3200" dirty="0">
                <a:latin typeface="Rockwell" pitchFamily="18" charset="0"/>
              </a:rPr>
              <a:t>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1667836441"/>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7C007C"/>
                          </a:solidFill>
                          <a:effectLst/>
                          <a:uLnTx/>
                          <a:uFillTx/>
                          <a:latin typeface="Rockwell" pitchFamily="18" charset="0"/>
                          <a:ea typeface="+mn-ea"/>
                          <a:cs typeface="+mn-cs"/>
                        </a:rPr>
                        <a:t>Overhead</a:t>
                      </a:r>
                      <a:endParaRPr lang="en-US" sz="2400" dirty="0">
                        <a:solidFill>
                          <a:srgbClr val="7C007C"/>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an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solidFill>
                          <a:srgbClr val="FF6600"/>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0080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008000"/>
                          </a:solidFill>
                          <a:effectLst/>
                          <a:uLnTx/>
                          <a:uFillTx/>
                          <a:latin typeface="Rockwell" pitchFamily="18" charset="0"/>
                          <a:ea typeface="+mn-ea"/>
                          <a:cs typeface="+mn-cs"/>
                        </a:rPr>
                        <a:t> </a:t>
                      </a:r>
                      <a:endParaRPr lang="en-US" sz="2400" dirty="0">
                        <a:solidFill>
                          <a:srgbClr val="008000"/>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799225"/>
            <a:ext cx="11521440" cy="1569660"/>
          </a:xfrm>
          <a:prstGeom prst="rect">
            <a:avLst/>
          </a:prstGeom>
          <a:noFill/>
          <a:ln w="38100">
            <a:noFill/>
          </a:ln>
        </p:spPr>
        <p:txBody>
          <a:bodyPr wrap="square" rtlCol="0">
            <a:spAutoFit/>
          </a:bodyPr>
          <a:lstStyle/>
          <a:p>
            <a:pPr algn="just"/>
            <a:r>
              <a:rPr lang="en-US" sz="3200" dirty="0" smtClean="0">
                <a:latin typeface="Rockwell" pitchFamily="18" charset="0"/>
              </a:rPr>
              <a:t>R</a:t>
            </a:r>
          </a:p>
          <a:p>
            <a:pPr algn="just"/>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lubridate, scales, RColorBrewer,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pic>
        <p:nvPicPr>
          <p:cNvPr id="6" name="Picture 5" descr="bucketPlotCoun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67800" y="15925800"/>
            <a:ext cx="2667000" cy="2848497"/>
          </a:xfrm>
          <a:prstGeom prst="rect">
            <a:avLst/>
          </a:prstGeom>
        </p:spPr>
      </p:pic>
      <p:pic>
        <p:nvPicPr>
          <p:cNvPr id="7" name="Picture 6" descr="bucketPlotSu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7800" y="18897600"/>
            <a:ext cx="2667000" cy="2848498"/>
          </a:xfrm>
          <a:prstGeom prst="rect">
            <a:avLst/>
          </a:prstGeom>
        </p:spPr>
      </p:pic>
    </p:spTree>
    <p:extLst>
      <p:ext uri="{BB962C8B-B14F-4D97-AF65-F5344CB8AC3E}">
        <p14:creationId xmlns:p14="http://schemas.microsoft.com/office/powerpoint/2010/main" val="34190075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851</TotalTime>
  <Words>656</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Eric Hare</cp:lastModifiedBy>
  <cp:revision>142</cp:revision>
  <dcterms:created xsi:type="dcterms:W3CDTF">2013-07-27T16:09:16Z</dcterms:created>
  <dcterms:modified xsi:type="dcterms:W3CDTF">2013-08-02T15:18:02Z</dcterms:modified>
</cp:coreProperties>
</file>