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9" r:id="rId1"/>
  </p:sldMasterIdLst>
  <p:notesMasterIdLst>
    <p:notesMasterId r:id="rId3"/>
  </p:notesMasterIdLst>
  <p:sldIdLst>
    <p:sldId id="257" r:id="rId2"/>
  </p:sldIdLst>
  <p:sldSz cx="51206400" cy="256032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8064">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007C"/>
    <a:srgbClr val="5D2884"/>
    <a:srgbClr val="FF6600"/>
    <a:srgbClr val="960000"/>
    <a:srgbClr val="E9EEF1"/>
    <a:srgbClr val="FFE5E5"/>
    <a:srgbClr val="DD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63" autoAdjust="0"/>
    <p:restoredTop sz="98986" autoAdjust="0"/>
  </p:normalViewPr>
  <p:slideViewPr>
    <p:cSldViewPr>
      <p:cViewPr>
        <p:scale>
          <a:sx n="25" d="100"/>
          <a:sy n="25" d="100"/>
        </p:scale>
        <p:origin x="-560" y="-656"/>
      </p:cViewPr>
      <p:guideLst>
        <p:guide orient="horz" pos="8064"/>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864992-0E3E-4687-ABD4-3B2927D0EAC5}" type="datetimeFigureOut">
              <a:rPr lang="en-US" smtClean="0"/>
              <a:t>8/2/13</a:t>
            </a:fld>
            <a:endParaRPr lang="en-US"/>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7C6EC-FA99-495F-886B-C97F60ED38E3}" type="slidenum">
              <a:rPr lang="en-US" smtClean="0"/>
              <a:t>‹#›</a:t>
            </a:fld>
            <a:endParaRPr lang="en-US"/>
          </a:p>
        </p:txBody>
      </p:sp>
    </p:spTree>
    <p:extLst>
      <p:ext uri="{BB962C8B-B14F-4D97-AF65-F5344CB8AC3E}">
        <p14:creationId xmlns:p14="http://schemas.microsoft.com/office/powerpoint/2010/main" val="341968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47C6EC-FA99-495F-886B-C97F60ED38E3}" type="slidenum">
              <a:rPr lang="en-US" smtClean="0"/>
              <a:t>1</a:t>
            </a:fld>
            <a:endParaRPr lang="en-US"/>
          </a:p>
        </p:txBody>
      </p:sp>
    </p:spTree>
    <p:extLst>
      <p:ext uri="{BB962C8B-B14F-4D97-AF65-F5344CB8AC3E}">
        <p14:creationId xmlns:p14="http://schemas.microsoft.com/office/powerpoint/2010/main" val="155246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7953600"/>
            <a:ext cx="43525440" cy="5488093"/>
          </a:xfrm>
        </p:spPr>
        <p:txBody>
          <a:bodyPr/>
          <a:lstStyle/>
          <a:p>
            <a:r>
              <a:rPr lang="en-US" smtClean="0"/>
              <a:t>Click to edit Master title style</a:t>
            </a:r>
            <a:endParaRPr lang="en-US"/>
          </a:p>
        </p:txBody>
      </p:sp>
      <p:sp>
        <p:nvSpPr>
          <p:cNvPr id="3" name="Subtitle 2"/>
          <p:cNvSpPr>
            <a:spLocks noGrp="1"/>
          </p:cNvSpPr>
          <p:nvPr>
            <p:ph type="subTitle" idx="1"/>
          </p:nvPr>
        </p:nvSpPr>
        <p:spPr>
          <a:xfrm>
            <a:off x="7680960" y="14508480"/>
            <a:ext cx="35844480" cy="6543040"/>
          </a:xfrm>
        </p:spPr>
        <p:txBody>
          <a:bodyPr/>
          <a:lstStyle>
            <a:lvl1pPr marL="0" indent="0" algn="ctr">
              <a:buNone/>
              <a:defRPr>
                <a:solidFill>
                  <a:schemeClr val="tx1">
                    <a:tint val="75000"/>
                  </a:schemeClr>
                </a:solidFill>
              </a:defRPr>
            </a:lvl1pPr>
            <a:lvl2pPr marL="2193509" indent="0" algn="ctr">
              <a:buNone/>
              <a:defRPr>
                <a:solidFill>
                  <a:schemeClr val="tx1">
                    <a:tint val="75000"/>
                  </a:schemeClr>
                </a:solidFill>
              </a:defRPr>
            </a:lvl2pPr>
            <a:lvl3pPr marL="4387018" indent="0" algn="ctr">
              <a:buNone/>
              <a:defRPr>
                <a:solidFill>
                  <a:schemeClr val="tx1">
                    <a:tint val="75000"/>
                  </a:schemeClr>
                </a:solidFill>
              </a:defRPr>
            </a:lvl3pPr>
            <a:lvl4pPr marL="6580526" indent="0" algn="ctr">
              <a:buNone/>
              <a:defRPr>
                <a:solidFill>
                  <a:schemeClr val="tx1">
                    <a:tint val="75000"/>
                  </a:schemeClr>
                </a:solidFill>
              </a:defRPr>
            </a:lvl4pPr>
            <a:lvl5pPr marL="8774026" indent="0" algn="ctr">
              <a:buNone/>
              <a:defRPr>
                <a:solidFill>
                  <a:schemeClr val="tx1">
                    <a:tint val="75000"/>
                  </a:schemeClr>
                </a:solidFill>
              </a:defRPr>
            </a:lvl5pPr>
            <a:lvl6pPr marL="10967530" indent="0" algn="ctr">
              <a:buNone/>
              <a:defRPr>
                <a:solidFill>
                  <a:schemeClr val="tx1">
                    <a:tint val="75000"/>
                  </a:schemeClr>
                </a:solidFill>
              </a:defRPr>
            </a:lvl6pPr>
            <a:lvl7pPr marL="13161038" indent="0" algn="ctr">
              <a:buNone/>
              <a:defRPr>
                <a:solidFill>
                  <a:schemeClr val="tx1">
                    <a:tint val="75000"/>
                  </a:schemeClr>
                </a:solidFill>
              </a:defRPr>
            </a:lvl7pPr>
            <a:lvl8pPr marL="15354547" indent="0" algn="ctr">
              <a:buNone/>
              <a:defRPr>
                <a:solidFill>
                  <a:schemeClr val="tx1">
                    <a:tint val="75000"/>
                  </a:schemeClr>
                </a:solidFill>
              </a:defRPr>
            </a:lvl8pPr>
            <a:lvl9pPr marL="175480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575207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4021379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4640" y="1025328"/>
            <a:ext cx="11521440" cy="2184569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60320" y="1025328"/>
            <a:ext cx="33710880" cy="21845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53968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F99218-CF29-4270-A98A-29700F174958}" type="datetimeFigureOut">
              <a:rPr lang="en-US" smtClean="0"/>
              <a:t>8/2/13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4085242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16452432"/>
            <a:ext cx="43525440" cy="508508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4044953" y="10851730"/>
            <a:ext cx="43525440" cy="5600698"/>
          </a:xfrm>
        </p:spPr>
        <p:txBody>
          <a:bodyPr anchor="b"/>
          <a:lstStyle>
            <a:lvl1pPr marL="0" indent="0">
              <a:buNone/>
              <a:defRPr sz="9600">
                <a:solidFill>
                  <a:schemeClr val="tx1">
                    <a:tint val="75000"/>
                  </a:schemeClr>
                </a:solidFill>
              </a:defRPr>
            </a:lvl1pPr>
            <a:lvl2pPr marL="2193509" indent="0">
              <a:buNone/>
              <a:defRPr sz="8600">
                <a:solidFill>
                  <a:schemeClr val="tx1">
                    <a:tint val="75000"/>
                  </a:schemeClr>
                </a:solidFill>
              </a:defRPr>
            </a:lvl2pPr>
            <a:lvl3pPr marL="4387018" indent="0">
              <a:buNone/>
              <a:defRPr sz="7700">
                <a:solidFill>
                  <a:schemeClr val="tx1">
                    <a:tint val="75000"/>
                  </a:schemeClr>
                </a:solidFill>
              </a:defRPr>
            </a:lvl3pPr>
            <a:lvl4pPr marL="6580526" indent="0">
              <a:buNone/>
              <a:defRPr sz="6700">
                <a:solidFill>
                  <a:schemeClr val="tx1">
                    <a:tint val="75000"/>
                  </a:schemeClr>
                </a:solidFill>
              </a:defRPr>
            </a:lvl4pPr>
            <a:lvl5pPr marL="8774026" indent="0">
              <a:buNone/>
              <a:defRPr sz="6700">
                <a:solidFill>
                  <a:schemeClr val="tx1">
                    <a:tint val="75000"/>
                  </a:schemeClr>
                </a:solidFill>
              </a:defRPr>
            </a:lvl5pPr>
            <a:lvl6pPr marL="10967530" indent="0">
              <a:buNone/>
              <a:defRPr sz="6700">
                <a:solidFill>
                  <a:schemeClr val="tx1">
                    <a:tint val="75000"/>
                  </a:schemeClr>
                </a:solidFill>
              </a:defRPr>
            </a:lvl6pPr>
            <a:lvl7pPr marL="13161038" indent="0">
              <a:buNone/>
              <a:defRPr sz="6700">
                <a:solidFill>
                  <a:schemeClr val="tx1">
                    <a:tint val="75000"/>
                  </a:schemeClr>
                </a:solidFill>
              </a:defRPr>
            </a:lvl7pPr>
            <a:lvl8pPr marL="15354547" indent="0">
              <a:buNone/>
              <a:defRPr sz="6700">
                <a:solidFill>
                  <a:schemeClr val="tx1">
                    <a:tint val="75000"/>
                  </a:schemeClr>
                </a:solidFill>
              </a:defRPr>
            </a:lvl8pPr>
            <a:lvl9pPr marL="17548056"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F99218-CF29-4270-A98A-29700F174958}" type="datetimeFigureOut">
              <a:rPr lang="en-US" smtClean="0"/>
              <a:t>8/2/13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39558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60320" y="5974093"/>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029920" y="5974093"/>
            <a:ext cx="22616160" cy="1689692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F99218-CF29-4270-A98A-29700F174958}" type="datetimeFigureOut">
              <a:rPr lang="en-US" smtClean="0"/>
              <a:t>8/2/13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561155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560320" y="5731088"/>
            <a:ext cx="22625053" cy="2388445"/>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560320" y="8119533"/>
            <a:ext cx="22625053"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6012148" y="5731088"/>
            <a:ext cx="22633940" cy="2388445"/>
          </a:xfrm>
        </p:spPr>
        <p:txBody>
          <a:bodyPr anchor="b"/>
          <a:lstStyle>
            <a:lvl1pPr marL="0" indent="0">
              <a:buNone/>
              <a:defRPr sz="11500" b="1"/>
            </a:lvl1pPr>
            <a:lvl2pPr marL="2193509" indent="0">
              <a:buNone/>
              <a:defRPr sz="9600" b="1"/>
            </a:lvl2pPr>
            <a:lvl3pPr marL="4387018" indent="0">
              <a:buNone/>
              <a:defRPr sz="8600" b="1"/>
            </a:lvl3pPr>
            <a:lvl4pPr marL="6580526" indent="0">
              <a:buNone/>
              <a:defRPr sz="7700" b="1"/>
            </a:lvl4pPr>
            <a:lvl5pPr marL="8774026" indent="0">
              <a:buNone/>
              <a:defRPr sz="7700" b="1"/>
            </a:lvl5pPr>
            <a:lvl6pPr marL="10967530" indent="0">
              <a:buNone/>
              <a:defRPr sz="7700" b="1"/>
            </a:lvl6pPr>
            <a:lvl7pPr marL="13161038" indent="0">
              <a:buNone/>
              <a:defRPr sz="7700" b="1"/>
            </a:lvl7pPr>
            <a:lvl8pPr marL="15354547" indent="0">
              <a:buNone/>
              <a:defRPr sz="7700" b="1"/>
            </a:lvl8pPr>
            <a:lvl9pPr marL="17548056"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6012148" y="8119533"/>
            <a:ext cx="22633940" cy="14751475"/>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F99218-CF29-4270-A98A-29700F174958}" type="datetimeFigureOut">
              <a:rPr lang="en-US" smtClean="0"/>
              <a:t>8/2/13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29915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F99218-CF29-4270-A98A-29700F174958}" type="datetimeFigureOut">
              <a:rPr lang="en-US" smtClean="0"/>
              <a:t>8/2/13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1843849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F99218-CF29-4270-A98A-29700F174958}" type="datetimeFigureOut">
              <a:rPr lang="en-US" smtClean="0"/>
              <a:t>8/2/13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831362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40" y="1019387"/>
            <a:ext cx="16846553" cy="433832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20020280" y="1019388"/>
            <a:ext cx="28625800" cy="2185162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60340" y="5357708"/>
            <a:ext cx="16846553" cy="17513302"/>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99218-CF29-4270-A98A-29700F174958}" type="datetimeFigureOut">
              <a:rPr lang="en-US" smtClean="0"/>
              <a:t>8/2/13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333844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17922240"/>
            <a:ext cx="30723840" cy="211582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10036813" y="2287693"/>
            <a:ext cx="30723840" cy="15361920"/>
          </a:xfrm>
        </p:spPr>
        <p:txBody>
          <a:bodyPr/>
          <a:lstStyle>
            <a:lvl1pPr marL="0" indent="0">
              <a:buNone/>
              <a:defRPr sz="15400"/>
            </a:lvl1pPr>
            <a:lvl2pPr marL="2193509" indent="0">
              <a:buNone/>
              <a:defRPr sz="13400"/>
            </a:lvl2pPr>
            <a:lvl3pPr marL="4387018" indent="0">
              <a:buNone/>
              <a:defRPr sz="11500"/>
            </a:lvl3pPr>
            <a:lvl4pPr marL="6580526" indent="0">
              <a:buNone/>
              <a:defRPr sz="9600"/>
            </a:lvl4pPr>
            <a:lvl5pPr marL="8774026" indent="0">
              <a:buNone/>
              <a:defRPr sz="9600"/>
            </a:lvl5pPr>
            <a:lvl6pPr marL="10967530" indent="0">
              <a:buNone/>
              <a:defRPr sz="9600"/>
            </a:lvl6pPr>
            <a:lvl7pPr marL="13161038" indent="0">
              <a:buNone/>
              <a:defRPr sz="9600"/>
            </a:lvl7pPr>
            <a:lvl8pPr marL="15354547" indent="0">
              <a:buNone/>
              <a:defRPr sz="9600"/>
            </a:lvl8pPr>
            <a:lvl9pPr marL="17548056" indent="0">
              <a:buNone/>
              <a:defRPr sz="9600"/>
            </a:lvl9pPr>
          </a:lstStyle>
          <a:p>
            <a:endParaRPr lang="en-US"/>
          </a:p>
        </p:txBody>
      </p:sp>
      <p:sp>
        <p:nvSpPr>
          <p:cNvPr id="4" name="Text Placeholder 3"/>
          <p:cNvSpPr>
            <a:spLocks noGrp="1"/>
          </p:cNvSpPr>
          <p:nvPr>
            <p:ph type="body" sz="half" idx="2"/>
          </p:nvPr>
        </p:nvSpPr>
        <p:spPr>
          <a:xfrm>
            <a:off x="10036813" y="20038062"/>
            <a:ext cx="30723840" cy="3004818"/>
          </a:xfrm>
        </p:spPr>
        <p:txBody>
          <a:bodyPr/>
          <a:lstStyle>
            <a:lvl1pPr marL="0" indent="0">
              <a:buNone/>
              <a:defRPr sz="6700"/>
            </a:lvl1pPr>
            <a:lvl2pPr marL="2193509" indent="0">
              <a:buNone/>
              <a:defRPr sz="5800"/>
            </a:lvl2pPr>
            <a:lvl3pPr marL="4387018" indent="0">
              <a:buNone/>
              <a:defRPr sz="4800"/>
            </a:lvl3pPr>
            <a:lvl4pPr marL="6580526" indent="0">
              <a:buNone/>
              <a:defRPr sz="4300"/>
            </a:lvl4pPr>
            <a:lvl5pPr marL="8774026" indent="0">
              <a:buNone/>
              <a:defRPr sz="4300"/>
            </a:lvl5pPr>
            <a:lvl6pPr marL="10967530" indent="0">
              <a:buNone/>
              <a:defRPr sz="4300"/>
            </a:lvl6pPr>
            <a:lvl7pPr marL="13161038" indent="0">
              <a:buNone/>
              <a:defRPr sz="4300"/>
            </a:lvl7pPr>
            <a:lvl8pPr marL="15354547" indent="0">
              <a:buNone/>
              <a:defRPr sz="4300"/>
            </a:lvl8pPr>
            <a:lvl9pPr marL="17548056"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F99218-CF29-4270-A98A-29700F174958}" type="datetimeFigureOut">
              <a:rPr lang="en-US" smtClean="0"/>
              <a:t>8/2/13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566D46-7E95-40D7-B81A-6C31D610959A}" type="slidenum">
              <a:rPr lang="en-US" smtClean="0"/>
              <a:t>‹#›</a:t>
            </a:fld>
            <a:endParaRPr lang="en-US"/>
          </a:p>
        </p:txBody>
      </p:sp>
    </p:spTree>
    <p:extLst>
      <p:ext uri="{BB962C8B-B14F-4D97-AF65-F5344CB8AC3E}">
        <p14:creationId xmlns:p14="http://schemas.microsoft.com/office/powerpoint/2010/main" val="24826021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025315"/>
            <a:ext cx="46085760" cy="4267200"/>
          </a:xfrm>
          <a:prstGeom prst="rect">
            <a:avLst/>
          </a:prstGeom>
        </p:spPr>
        <p:txBody>
          <a:bodyPr vert="horz" lIns="438696" tIns="219355" rIns="438696" bIns="219355"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560320" y="5974093"/>
            <a:ext cx="46085760" cy="16896929"/>
          </a:xfrm>
          <a:prstGeom prst="rect">
            <a:avLst/>
          </a:prstGeom>
        </p:spPr>
        <p:txBody>
          <a:bodyPr vert="horz" lIns="438696" tIns="219355" rIns="438696" bIns="21935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560320" y="23730387"/>
            <a:ext cx="11948160" cy="1363133"/>
          </a:xfrm>
          <a:prstGeom prst="rect">
            <a:avLst/>
          </a:prstGeom>
        </p:spPr>
        <p:txBody>
          <a:bodyPr vert="horz" lIns="438696" tIns="219355" rIns="438696" bIns="219355" rtlCol="0" anchor="ctr"/>
          <a:lstStyle>
            <a:lvl1pPr algn="l">
              <a:defRPr sz="5800">
                <a:solidFill>
                  <a:schemeClr val="tx1">
                    <a:tint val="75000"/>
                  </a:schemeClr>
                </a:solidFill>
              </a:defRPr>
            </a:lvl1pPr>
          </a:lstStyle>
          <a:p>
            <a:fld id="{C6F99218-CF29-4270-A98A-29700F174958}" type="datetimeFigureOut">
              <a:rPr lang="en-US" smtClean="0"/>
              <a:t>8/2/13</a:t>
            </a:fld>
            <a:endParaRPr lang="en-US"/>
          </a:p>
        </p:txBody>
      </p:sp>
      <p:sp>
        <p:nvSpPr>
          <p:cNvPr id="5" name="Footer Placeholder 4"/>
          <p:cNvSpPr>
            <a:spLocks noGrp="1"/>
          </p:cNvSpPr>
          <p:nvPr>
            <p:ph type="ftr" sz="quarter" idx="3"/>
          </p:nvPr>
        </p:nvSpPr>
        <p:spPr>
          <a:xfrm>
            <a:off x="17495520" y="23730387"/>
            <a:ext cx="16215360" cy="1363133"/>
          </a:xfrm>
          <a:prstGeom prst="rect">
            <a:avLst/>
          </a:prstGeom>
        </p:spPr>
        <p:txBody>
          <a:bodyPr vert="horz" lIns="438696" tIns="219355" rIns="438696" bIns="219355"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23730387"/>
            <a:ext cx="11948160" cy="1363133"/>
          </a:xfrm>
          <a:prstGeom prst="rect">
            <a:avLst/>
          </a:prstGeom>
        </p:spPr>
        <p:txBody>
          <a:bodyPr vert="horz" lIns="438696" tIns="219355" rIns="438696" bIns="219355" rtlCol="0" anchor="ctr"/>
          <a:lstStyle>
            <a:lvl1pPr algn="r">
              <a:defRPr sz="5800">
                <a:solidFill>
                  <a:schemeClr val="tx1">
                    <a:tint val="75000"/>
                  </a:schemeClr>
                </a:solidFill>
              </a:defRPr>
            </a:lvl1pPr>
          </a:lstStyle>
          <a:p>
            <a:fld id="{61566D46-7E95-40D7-B81A-6C31D610959A}" type="slidenum">
              <a:rPr lang="en-US" smtClean="0"/>
              <a:t>‹#›</a:t>
            </a:fld>
            <a:endParaRPr lang="en-US"/>
          </a:p>
        </p:txBody>
      </p:sp>
    </p:spTree>
    <p:extLst>
      <p:ext uri="{BB962C8B-B14F-4D97-AF65-F5344CB8AC3E}">
        <p14:creationId xmlns:p14="http://schemas.microsoft.com/office/powerpoint/2010/main" val="2923668169"/>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xStyles>
    <p:titleStyle>
      <a:lvl1pPr algn="ctr" defTabSz="4387018" rtl="0" eaLnBrk="1" latinLnBrk="0" hangingPunct="1">
        <a:spcBef>
          <a:spcPct val="0"/>
        </a:spcBef>
        <a:buNone/>
        <a:defRPr sz="21100" kern="1200">
          <a:solidFill>
            <a:schemeClr val="tx1"/>
          </a:solidFill>
          <a:latin typeface="+mj-lt"/>
          <a:ea typeface="+mj-ea"/>
          <a:cs typeface="+mj-cs"/>
        </a:defRPr>
      </a:lvl1pPr>
    </p:titleStyle>
    <p:bodyStyle>
      <a:lvl1pPr marL="1645128" indent="-1645128" algn="l" defTabSz="4387018"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4446" indent="-1370938" algn="l" defTabSz="438701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3765" indent="-1096747" algn="l" defTabSz="438701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77274"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0782"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4291"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57800"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1299"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44803" indent="-1096747" algn="l" defTabSz="4387018"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7018" rtl="0" eaLnBrk="1" latinLnBrk="0" hangingPunct="1">
        <a:defRPr sz="8600" kern="1200">
          <a:solidFill>
            <a:schemeClr val="tx1"/>
          </a:solidFill>
          <a:latin typeface="+mn-lt"/>
          <a:ea typeface="+mn-ea"/>
          <a:cs typeface="+mn-cs"/>
        </a:defRPr>
      </a:lvl1pPr>
      <a:lvl2pPr marL="2193509" algn="l" defTabSz="4387018" rtl="0" eaLnBrk="1" latinLnBrk="0" hangingPunct="1">
        <a:defRPr sz="8600" kern="1200">
          <a:solidFill>
            <a:schemeClr val="tx1"/>
          </a:solidFill>
          <a:latin typeface="+mn-lt"/>
          <a:ea typeface="+mn-ea"/>
          <a:cs typeface="+mn-cs"/>
        </a:defRPr>
      </a:lvl2pPr>
      <a:lvl3pPr marL="4387018" algn="l" defTabSz="4387018" rtl="0" eaLnBrk="1" latinLnBrk="0" hangingPunct="1">
        <a:defRPr sz="8600" kern="1200">
          <a:solidFill>
            <a:schemeClr val="tx1"/>
          </a:solidFill>
          <a:latin typeface="+mn-lt"/>
          <a:ea typeface="+mn-ea"/>
          <a:cs typeface="+mn-cs"/>
        </a:defRPr>
      </a:lvl3pPr>
      <a:lvl4pPr marL="6580526" algn="l" defTabSz="4387018" rtl="0" eaLnBrk="1" latinLnBrk="0" hangingPunct="1">
        <a:defRPr sz="8600" kern="1200">
          <a:solidFill>
            <a:schemeClr val="tx1"/>
          </a:solidFill>
          <a:latin typeface="+mn-lt"/>
          <a:ea typeface="+mn-ea"/>
          <a:cs typeface="+mn-cs"/>
        </a:defRPr>
      </a:lvl4pPr>
      <a:lvl5pPr marL="8774026" algn="l" defTabSz="4387018" rtl="0" eaLnBrk="1" latinLnBrk="0" hangingPunct="1">
        <a:defRPr sz="8600" kern="1200">
          <a:solidFill>
            <a:schemeClr val="tx1"/>
          </a:solidFill>
          <a:latin typeface="+mn-lt"/>
          <a:ea typeface="+mn-ea"/>
          <a:cs typeface="+mn-cs"/>
        </a:defRPr>
      </a:lvl5pPr>
      <a:lvl6pPr marL="10967530" algn="l" defTabSz="4387018" rtl="0" eaLnBrk="1" latinLnBrk="0" hangingPunct="1">
        <a:defRPr sz="8600" kern="1200">
          <a:solidFill>
            <a:schemeClr val="tx1"/>
          </a:solidFill>
          <a:latin typeface="+mn-lt"/>
          <a:ea typeface="+mn-ea"/>
          <a:cs typeface="+mn-cs"/>
        </a:defRPr>
      </a:lvl6pPr>
      <a:lvl7pPr marL="13161038" algn="l" defTabSz="4387018" rtl="0" eaLnBrk="1" latinLnBrk="0" hangingPunct="1">
        <a:defRPr sz="8600" kern="1200">
          <a:solidFill>
            <a:schemeClr val="tx1"/>
          </a:solidFill>
          <a:latin typeface="+mn-lt"/>
          <a:ea typeface="+mn-ea"/>
          <a:cs typeface="+mn-cs"/>
        </a:defRPr>
      </a:lvl7pPr>
      <a:lvl8pPr marL="15354547" algn="l" defTabSz="4387018" rtl="0" eaLnBrk="1" latinLnBrk="0" hangingPunct="1">
        <a:defRPr sz="8600" kern="1200">
          <a:solidFill>
            <a:schemeClr val="tx1"/>
          </a:solidFill>
          <a:latin typeface="+mn-lt"/>
          <a:ea typeface="+mn-ea"/>
          <a:cs typeface="+mn-cs"/>
        </a:defRPr>
      </a:lvl8pPr>
      <a:lvl9pPr marL="17548056" algn="l" defTabSz="4387018"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3210674" y="3622989"/>
            <a:ext cx="24688800" cy="21773648"/>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5400" dirty="0"/>
          </a:p>
        </p:txBody>
      </p:sp>
      <p:sp>
        <p:nvSpPr>
          <p:cNvPr id="8" name="Rectangle 7"/>
          <p:cNvSpPr/>
          <p:nvPr/>
        </p:nvSpPr>
        <p:spPr>
          <a:xfrm>
            <a:off x="0" y="-1"/>
            <a:ext cx="51206400" cy="3365815"/>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2" name="Rectangle 31"/>
          <p:cNvSpPr/>
          <p:nvPr/>
        </p:nvSpPr>
        <p:spPr>
          <a:xfrm>
            <a:off x="13801481" y="19107934"/>
            <a:ext cx="23716993" cy="5869140"/>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28" name="Rectangle 27"/>
          <p:cNvSpPr/>
          <p:nvPr/>
        </p:nvSpPr>
        <p:spPr>
          <a:xfrm>
            <a:off x="13801481" y="5203638"/>
            <a:ext cx="23716993" cy="5997762"/>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43" name="Rectangle 42"/>
          <p:cNvSpPr/>
          <p:nvPr/>
        </p:nvSpPr>
        <p:spPr>
          <a:xfrm>
            <a:off x="38261544" y="3646885"/>
            <a:ext cx="12563856" cy="21749751"/>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0" name="Rectangle 9"/>
          <p:cNvSpPr/>
          <p:nvPr/>
        </p:nvSpPr>
        <p:spPr>
          <a:xfrm>
            <a:off x="366226" y="3646886"/>
            <a:ext cx="12508713" cy="21749751"/>
          </a:xfrm>
          <a:prstGeom prst="rect">
            <a:avLst/>
          </a:prstGeom>
          <a:solidFill>
            <a:srgbClr val="5D2884">
              <a:alpha val="5098"/>
            </a:srgb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sz="8800" dirty="0">
              <a:latin typeface="Rockwell" pitchFamily="18" charset="0"/>
            </a:endParaRPr>
          </a:p>
        </p:txBody>
      </p:sp>
      <p:sp>
        <p:nvSpPr>
          <p:cNvPr id="4" name="Rectangle 3"/>
          <p:cNvSpPr/>
          <p:nvPr/>
        </p:nvSpPr>
        <p:spPr>
          <a:xfrm>
            <a:off x="15418070" y="315819"/>
            <a:ext cx="21027808" cy="1107996"/>
          </a:xfrm>
          <a:prstGeom prst="rect">
            <a:avLst/>
          </a:prstGeom>
        </p:spPr>
        <p:txBody>
          <a:bodyPr wrap="none">
            <a:spAutoFit/>
          </a:bodyPr>
          <a:lstStyle/>
          <a:p>
            <a:pPr algn="ctr"/>
            <a:r>
              <a:rPr lang="en-US" sz="6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itchFamily="18" charset="0"/>
              </a:rPr>
              <a:t>Can You Buy a President? Politics After the Tillman Act</a:t>
            </a:r>
            <a:endParaRPr lang="en-US" sz="6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Rockwell" pitchFamily="18" charset="0"/>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54555" y="5203637"/>
            <a:ext cx="9577834" cy="6385223"/>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070956" y="12433730"/>
            <a:ext cx="6245853" cy="5431176"/>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36830" y="5434052"/>
            <a:ext cx="8353044" cy="5568696"/>
          </a:xfrm>
          <a:prstGeom prst="rect">
            <a:avLst/>
          </a:prstGeom>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936830" y="19258156"/>
            <a:ext cx="8353044" cy="5568696"/>
          </a:xfrm>
          <a:prstGeom prst="rect">
            <a:avLst/>
          </a:prstGeom>
        </p:spPr>
      </p:pic>
      <p:sp>
        <p:nvSpPr>
          <p:cNvPr id="3" name="Rectangle 2"/>
          <p:cNvSpPr/>
          <p:nvPr/>
        </p:nvSpPr>
        <p:spPr>
          <a:xfrm>
            <a:off x="808705" y="9372423"/>
            <a:ext cx="11563928" cy="4371299"/>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pic>
        <p:nvPicPr>
          <p:cNvPr id="25" name="Picture 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4512" y="10289989"/>
            <a:ext cx="5640703" cy="3119288"/>
          </a:xfrm>
          <a:prstGeom prst="rect">
            <a:avLst/>
          </a:prstGeom>
        </p:spPr>
      </p:pic>
      <p:sp>
        <p:nvSpPr>
          <p:cNvPr id="2" name="TextBox 1"/>
          <p:cNvSpPr txBox="1"/>
          <p:nvPr/>
        </p:nvSpPr>
        <p:spPr>
          <a:xfrm>
            <a:off x="1066800" y="9372600"/>
            <a:ext cx="3717684" cy="830997"/>
          </a:xfrm>
          <a:prstGeom prst="rect">
            <a:avLst/>
          </a:prstGeom>
          <a:noFill/>
        </p:spPr>
        <p:txBody>
          <a:bodyPr wrap="none" rtlCol="0">
            <a:spAutoFit/>
          </a:bodyPr>
          <a:lstStyle/>
          <a:p>
            <a:r>
              <a:rPr lang="en-US" sz="4800" dirty="0" smtClean="0">
                <a:solidFill>
                  <a:srgbClr val="7030A0"/>
                </a:solidFill>
                <a:latin typeface="Rockwell" pitchFamily="18" charset="0"/>
              </a:rPr>
              <a:t>Swing States</a:t>
            </a:r>
            <a:endParaRPr lang="en-US" sz="4800" dirty="0">
              <a:solidFill>
                <a:srgbClr val="7030A0"/>
              </a:solidFill>
              <a:latin typeface="Rockwell" pitchFamily="18" charset="0"/>
            </a:endParaRPr>
          </a:p>
        </p:txBody>
      </p:sp>
      <p:sp>
        <p:nvSpPr>
          <p:cNvPr id="5" name="TextBox 4"/>
          <p:cNvSpPr txBox="1"/>
          <p:nvPr/>
        </p:nvSpPr>
        <p:spPr>
          <a:xfrm>
            <a:off x="6858000" y="9829800"/>
            <a:ext cx="5373841" cy="3539430"/>
          </a:xfrm>
          <a:prstGeom prst="rect">
            <a:avLst/>
          </a:prstGeom>
          <a:noFill/>
        </p:spPr>
        <p:txBody>
          <a:bodyPr wrap="square" rtlCol="0">
            <a:spAutoFit/>
          </a:bodyPr>
          <a:lstStyle/>
          <a:p>
            <a:r>
              <a:rPr lang="en-US" sz="3200" dirty="0" smtClean="0">
                <a:latin typeface="Rockwell" pitchFamily="18" charset="0"/>
              </a:rPr>
              <a:t>Our spending analysis focuses on the country as a whole, as well as several swing states from the 2012 Election.  The swing states are highlighted in yellow in the map below.</a:t>
            </a:r>
            <a:endParaRPr lang="en-US" sz="3200" dirty="0">
              <a:latin typeface="Rockwell" pitchFamily="18" charset="0"/>
            </a:endParaRPr>
          </a:p>
        </p:txBody>
      </p:sp>
      <p:sp>
        <p:nvSpPr>
          <p:cNvPr id="33" name="Rectangle 32"/>
          <p:cNvSpPr/>
          <p:nvPr/>
        </p:nvSpPr>
        <p:spPr>
          <a:xfrm>
            <a:off x="808705" y="14020800"/>
            <a:ext cx="11563928" cy="7973278"/>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35" name="TextBox 34"/>
          <p:cNvSpPr txBox="1"/>
          <p:nvPr/>
        </p:nvSpPr>
        <p:spPr>
          <a:xfrm>
            <a:off x="1004512" y="14068926"/>
            <a:ext cx="2365648" cy="830997"/>
          </a:xfrm>
          <a:prstGeom prst="rect">
            <a:avLst/>
          </a:prstGeom>
          <a:noFill/>
        </p:spPr>
        <p:txBody>
          <a:bodyPr wrap="none" rtlCol="0">
            <a:spAutoFit/>
          </a:bodyPr>
          <a:lstStyle/>
          <a:p>
            <a:pPr algn="r"/>
            <a:r>
              <a:rPr lang="en-US" sz="4800" dirty="0" smtClean="0">
                <a:solidFill>
                  <a:srgbClr val="7030A0"/>
                </a:solidFill>
                <a:latin typeface="Rockwell" pitchFamily="18" charset="0"/>
              </a:rPr>
              <a:t>Buckets</a:t>
            </a:r>
            <a:endParaRPr lang="en-US" sz="4800" dirty="0">
              <a:solidFill>
                <a:srgbClr val="7030A0"/>
              </a:solidFill>
              <a:latin typeface="Rockwell" pitchFamily="18" charset="0"/>
            </a:endParaRPr>
          </a:p>
        </p:txBody>
      </p:sp>
      <p:sp>
        <p:nvSpPr>
          <p:cNvPr id="36" name="TextBox 35"/>
          <p:cNvSpPr txBox="1"/>
          <p:nvPr/>
        </p:nvSpPr>
        <p:spPr>
          <a:xfrm>
            <a:off x="1004512" y="14842613"/>
            <a:ext cx="11416088" cy="1077218"/>
          </a:xfrm>
          <a:prstGeom prst="rect">
            <a:avLst/>
          </a:prstGeom>
          <a:noFill/>
        </p:spPr>
        <p:txBody>
          <a:bodyPr wrap="square" rtlCol="0">
            <a:spAutoFit/>
          </a:bodyPr>
          <a:lstStyle/>
          <a:p>
            <a:r>
              <a:rPr lang="en-US" sz="3200" dirty="0">
                <a:latin typeface="Rockwell" pitchFamily="18" charset="0"/>
              </a:rPr>
              <a:t>We’ve identified different categories of spending and grouped them into what we call Buckets.  The buckets are</a:t>
            </a:r>
            <a:r>
              <a:rPr lang="en-US" sz="3200" dirty="0" smtClean="0">
                <a:latin typeface="Rockwell" pitchFamily="18" charset="0"/>
              </a:rPr>
              <a:t>:</a:t>
            </a:r>
          </a:p>
        </p:txBody>
      </p:sp>
      <p:sp>
        <p:nvSpPr>
          <p:cNvPr id="11" name="TextBox 10"/>
          <p:cNvSpPr txBox="1"/>
          <p:nvPr/>
        </p:nvSpPr>
        <p:spPr>
          <a:xfrm flipH="1">
            <a:off x="38782752" y="20190861"/>
            <a:ext cx="11521440" cy="5016757"/>
          </a:xfrm>
          <a:prstGeom prst="rect">
            <a:avLst/>
          </a:prstGeom>
          <a:noFill/>
          <a:ln w="38100">
            <a:noFill/>
          </a:ln>
        </p:spPr>
        <p:txBody>
          <a:bodyPr wrap="square" rtlCol="0">
            <a:spAutoFit/>
          </a:bodyPr>
          <a:lstStyle/>
          <a:p>
            <a:pPr algn="just"/>
            <a:r>
              <a:rPr lang="en-US" sz="3200" dirty="0">
                <a:latin typeface="Rockwell" pitchFamily="18" charset="0"/>
              </a:rPr>
              <a:t>Ultimately, our </a:t>
            </a:r>
            <a:r>
              <a:rPr lang="en-US" sz="3200" dirty="0" smtClean="0">
                <a:latin typeface="Rockwell" pitchFamily="18" charset="0"/>
              </a:rPr>
              <a:t>findings </a:t>
            </a:r>
            <a:r>
              <a:rPr lang="en-US" sz="3200" dirty="0" smtClean="0">
                <a:latin typeface="Rockwell" pitchFamily="18" charset="0"/>
              </a:rPr>
              <a:t>suggest that it </a:t>
            </a:r>
            <a:r>
              <a:rPr lang="en-US" sz="3200" dirty="0">
                <a:latin typeface="Rockwell" pitchFamily="18" charset="0"/>
              </a:rPr>
              <a:t>is not clear whether the existence of Super PACs had a measurable impact on the outcome of the presidential race. Instead, the events that garnered large amounts of media coverage, such as the 47% video and the ﬁrst presidential debate, seem to have had the most noticeable eﬀect on the polling</a:t>
            </a:r>
            <a:r>
              <a:rPr lang="en-US" sz="3200" dirty="0" smtClean="0">
                <a:latin typeface="Rockwell" pitchFamily="18" charset="0"/>
              </a:rPr>
              <a:t>.  Still, the relatively lesser spending by Romney-benefitting Super PACs early in the campaign may have allowed the Obama campaign to establish an advantage that ultimately proved difficult to overcome.</a:t>
            </a:r>
            <a:endParaRPr lang="en-US" sz="3200" dirty="0">
              <a:latin typeface="Rockwell" pitchFamily="18" charset="0"/>
            </a:endParaRPr>
          </a:p>
        </p:txBody>
      </p:sp>
      <p:sp>
        <p:nvSpPr>
          <p:cNvPr id="9" name="TextBox 8"/>
          <p:cNvSpPr txBox="1"/>
          <p:nvPr/>
        </p:nvSpPr>
        <p:spPr>
          <a:xfrm>
            <a:off x="17063013" y="1423815"/>
            <a:ext cx="17639444" cy="1754326"/>
          </a:xfrm>
          <a:prstGeom prst="rect">
            <a:avLst/>
          </a:prstGeom>
          <a:noFill/>
        </p:spPr>
        <p:txBody>
          <a:bodyPr wrap="none" rtlCol="0">
            <a:spAutoFit/>
          </a:bodyPr>
          <a:lstStyle/>
          <a:p>
            <a:pPr algn="ctr"/>
            <a:r>
              <a:rPr lang="en-US" sz="5400" dirty="0" smtClean="0">
                <a:solidFill>
                  <a:schemeClr val="bg1"/>
                </a:solidFill>
                <a:latin typeface="Rockwell" pitchFamily="18" charset="0"/>
              </a:rPr>
              <a:t>Eric Hare, Andee Kaplan, Heike Hofmann, Dianne Cook</a:t>
            </a:r>
          </a:p>
          <a:p>
            <a:pPr algn="ctr"/>
            <a:r>
              <a:rPr lang="en-US" sz="5400" dirty="0" smtClean="0">
                <a:solidFill>
                  <a:schemeClr val="bg1"/>
                </a:solidFill>
                <a:latin typeface="Rockwell" pitchFamily="18" charset="0"/>
              </a:rPr>
              <a:t>Department of Statistics, Iowa State University</a:t>
            </a:r>
            <a:endParaRPr lang="en-US" sz="5400" dirty="0">
              <a:solidFill>
                <a:schemeClr val="bg1"/>
              </a:solidFill>
              <a:latin typeface="Rockwell" pitchFamily="18" charset="0"/>
            </a:endParaRPr>
          </a:p>
        </p:txBody>
      </p:sp>
      <p:sp>
        <p:nvSpPr>
          <p:cNvPr id="37" name="Rectangle 36"/>
          <p:cNvSpPr/>
          <p:nvPr/>
        </p:nvSpPr>
        <p:spPr>
          <a:xfrm>
            <a:off x="322977" y="3594415"/>
            <a:ext cx="12548910"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Introduction</a:t>
            </a:r>
            <a:endParaRPr lang="en-US" sz="5400" b="1" dirty="0">
              <a:latin typeface="Rockwell" pitchFamily="18" charset="0"/>
            </a:endParaRPr>
          </a:p>
        </p:txBody>
      </p:sp>
      <p:sp>
        <p:nvSpPr>
          <p:cNvPr id="40" name="Rectangle 39"/>
          <p:cNvSpPr/>
          <p:nvPr/>
        </p:nvSpPr>
        <p:spPr>
          <a:xfrm>
            <a:off x="13210674" y="3594415"/>
            <a:ext cx="24688800"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Polling and Spending Analysis</a:t>
            </a:r>
            <a:endParaRPr lang="en-US" sz="5400" b="1" dirty="0">
              <a:latin typeface="Rockwell" pitchFamily="18" charset="0"/>
            </a:endParaRPr>
          </a:p>
        </p:txBody>
      </p:sp>
      <p:sp>
        <p:nvSpPr>
          <p:cNvPr id="44" name="Rectangle 43"/>
          <p:cNvSpPr/>
          <p:nvPr/>
        </p:nvSpPr>
        <p:spPr>
          <a:xfrm>
            <a:off x="38261544" y="3594415"/>
            <a:ext cx="12563856"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Results</a:t>
            </a:r>
            <a:endParaRPr lang="en-US" sz="5400" b="1" dirty="0">
              <a:latin typeface="Rockwell" pitchFamily="18" charset="0"/>
            </a:endParaRPr>
          </a:p>
        </p:txBody>
      </p:sp>
      <p:sp>
        <p:nvSpPr>
          <p:cNvPr id="45" name="Rectangle 44"/>
          <p:cNvSpPr/>
          <p:nvPr/>
        </p:nvSpPr>
        <p:spPr>
          <a:xfrm>
            <a:off x="38261544" y="18593110"/>
            <a:ext cx="12563856"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Conclusion</a:t>
            </a:r>
            <a:endParaRPr lang="en-US" sz="5400" b="1" dirty="0">
              <a:latin typeface="Rockwell" pitchFamily="18" charset="0"/>
            </a:endParaRPr>
          </a:p>
        </p:txBody>
      </p:sp>
      <p:sp>
        <p:nvSpPr>
          <p:cNvPr id="46" name="TextBox 45"/>
          <p:cNvSpPr txBox="1"/>
          <p:nvPr/>
        </p:nvSpPr>
        <p:spPr>
          <a:xfrm flipH="1">
            <a:off x="851193" y="5105400"/>
            <a:ext cx="11521440" cy="2554545"/>
          </a:xfrm>
          <a:prstGeom prst="rect">
            <a:avLst/>
          </a:prstGeom>
          <a:noFill/>
          <a:ln w="38100">
            <a:noFill/>
          </a:ln>
        </p:spPr>
        <p:txBody>
          <a:bodyPr wrap="square" rtlCol="0">
            <a:spAutoFit/>
          </a:bodyPr>
          <a:lstStyle/>
          <a:p>
            <a:pPr algn="just"/>
            <a:r>
              <a:rPr lang="en-US" sz="3200" dirty="0" smtClean="0">
                <a:latin typeface="Rockwell" pitchFamily="18" charset="0"/>
              </a:rPr>
              <a:t>The 2010 Citizens United ruling ushered in a new era of election campaign spending by allowing Super PACs to spend an almost limitless amount.  What was the nature of this spending, and how did it impact the results of the election?</a:t>
            </a:r>
            <a:endParaRPr lang="en-US" sz="3200" dirty="0">
              <a:latin typeface="Rockwell" pitchFamily="18" charset="0"/>
            </a:endParaRPr>
          </a:p>
        </p:txBody>
      </p:sp>
      <p:sp>
        <p:nvSpPr>
          <p:cNvPr id="47" name="Rectangle 46"/>
          <p:cNvSpPr/>
          <p:nvPr/>
        </p:nvSpPr>
        <p:spPr>
          <a:xfrm>
            <a:off x="366226" y="7800122"/>
            <a:ext cx="12504379"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Background</a:t>
            </a:r>
            <a:endParaRPr lang="en-US" sz="5400" b="1" dirty="0">
              <a:latin typeface="Rockwell" pitchFamily="18" charset="0"/>
            </a:endParaRPr>
          </a:p>
        </p:txBody>
      </p:sp>
      <p:sp>
        <p:nvSpPr>
          <p:cNvPr id="38" name="TextBox 37"/>
          <p:cNvSpPr txBox="1"/>
          <p:nvPr/>
        </p:nvSpPr>
        <p:spPr>
          <a:xfrm>
            <a:off x="14068926" y="5282535"/>
            <a:ext cx="14610348" cy="5693866"/>
          </a:xfrm>
          <a:prstGeom prst="rect">
            <a:avLst/>
          </a:prstGeom>
          <a:noFill/>
        </p:spPr>
        <p:txBody>
          <a:bodyPr wrap="square" rtlCol="0">
            <a:spAutoFit/>
          </a:bodyPr>
          <a:lstStyle/>
          <a:p>
            <a:r>
              <a:rPr lang="en-US" sz="4800" dirty="0" smtClean="0">
                <a:solidFill>
                  <a:srgbClr val="5D2884"/>
                </a:solidFill>
                <a:latin typeface="Rockwell" pitchFamily="18" charset="0"/>
              </a:rPr>
              <a:t>Polling by Swing State</a:t>
            </a:r>
          </a:p>
          <a:p>
            <a:endParaRPr lang="en-US" sz="1400" dirty="0" smtClean="0">
              <a:latin typeface="Rockwell" pitchFamily="18" charset="0"/>
            </a:endParaRPr>
          </a:p>
          <a:p>
            <a:r>
              <a:rPr lang="en-US" sz="3200" dirty="0" smtClean="0">
                <a:latin typeface="Rockwell" pitchFamily="18" charset="0"/>
              </a:rPr>
              <a:t>The plot on the right displays polling </a:t>
            </a:r>
            <a:r>
              <a:rPr lang="en-US" sz="3200" dirty="0">
                <a:latin typeface="Rockwell" pitchFamily="18" charset="0"/>
              </a:rPr>
              <a:t>averages for </a:t>
            </a:r>
            <a:r>
              <a:rPr lang="en-US" sz="3200" dirty="0" smtClean="0">
                <a:latin typeface="Rockwell" pitchFamily="18" charset="0"/>
              </a:rPr>
              <a:t>Mr</a:t>
            </a:r>
            <a:r>
              <a:rPr lang="en-US" sz="3200" dirty="0">
                <a:latin typeface="Rockwell" pitchFamily="18" charset="0"/>
              </a:rPr>
              <a:t>. Obama and Mr. Romney by swing state. Important events are </a:t>
            </a:r>
            <a:r>
              <a:rPr lang="en-US" sz="3200" dirty="0" smtClean="0">
                <a:latin typeface="Rockwell" pitchFamily="18" charset="0"/>
              </a:rPr>
              <a:t>indicated on the plot </a:t>
            </a:r>
            <a:r>
              <a:rPr lang="en-US" sz="3200" dirty="0">
                <a:latin typeface="Rockwell" pitchFamily="18" charset="0"/>
              </a:rPr>
              <a:t>as follows: </a:t>
            </a:r>
            <a:endParaRPr lang="en-US" sz="3200" dirty="0" smtClean="0">
              <a:latin typeface="Rockwell" pitchFamily="18" charset="0"/>
            </a:endParaRPr>
          </a:p>
          <a:p>
            <a:endParaRPr lang="en-US" sz="1400" dirty="0" smtClean="0">
              <a:latin typeface="Rockwell" pitchFamily="18" charset="0"/>
            </a:endParaRPr>
          </a:p>
          <a:p>
            <a:pPr marL="514350" indent="-514350">
              <a:buAutoNum type="arabicParenBoth"/>
            </a:pPr>
            <a:r>
              <a:rPr lang="en-US" sz="3200" dirty="0" smtClean="0">
                <a:latin typeface="Rockwell" pitchFamily="18" charset="0"/>
              </a:rPr>
              <a:t> Paul </a:t>
            </a:r>
            <a:r>
              <a:rPr lang="en-US" sz="3200" dirty="0">
                <a:latin typeface="Rockwell" pitchFamily="18" charset="0"/>
              </a:rPr>
              <a:t>Ryan VP </a:t>
            </a:r>
            <a:r>
              <a:rPr lang="en-US" sz="3200" dirty="0" smtClean="0">
                <a:latin typeface="Rockwell" pitchFamily="18" charset="0"/>
              </a:rPr>
              <a:t>selection</a:t>
            </a:r>
          </a:p>
          <a:p>
            <a:r>
              <a:rPr lang="en-US" sz="3200" dirty="0" smtClean="0">
                <a:latin typeface="Rockwell" pitchFamily="18" charset="0"/>
              </a:rPr>
              <a:t>(</a:t>
            </a:r>
            <a:r>
              <a:rPr lang="en-US" sz="3200" dirty="0">
                <a:latin typeface="Rockwell" pitchFamily="18" charset="0"/>
              </a:rPr>
              <a:t>2) Republican National </a:t>
            </a:r>
            <a:r>
              <a:rPr lang="en-US" sz="3200" dirty="0" smtClean="0">
                <a:latin typeface="Rockwell" pitchFamily="18" charset="0"/>
              </a:rPr>
              <a:t>Convention</a:t>
            </a:r>
            <a:endParaRPr lang="en-US" sz="3200" dirty="0">
              <a:latin typeface="Rockwell" pitchFamily="18" charset="0"/>
            </a:endParaRPr>
          </a:p>
          <a:p>
            <a:r>
              <a:rPr lang="en-US" sz="3200" dirty="0" smtClean="0">
                <a:latin typeface="Rockwell" pitchFamily="18" charset="0"/>
              </a:rPr>
              <a:t>(3</a:t>
            </a:r>
            <a:r>
              <a:rPr lang="en-US" sz="3200" dirty="0">
                <a:latin typeface="Rockwell" pitchFamily="18" charset="0"/>
              </a:rPr>
              <a:t>) Democratic National </a:t>
            </a:r>
            <a:r>
              <a:rPr lang="en-US" sz="3200" dirty="0" smtClean="0">
                <a:latin typeface="Rockwell" pitchFamily="18" charset="0"/>
              </a:rPr>
              <a:t>Convention</a:t>
            </a:r>
          </a:p>
          <a:p>
            <a:r>
              <a:rPr lang="en-US" sz="3200" dirty="0" smtClean="0">
                <a:latin typeface="Rockwell" pitchFamily="18" charset="0"/>
              </a:rPr>
              <a:t>(4) </a:t>
            </a:r>
            <a:r>
              <a:rPr lang="en-US" sz="3200" dirty="0">
                <a:latin typeface="Rockwell" pitchFamily="18" charset="0"/>
              </a:rPr>
              <a:t>47% video </a:t>
            </a:r>
            <a:r>
              <a:rPr lang="en-US" sz="3200" dirty="0" smtClean="0">
                <a:latin typeface="Rockwell" pitchFamily="18" charset="0"/>
              </a:rPr>
              <a:t>leaked</a:t>
            </a:r>
            <a:endParaRPr lang="en-US" sz="3200" dirty="0">
              <a:latin typeface="Rockwell" pitchFamily="18" charset="0"/>
            </a:endParaRPr>
          </a:p>
          <a:p>
            <a:r>
              <a:rPr lang="en-US" sz="3200" dirty="0" smtClean="0">
                <a:latin typeface="Rockwell" pitchFamily="18" charset="0"/>
              </a:rPr>
              <a:t>(5</a:t>
            </a:r>
            <a:r>
              <a:rPr lang="en-US" sz="3200" dirty="0">
                <a:latin typeface="Rockwell" pitchFamily="18" charset="0"/>
              </a:rPr>
              <a:t>) ﬁrst presidential </a:t>
            </a:r>
            <a:r>
              <a:rPr lang="en-US" sz="3200" dirty="0" smtClean="0">
                <a:latin typeface="Rockwell" pitchFamily="18" charset="0"/>
              </a:rPr>
              <a:t>debate</a:t>
            </a:r>
            <a:endParaRPr lang="en-US" sz="3200" dirty="0">
              <a:latin typeface="Rockwell" pitchFamily="18" charset="0"/>
            </a:endParaRPr>
          </a:p>
          <a:p>
            <a:r>
              <a:rPr lang="en-US" sz="3200" dirty="0" smtClean="0">
                <a:latin typeface="Rockwell" pitchFamily="18" charset="0"/>
              </a:rPr>
              <a:t>(6</a:t>
            </a:r>
            <a:r>
              <a:rPr lang="en-US" sz="3200" dirty="0">
                <a:latin typeface="Rockwell" pitchFamily="18" charset="0"/>
              </a:rPr>
              <a:t>) election </a:t>
            </a:r>
            <a:r>
              <a:rPr lang="en-US" sz="3200" dirty="0" smtClean="0">
                <a:latin typeface="Rockwell" pitchFamily="18" charset="0"/>
              </a:rPr>
              <a:t>day</a:t>
            </a:r>
            <a:endParaRPr lang="en-US" sz="3200" dirty="0" smtClean="0">
              <a:latin typeface="Rockwell" pitchFamily="18" charset="0"/>
            </a:endParaRPr>
          </a:p>
          <a:p>
            <a:endParaRPr lang="en-US" sz="3200" dirty="0">
              <a:latin typeface="Rockwell" pitchFamily="18" charset="0"/>
            </a:endParaRPr>
          </a:p>
        </p:txBody>
      </p:sp>
      <p:sp>
        <p:nvSpPr>
          <p:cNvPr id="39" name="TextBox 38"/>
          <p:cNvSpPr txBox="1"/>
          <p:nvPr/>
        </p:nvSpPr>
        <p:spPr>
          <a:xfrm>
            <a:off x="14068926" y="19398020"/>
            <a:ext cx="13162548" cy="4985980"/>
          </a:xfrm>
          <a:prstGeom prst="rect">
            <a:avLst/>
          </a:prstGeom>
          <a:noFill/>
        </p:spPr>
        <p:txBody>
          <a:bodyPr wrap="square" rtlCol="0">
            <a:spAutoFit/>
          </a:bodyPr>
          <a:lstStyle/>
          <a:p>
            <a:r>
              <a:rPr lang="en-US" sz="4800" dirty="0" smtClean="0">
                <a:solidFill>
                  <a:srgbClr val="5D2884"/>
                </a:solidFill>
                <a:latin typeface="Rockwell" pitchFamily="18" charset="0"/>
              </a:rPr>
              <a:t>Spending by Bucket</a:t>
            </a:r>
          </a:p>
          <a:p>
            <a:endParaRPr lang="en-US" sz="1400" dirty="0">
              <a:latin typeface="Rockwell" pitchFamily="18" charset="0"/>
            </a:endParaRPr>
          </a:p>
          <a:p>
            <a:r>
              <a:rPr lang="en-US" sz="3200" dirty="0" smtClean="0">
                <a:latin typeface="Rockwell" pitchFamily="18" charset="0"/>
              </a:rPr>
              <a:t>This plot displays the total </a:t>
            </a:r>
            <a:r>
              <a:rPr lang="en-US" sz="3200" dirty="0">
                <a:latin typeface="Rockwell" pitchFamily="18" charset="0"/>
              </a:rPr>
              <a:t>weekly spending by Super PACs in support or opposition of </a:t>
            </a:r>
            <a:r>
              <a:rPr lang="en-US" sz="3200" dirty="0" smtClean="0">
                <a:latin typeface="Rockwell" pitchFamily="18" charset="0"/>
              </a:rPr>
              <a:t>the two candidates. The six event markers are indicated as in the Polling by Swing State plot above.</a:t>
            </a:r>
          </a:p>
          <a:p>
            <a:endParaRPr lang="en-US" sz="3200" dirty="0" smtClean="0">
              <a:latin typeface="Rockwell" pitchFamily="18" charset="0"/>
            </a:endParaRPr>
          </a:p>
          <a:p>
            <a:r>
              <a:rPr lang="en-US" sz="3200" dirty="0" smtClean="0">
                <a:latin typeface="Rockwell" pitchFamily="18" charset="0"/>
              </a:rPr>
              <a:t>It can be observed that the Romney-benefitting Super PACs maintained a consistently higher level of opposition advertisement spending, while the Obama-benefitting Super PACs tended to spend more on overhead and swag.</a:t>
            </a:r>
            <a:endParaRPr lang="en-US" sz="3200" dirty="0">
              <a:latin typeface="Rockwell" pitchFamily="18" charset="0"/>
            </a:endParaRPr>
          </a:p>
        </p:txBody>
      </p:sp>
      <p:sp>
        <p:nvSpPr>
          <p:cNvPr id="30" name="Rectangle 29"/>
          <p:cNvSpPr/>
          <p:nvPr/>
        </p:nvSpPr>
        <p:spPr>
          <a:xfrm>
            <a:off x="13801481" y="11468844"/>
            <a:ext cx="23716993" cy="7360949"/>
          </a:xfrm>
          <a:prstGeom prst="rect">
            <a:avLst/>
          </a:prstGeom>
          <a:noFill/>
          <a:ln>
            <a:solidFill>
              <a:schemeClr val="accent4"/>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068926" y="12365230"/>
            <a:ext cx="8352264" cy="5568176"/>
          </a:xfrm>
          <a:prstGeom prst="rect">
            <a:avLst/>
          </a:prstGeom>
        </p:spPr>
      </p:pic>
      <p:sp>
        <p:nvSpPr>
          <p:cNvPr id="42" name="TextBox 41"/>
          <p:cNvSpPr txBox="1"/>
          <p:nvPr/>
        </p:nvSpPr>
        <p:spPr>
          <a:xfrm>
            <a:off x="22507074" y="11658600"/>
            <a:ext cx="8458200" cy="7171194"/>
          </a:xfrm>
          <a:prstGeom prst="rect">
            <a:avLst/>
          </a:prstGeom>
          <a:noFill/>
        </p:spPr>
        <p:txBody>
          <a:bodyPr wrap="square" rtlCol="0">
            <a:spAutoFit/>
          </a:bodyPr>
          <a:lstStyle/>
          <a:p>
            <a:r>
              <a:rPr lang="en-US" sz="4800" dirty="0" smtClean="0">
                <a:solidFill>
                  <a:srgbClr val="5D2884"/>
                </a:solidFill>
                <a:latin typeface="Rockwell" pitchFamily="18" charset="0"/>
              </a:rPr>
              <a:t>Spending by Candidate</a:t>
            </a:r>
          </a:p>
          <a:p>
            <a:endParaRPr lang="en-US" sz="1400" dirty="0">
              <a:latin typeface="Rockwell" pitchFamily="18" charset="0"/>
            </a:endParaRPr>
          </a:p>
          <a:p>
            <a:r>
              <a:rPr lang="en-US" sz="3200" dirty="0" smtClean="0">
                <a:latin typeface="Rockwell" pitchFamily="18" charset="0"/>
              </a:rPr>
              <a:t>The left plot displays total weekly spending by Super PACs, on a log scale, benefitting each candidate.  The shaded region (1) indicates a period of lower spending by the Romney-benefitting Super PACs. Note the Obama-benefitting Super PACs’ relatively steady spending throughout both the early shaded and later non-shaded region.  </a:t>
            </a:r>
          </a:p>
          <a:p>
            <a:endParaRPr lang="en-US" sz="1400" dirty="0">
              <a:latin typeface="Rockwell" pitchFamily="18" charset="0"/>
            </a:endParaRPr>
          </a:p>
          <a:p>
            <a:r>
              <a:rPr lang="en-US" sz="3200" dirty="0" smtClean="0">
                <a:latin typeface="Rockwell" pitchFamily="18" charset="0"/>
              </a:rPr>
              <a:t>The right </a:t>
            </a:r>
            <a:r>
              <a:rPr lang="en-US" sz="3200" dirty="0">
                <a:latin typeface="Rockwell" pitchFamily="18" charset="0"/>
              </a:rPr>
              <a:t>plot </a:t>
            </a:r>
            <a:r>
              <a:rPr lang="en-US" sz="3200" dirty="0" smtClean="0">
                <a:latin typeface="Rockwell" pitchFamily="18" charset="0"/>
              </a:rPr>
              <a:t>shows the </a:t>
            </a:r>
            <a:r>
              <a:rPr lang="en-US" sz="3200" dirty="0">
                <a:latin typeface="Rockwell" pitchFamily="18" charset="0"/>
              </a:rPr>
              <a:t>total spending by the top Super PACs split by candidate. The </a:t>
            </a:r>
            <a:r>
              <a:rPr lang="en-US" sz="3200" dirty="0" smtClean="0">
                <a:latin typeface="Rockwell" pitchFamily="18" charset="0"/>
              </a:rPr>
              <a:t>cumulative amounts </a:t>
            </a:r>
            <a:r>
              <a:rPr lang="en-US" sz="3200" dirty="0">
                <a:latin typeface="Rockwell" pitchFamily="18" charset="0"/>
              </a:rPr>
              <a:t>spent are displayed vertically, by the </a:t>
            </a:r>
            <a:r>
              <a:rPr lang="en-US" sz="3200" dirty="0" smtClean="0">
                <a:latin typeface="Rockwell" pitchFamily="18" charset="0"/>
              </a:rPr>
              <a:t>benefiting </a:t>
            </a:r>
            <a:r>
              <a:rPr lang="en-US" sz="3200" dirty="0">
                <a:latin typeface="Rockwell" pitchFamily="18" charset="0"/>
              </a:rPr>
              <a:t>candidate.</a:t>
            </a:r>
          </a:p>
        </p:txBody>
      </p:sp>
      <p:sp>
        <p:nvSpPr>
          <p:cNvPr id="48" name="TextBox 47"/>
          <p:cNvSpPr txBox="1"/>
          <p:nvPr/>
        </p:nvSpPr>
        <p:spPr>
          <a:xfrm>
            <a:off x="38782752" y="11926590"/>
            <a:ext cx="11521440" cy="5693866"/>
          </a:xfrm>
          <a:prstGeom prst="rect">
            <a:avLst/>
          </a:prstGeom>
          <a:noFill/>
        </p:spPr>
        <p:txBody>
          <a:bodyPr wrap="square" rtlCol="0">
            <a:spAutoFit/>
          </a:bodyPr>
          <a:lstStyle/>
          <a:p>
            <a:r>
              <a:rPr lang="en-US" sz="4800" dirty="0" smtClean="0">
                <a:solidFill>
                  <a:srgbClr val="5D2884"/>
                </a:solidFill>
                <a:latin typeface="Rockwell" pitchFamily="18" charset="0"/>
              </a:rPr>
              <a:t>Effect of Spending on Polling</a:t>
            </a:r>
          </a:p>
          <a:p>
            <a:endParaRPr lang="en-US" sz="1400" dirty="0">
              <a:latin typeface="Rockwell" pitchFamily="18" charset="0"/>
            </a:endParaRPr>
          </a:p>
          <a:p>
            <a:r>
              <a:rPr lang="en-US" sz="3200" dirty="0" smtClean="0">
                <a:latin typeface="Rockwell" pitchFamily="18" charset="0"/>
              </a:rPr>
              <a:t>Above we can see the polling margin (Obama </a:t>
            </a:r>
            <a:r>
              <a:rPr lang="en-US" sz="3200" dirty="0">
                <a:latin typeface="Rockwell" pitchFamily="18" charset="0"/>
              </a:rPr>
              <a:t>- Romney) over time, colored by swing states versus the national polls. The six event markers previously used are displayed. It can be seen that Mr. Obama consistently maintained an advantage in swing states relative to his national </a:t>
            </a:r>
            <a:r>
              <a:rPr lang="en-US" sz="3200" dirty="0" smtClean="0">
                <a:latin typeface="Rockwell" pitchFamily="18" charset="0"/>
              </a:rPr>
              <a:t>numbers</a:t>
            </a:r>
          </a:p>
          <a:p>
            <a:endParaRPr lang="en-US" sz="1400" dirty="0">
              <a:latin typeface="Rockwell" pitchFamily="18" charset="0"/>
            </a:endParaRPr>
          </a:p>
          <a:p>
            <a:r>
              <a:rPr lang="en-US" sz="3200" dirty="0" smtClean="0">
                <a:latin typeface="Rockwell" pitchFamily="18" charset="0"/>
              </a:rPr>
              <a:t>The shaded region from the Spending by Candidate plot is displayed once again. It </a:t>
            </a:r>
            <a:r>
              <a:rPr lang="en-US" sz="3200" dirty="0">
                <a:latin typeface="Rockwell" pitchFamily="18" charset="0"/>
              </a:rPr>
              <a:t>does not seem that this spending increase had a measurable </a:t>
            </a:r>
            <a:r>
              <a:rPr lang="en-US" sz="3200" dirty="0" smtClean="0">
                <a:latin typeface="Rockwell" pitchFamily="18" charset="0"/>
              </a:rPr>
              <a:t>eff</a:t>
            </a:r>
            <a:r>
              <a:rPr lang="en-US" sz="3200" dirty="0" smtClean="0">
                <a:latin typeface="Rockwell" pitchFamily="18" charset="0"/>
              </a:rPr>
              <a:t>ect </a:t>
            </a:r>
            <a:r>
              <a:rPr lang="en-US" sz="3200" dirty="0">
                <a:latin typeface="Rockwell" pitchFamily="18" charset="0"/>
              </a:rPr>
              <a:t>on the overall trend in the polls at this time.</a:t>
            </a:r>
          </a:p>
        </p:txBody>
      </p:sp>
      <p:graphicFrame>
        <p:nvGraphicFramePr>
          <p:cNvPr id="12" name="Table 11"/>
          <p:cNvGraphicFramePr>
            <a:graphicFrameLocks noGrp="1"/>
          </p:cNvGraphicFramePr>
          <p:nvPr>
            <p:extLst>
              <p:ext uri="{D42A27DB-BD31-4B8C-83A1-F6EECF244321}">
                <p14:modId xmlns:p14="http://schemas.microsoft.com/office/powerpoint/2010/main" val="1667836441"/>
              </p:ext>
            </p:extLst>
          </p:nvPr>
        </p:nvGraphicFramePr>
        <p:xfrm>
          <a:off x="1105184" y="16151289"/>
          <a:ext cx="7614214" cy="5577840"/>
        </p:xfrm>
        <a:graphic>
          <a:graphicData uri="http://schemas.openxmlformats.org/drawingml/2006/table">
            <a:tbl>
              <a:tblPr firstRow="1" bandRow="1">
                <a:tableStyleId>{2D5ABB26-0587-4C30-8999-92F81FD0307C}</a:tableStyleId>
              </a:tblPr>
              <a:tblGrid>
                <a:gridCol w="3194614"/>
                <a:gridCol w="4419600"/>
              </a:tblGrid>
              <a:tr h="370840">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0000"/>
                          </a:solidFill>
                          <a:effectLst/>
                          <a:uLnTx/>
                          <a:uFillTx/>
                          <a:latin typeface="Rockwell" pitchFamily="18" charset="0"/>
                          <a:ea typeface="+mn-ea"/>
                          <a:cs typeface="+mn-cs"/>
                        </a:rPr>
                        <a:t>Ad</a:t>
                      </a:r>
                      <a:endParaRPr lang="en-US" sz="32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Advertisement spending, including television, radio, and online</a:t>
                      </a:r>
                      <a:endParaRPr lang="en-US" sz="2400" dirty="0"/>
                    </a:p>
                  </a:txBody>
                  <a:tcPr/>
                </a:tc>
              </a:tr>
              <a:tr h="370840">
                <a:tc>
                  <a:txBody>
                    <a:bodyPr/>
                    <a:lstStyle/>
                    <a:p>
                      <a:r>
                        <a:rPr kumimoji="0" lang="en-US" sz="3200" b="1" i="0" u="none" strike="noStrike" kern="1200" cap="none" spc="0" normalizeH="0" baseline="0" noProof="0" dirty="0" smtClean="0">
                          <a:ln>
                            <a:noFill/>
                          </a:ln>
                          <a:solidFill>
                            <a:srgbClr val="0070C0"/>
                          </a:solidFill>
                          <a:effectLst/>
                          <a:uLnTx/>
                          <a:uFillTx/>
                          <a:latin typeface="Rockwell" pitchFamily="18" charset="0"/>
                          <a:ea typeface="+mn-ea"/>
                          <a:cs typeface="+mn-cs"/>
                        </a:rPr>
                        <a:t>Direct Contact</a:t>
                      </a:r>
                      <a:r>
                        <a:rPr kumimoji="0" lang="en-US" sz="2400" b="1" i="0" u="none" strike="noStrike" kern="1200" cap="none" spc="0" normalizeH="0" baseline="0" noProof="0" dirty="0" smtClean="0">
                          <a:ln>
                            <a:noFill/>
                          </a:ln>
                          <a:solidFill>
                            <a:srgbClr val="0070C0"/>
                          </a:solidFill>
                          <a:effectLst/>
                          <a:uLnTx/>
                          <a:uFillTx/>
                          <a:latin typeface="Rockwell" pitchFamily="18" charset="0"/>
                          <a:ea typeface="+mn-ea"/>
                          <a:cs typeface="+mn-cs"/>
                        </a:rPr>
                        <a:t> </a:t>
                      </a:r>
                      <a:endParaRPr lang="en-US" sz="24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Direct voter contact, such as canvassing</a:t>
                      </a:r>
                      <a:endParaRPr lang="en-US" sz="2400" dirty="0"/>
                    </a:p>
                  </a:txBody>
                  <a:tcPr/>
                </a:tc>
              </a:tr>
              <a:tr h="370840">
                <a:tc>
                  <a:txBody>
                    <a:bodyPr/>
                    <a:lstStyle/>
                    <a:p>
                      <a:r>
                        <a:rPr kumimoji="0" lang="en-US" sz="3200" b="1" i="0" u="none" strike="noStrike" kern="1200" cap="none" spc="0" normalizeH="0" baseline="0" noProof="0" dirty="0" smtClean="0">
                          <a:ln>
                            <a:noFill/>
                          </a:ln>
                          <a:solidFill>
                            <a:srgbClr val="7C007C"/>
                          </a:solidFill>
                          <a:effectLst/>
                          <a:uLnTx/>
                          <a:uFillTx/>
                          <a:latin typeface="Rockwell" pitchFamily="18" charset="0"/>
                          <a:ea typeface="+mn-ea"/>
                          <a:cs typeface="+mn-cs"/>
                        </a:rPr>
                        <a:t>Overhead</a:t>
                      </a:r>
                      <a:endParaRPr lang="en-US" sz="2400" dirty="0">
                        <a:solidFill>
                          <a:srgbClr val="7C007C"/>
                        </a:solidFill>
                      </a:endParaRPr>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Expenditures related to the ongoing cost of running an Super PAC, including salary, rent, consultants, fundraising, and travel</a:t>
                      </a:r>
                    </a:p>
                  </a:txBody>
                  <a:tcPr/>
                </a:tc>
              </a:tr>
              <a:tr h="370840">
                <a:tc>
                  <a:txBody>
                    <a:bodyPr/>
                    <a:lstStyle/>
                    <a:p>
                      <a:r>
                        <a:rPr kumimoji="0" lang="en-US" sz="3200" b="1" i="0" u="none" strike="noStrike" kern="1200" cap="none" spc="0" normalizeH="0" baseline="0" noProof="0" dirty="0" smtClean="0">
                          <a:ln>
                            <a:noFill/>
                          </a:ln>
                          <a:solidFill>
                            <a:srgbClr val="FF6600"/>
                          </a:solidFill>
                          <a:effectLst/>
                          <a:uLnTx/>
                          <a:uFillTx/>
                          <a:latin typeface="Rockwell" pitchFamily="18" charset="0"/>
                          <a:ea typeface="+mn-ea"/>
                          <a:cs typeface="+mn-cs"/>
                        </a:rPr>
                        <a:t>Swag</a:t>
                      </a:r>
                      <a:r>
                        <a:rPr kumimoji="0" lang="en-US" sz="3200" b="0" i="0" u="none" strike="noStrike" kern="1200" cap="none" spc="0" normalizeH="0" baseline="0" noProof="0" dirty="0" smtClean="0">
                          <a:ln>
                            <a:noFill/>
                          </a:ln>
                          <a:solidFill>
                            <a:srgbClr val="FF6600"/>
                          </a:solidFill>
                          <a:effectLst/>
                          <a:uLnTx/>
                          <a:uFillTx/>
                          <a:latin typeface="Rockwell" pitchFamily="18" charset="0"/>
                          <a:ea typeface="+mn-ea"/>
                          <a:cs typeface="+mn-cs"/>
                        </a:rPr>
                        <a:t> </a:t>
                      </a:r>
                      <a:endParaRPr lang="en-US" sz="2400" dirty="0">
                        <a:solidFill>
                          <a:srgbClr val="FF6600"/>
                        </a:solidFill>
                      </a:endParaRPr>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Clothing, signs, and other promotional material</a:t>
                      </a:r>
                      <a:endParaRPr kumimoji="0" lang="en-US" sz="3200" b="0" i="0" u="none" strike="noStrike" kern="1200" cap="none" spc="0" normalizeH="0" baseline="0" noProof="0" dirty="0" smtClean="0">
                        <a:ln>
                          <a:noFill/>
                        </a:ln>
                        <a:solidFill>
                          <a:srgbClr val="000000"/>
                        </a:solidFill>
                        <a:effectLst/>
                        <a:uLnTx/>
                        <a:uFillTx/>
                        <a:latin typeface="Rockwell" pitchFamily="18" charset="0"/>
                        <a:ea typeface="+mn-ea"/>
                        <a:cs typeface="+mn-cs"/>
                      </a:endParaRPr>
                    </a:p>
                  </a:txBody>
                  <a:tcPr/>
                </a:tc>
              </a:tr>
              <a:tr h="370840">
                <a:tc>
                  <a:txBody>
                    <a:bodyPr/>
                    <a:lstStyle/>
                    <a:p>
                      <a:r>
                        <a:rPr kumimoji="0" lang="en-US" sz="3200" b="1" i="0" u="none" strike="noStrike" kern="1200" cap="none" spc="0" normalizeH="0" baseline="0" noProof="0" dirty="0" smtClean="0">
                          <a:ln>
                            <a:noFill/>
                          </a:ln>
                          <a:solidFill>
                            <a:srgbClr val="008000"/>
                          </a:solidFill>
                          <a:effectLst/>
                          <a:uLnTx/>
                          <a:uFillTx/>
                          <a:latin typeface="Rockwell" pitchFamily="18" charset="0"/>
                          <a:ea typeface="+mn-ea"/>
                          <a:cs typeface="+mn-cs"/>
                        </a:rPr>
                        <a:t>Other</a:t>
                      </a:r>
                      <a:r>
                        <a:rPr kumimoji="0" lang="en-US" sz="3200" b="0" i="0" u="none" strike="noStrike" kern="1200" cap="none" spc="0" normalizeH="0" baseline="0" noProof="0" dirty="0" smtClean="0">
                          <a:ln>
                            <a:noFill/>
                          </a:ln>
                          <a:solidFill>
                            <a:srgbClr val="008000"/>
                          </a:solidFill>
                          <a:effectLst/>
                          <a:uLnTx/>
                          <a:uFillTx/>
                          <a:latin typeface="Rockwell" pitchFamily="18" charset="0"/>
                          <a:ea typeface="+mn-ea"/>
                          <a:cs typeface="+mn-cs"/>
                        </a:rPr>
                        <a:t> </a:t>
                      </a:r>
                      <a:endParaRPr lang="en-US" sz="2400" dirty="0">
                        <a:solidFill>
                          <a:srgbClr val="008000"/>
                        </a:solidFill>
                      </a:endParaRPr>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000000"/>
                          </a:solidFill>
                          <a:effectLst/>
                          <a:uLnTx/>
                          <a:uFillTx/>
                          <a:latin typeface="Rockwell" pitchFamily="18" charset="0"/>
                          <a:ea typeface="+mn-ea"/>
                          <a:cs typeface="+mn-cs"/>
                        </a:rPr>
                        <a:t>All expenses that do not ﬁt into the above buckets</a:t>
                      </a:r>
                    </a:p>
                  </a:txBody>
                  <a:tcPr/>
                </a:tc>
              </a:tr>
            </a:tbl>
          </a:graphicData>
        </a:graphic>
      </p:graphicFrame>
      <p:sp>
        <p:nvSpPr>
          <p:cNvPr id="52" name="Rectangle 51"/>
          <p:cNvSpPr/>
          <p:nvPr/>
        </p:nvSpPr>
        <p:spPr>
          <a:xfrm>
            <a:off x="366226" y="22274463"/>
            <a:ext cx="12508713" cy="1337343"/>
          </a:xfrm>
          <a:prstGeom prst="rect">
            <a:avLst/>
          </a:prstGeom>
          <a:solidFill>
            <a:srgbClr val="5D28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latin typeface="Rockwell" pitchFamily="18" charset="0"/>
              </a:rPr>
              <a:t>Tools</a:t>
            </a:r>
            <a:endParaRPr lang="en-US" sz="5400" b="1" dirty="0">
              <a:latin typeface="Rockwell" pitchFamily="18" charset="0"/>
            </a:endParaRPr>
          </a:p>
        </p:txBody>
      </p:sp>
      <p:sp>
        <p:nvSpPr>
          <p:cNvPr id="53" name="TextBox 52"/>
          <p:cNvSpPr txBox="1"/>
          <p:nvPr/>
        </p:nvSpPr>
        <p:spPr>
          <a:xfrm flipH="1">
            <a:off x="838200" y="23799225"/>
            <a:ext cx="11521440" cy="1569660"/>
          </a:xfrm>
          <a:prstGeom prst="rect">
            <a:avLst/>
          </a:prstGeom>
          <a:noFill/>
          <a:ln w="38100">
            <a:noFill/>
          </a:ln>
        </p:spPr>
        <p:txBody>
          <a:bodyPr wrap="square" rtlCol="0">
            <a:spAutoFit/>
          </a:bodyPr>
          <a:lstStyle/>
          <a:p>
            <a:pPr algn="just"/>
            <a:r>
              <a:rPr lang="en-US" sz="3200" dirty="0" smtClean="0">
                <a:latin typeface="Rockwell" pitchFamily="18" charset="0"/>
              </a:rPr>
              <a:t>R</a:t>
            </a:r>
          </a:p>
          <a:p>
            <a:pPr algn="just"/>
            <a:r>
              <a:rPr lang="en-US" sz="3200" dirty="0" smtClean="0">
                <a:latin typeface="Rockwell" pitchFamily="18" charset="0"/>
              </a:rPr>
              <a:t>Packages:</a:t>
            </a:r>
            <a:r>
              <a:rPr lang="en-US" sz="3200" dirty="0">
                <a:latin typeface="Rockwell" pitchFamily="18" charset="0"/>
              </a:rPr>
              <a:t> </a:t>
            </a:r>
            <a:r>
              <a:rPr lang="en-US" sz="3200" dirty="0" smtClean="0">
                <a:latin typeface="Rockwell" pitchFamily="18" charset="0"/>
              </a:rPr>
              <a:t>XML, ggplot2, plyr, reshape2, lubridate, scales, RColorBrewer,  zoo</a:t>
            </a:r>
            <a:r>
              <a:rPr lang="en-US" sz="3200" dirty="0">
                <a:latin typeface="Rockwell" pitchFamily="18" charset="0"/>
              </a:rPr>
              <a:t>, </a:t>
            </a:r>
            <a:r>
              <a:rPr lang="en-US" sz="3200" dirty="0" smtClean="0">
                <a:latin typeface="Rockwell" pitchFamily="18" charset="0"/>
              </a:rPr>
              <a:t>forecast</a:t>
            </a:r>
            <a:endParaRPr lang="en-US" sz="3200" dirty="0">
              <a:latin typeface="Rockwell" pitchFamily="18" charset="0"/>
            </a:endParaRPr>
          </a:p>
        </p:txBody>
      </p:sp>
      <p:pic>
        <p:nvPicPr>
          <p:cNvPr id="6" name="Picture 5" descr="bucketPlotCoun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67800" y="15925800"/>
            <a:ext cx="2667000" cy="2848497"/>
          </a:xfrm>
          <a:prstGeom prst="rect">
            <a:avLst/>
          </a:prstGeom>
        </p:spPr>
      </p:pic>
      <p:pic>
        <p:nvPicPr>
          <p:cNvPr id="7" name="Picture 6" descr="bucketPlotSum.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67800" y="18897600"/>
            <a:ext cx="2667000" cy="2848498"/>
          </a:xfrm>
          <a:prstGeom prst="rect">
            <a:avLst/>
          </a:prstGeom>
        </p:spPr>
      </p:pic>
    </p:spTree>
    <p:extLst>
      <p:ext uri="{BB962C8B-B14F-4D97-AF65-F5344CB8AC3E}">
        <p14:creationId xmlns:p14="http://schemas.microsoft.com/office/powerpoint/2010/main" val="341900751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848</TotalTime>
  <Words>654</Words>
  <Application>Microsoft Macintosh PowerPoint</Application>
  <PresentationFormat>Custom</PresentationFormat>
  <Paragraphs>53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Marcia</dc:creator>
  <cp:lastModifiedBy>Eric Hare</cp:lastModifiedBy>
  <cp:revision>139</cp:revision>
  <dcterms:created xsi:type="dcterms:W3CDTF">2013-07-27T16:09:16Z</dcterms:created>
  <dcterms:modified xsi:type="dcterms:W3CDTF">2013-08-02T15:05:27Z</dcterms:modified>
</cp:coreProperties>
</file>