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
  </p:notesMasterIdLst>
  <p:sldIdLst>
    <p:sldId id="257" r:id="rId2"/>
  </p:sldIdLst>
  <p:sldSz cx="51206400" cy="25603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007C"/>
    <a:srgbClr val="5D2884"/>
    <a:srgbClr val="FF6600"/>
    <a:srgbClr val="960000"/>
    <a:srgbClr val="E9EEF1"/>
    <a:srgbClr val="FFE5E5"/>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98986" autoAdjust="0"/>
  </p:normalViewPr>
  <p:slideViewPr>
    <p:cSldViewPr>
      <p:cViewPr>
        <p:scale>
          <a:sx n="25" d="100"/>
          <a:sy n="25" d="100"/>
        </p:scale>
        <p:origin x="-560" y="-712"/>
      </p:cViewPr>
      <p:guideLst>
        <p:guide orient="horz" pos="806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4992-0E3E-4687-ABD4-3B2927D0EAC5}" type="datetimeFigureOut">
              <a:rPr lang="en-US" smtClean="0"/>
              <a:t>8/2/13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7C6EC-FA99-495F-886B-C97F60ED38E3}" type="slidenum">
              <a:rPr lang="en-US" smtClean="0"/>
              <a:t>‹#›</a:t>
            </a:fld>
            <a:endParaRPr lang="en-US"/>
          </a:p>
        </p:txBody>
      </p:sp>
    </p:spTree>
    <p:extLst>
      <p:ext uri="{BB962C8B-B14F-4D97-AF65-F5344CB8AC3E}">
        <p14:creationId xmlns:p14="http://schemas.microsoft.com/office/powerpoint/2010/main" val="34196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7C6EC-FA99-495F-886B-C97F60ED38E3}" type="slidenum">
              <a:rPr lang="en-US" smtClean="0"/>
              <a:t>1</a:t>
            </a:fld>
            <a:endParaRPr lang="en-US"/>
          </a:p>
        </p:txBody>
      </p:sp>
    </p:spTree>
    <p:extLst>
      <p:ext uri="{BB962C8B-B14F-4D97-AF65-F5344CB8AC3E}">
        <p14:creationId xmlns:p14="http://schemas.microsoft.com/office/powerpoint/2010/main" val="155246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600"/>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752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21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28"/>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28"/>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5396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8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32"/>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955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611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8" y="5731088"/>
            <a:ext cx="22633940"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8"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99218-CF29-4270-A98A-29700F174958}" type="datetimeFigureOut">
              <a:rPr lang="en-US" smtClean="0"/>
              <a:t>8/2/13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2991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9218-CF29-4270-A98A-29700F174958}" type="datetimeFigureOut">
              <a:rPr lang="en-US" smtClean="0"/>
              <a:t>8/2/13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184384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218-CF29-4270-A98A-29700F174958}" type="datetimeFigureOut">
              <a:rPr lang="en-US" smtClean="0"/>
              <a:t>8/2/13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8313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5357708"/>
            <a:ext cx="16846553" cy="175133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384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4826021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93"/>
            <a:ext cx="46085760" cy="16896929"/>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87"/>
            <a:ext cx="11948160" cy="1363133"/>
          </a:xfrm>
          <a:prstGeom prst="rect">
            <a:avLst/>
          </a:prstGeom>
        </p:spPr>
        <p:txBody>
          <a:bodyPr vert="horz" lIns="438696" tIns="219355" rIns="438696" bIns="219355" rtlCol="0" anchor="ctr"/>
          <a:lstStyle>
            <a:lvl1pPr algn="l">
              <a:defRPr sz="5800">
                <a:solidFill>
                  <a:schemeClr val="tx1">
                    <a:tint val="75000"/>
                  </a:schemeClr>
                </a:solidFill>
              </a:defRPr>
            </a:lvl1pPr>
          </a:lstStyle>
          <a:p>
            <a:fld id="{C6F99218-CF29-4270-A98A-29700F174958}" type="datetimeFigureOut">
              <a:rPr lang="en-US" smtClean="0"/>
              <a:t>8/2/13</a:t>
            </a:fld>
            <a:endParaRPr lang="en-US"/>
          </a:p>
        </p:txBody>
      </p:sp>
      <p:sp>
        <p:nvSpPr>
          <p:cNvPr id="5" name="Footer Placeholder 4"/>
          <p:cNvSpPr>
            <a:spLocks noGrp="1"/>
          </p:cNvSpPr>
          <p:nvPr>
            <p:ph type="ftr" sz="quarter" idx="3"/>
          </p:nvPr>
        </p:nvSpPr>
        <p:spPr>
          <a:xfrm>
            <a:off x="17495520" y="23730387"/>
            <a:ext cx="16215360" cy="1363133"/>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87"/>
            <a:ext cx="11948160" cy="1363133"/>
          </a:xfrm>
          <a:prstGeom prst="rect">
            <a:avLst/>
          </a:prstGeom>
        </p:spPr>
        <p:txBody>
          <a:bodyPr vert="horz" lIns="438696" tIns="219355" rIns="438696" bIns="219355" rtlCol="0" anchor="ctr"/>
          <a:lstStyle>
            <a:lvl1pPr algn="r">
              <a:defRPr sz="5800">
                <a:solidFill>
                  <a:schemeClr val="tx1">
                    <a:tint val="75000"/>
                  </a:schemeClr>
                </a:solidFill>
              </a:defRPr>
            </a:lvl1pPr>
          </a:lstStyle>
          <a:p>
            <a:fld id="{61566D46-7E95-40D7-B81A-6C31D610959A}" type="slidenum">
              <a:rPr lang="en-US" smtClean="0"/>
              <a:t>‹#›</a:t>
            </a:fld>
            <a:endParaRPr lang="en-US"/>
          </a:p>
        </p:txBody>
      </p:sp>
    </p:spTree>
    <p:extLst>
      <p:ext uri="{BB962C8B-B14F-4D97-AF65-F5344CB8AC3E}">
        <p14:creationId xmlns:p14="http://schemas.microsoft.com/office/powerpoint/2010/main" val="2923668169"/>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3210674" y="3622989"/>
            <a:ext cx="24688800" cy="21773648"/>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5400" dirty="0"/>
          </a:p>
        </p:txBody>
      </p:sp>
      <p:sp>
        <p:nvSpPr>
          <p:cNvPr id="8" name="Rectangle 7"/>
          <p:cNvSpPr/>
          <p:nvPr/>
        </p:nvSpPr>
        <p:spPr>
          <a:xfrm>
            <a:off x="0" y="-1"/>
            <a:ext cx="51206400" cy="3365815"/>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13801481" y="19107934"/>
            <a:ext cx="23716993" cy="5869140"/>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8" name="Rectangle 27"/>
          <p:cNvSpPr/>
          <p:nvPr/>
        </p:nvSpPr>
        <p:spPr>
          <a:xfrm>
            <a:off x="13801481" y="5203638"/>
            <a:ext cx="23716993" cy="5997762"/>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43" name="Rectangle 42"/>
          <p:cNvSpPr/>
          <p:nvPr/>
        </p:nvSpPr>
        <p:spPr>
          <a:xfrm>
            <a:off x="38261544" y="3646885"/>
            <a:ext cx="12563856"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p:cNvSpPr/>
          <p:nvPr/>
        </p:nvSpPr>
        <p:spPr>
          <a:xfrm>
            <a:off x="366226" y="3646886"/>
            <a:ext cx="12508713"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8800" dirty="0">
              <a:latin typeface="Rockwell" pitchFamily="18" charset="0"/>
            </a:endParaRPr>
          </a:p>
        </p:txBody>
      </p:sp>
      <p:sp>
        <p:nvSpPr>
          <p:cNvPr id="4" name="Rectangle 3"/>
          <p:cNvSpPr/>
          <p:nvPr/>
        </p:nvSpPr>
        <p:spPr>
          <a:xfrm>
            <a:off x="15418070" y="315819"/>
            <a:ext cx="210278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rPr>
              <a:t>Can You Buy a President? Politics After the Tillman Act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4555" y="5203637"/>
            <a:ext cx="9577834" cy="63852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0956" y="12433730"/>
            <a:ext cx="6245853" cy="5431176"/>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6830" y="5434052"/>
            <a:ext cx="8353044" cy="5568696"/>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6830" y="19258156"/>
            <a:ext cx="8353044" cy="5568696"/>
          </a:xfrm>
          <a:prstGeom prst="rect">
            <a:avLst/>
          </a:prstGeom>
        </p:spPr>
      </p:pic>
      <p:sp>
        <p:nvSpPr>
          <p:cNvPr id="3" name="Rectangle 2"/>
          <p:cNvSpPr/>
          <p:nvPr/>
        </p:nvSpPr>
        <p:spPr>
          <a:xfrm>
            <a:off x="808705" y="9372423"/>
            <a:ext cx="11563928" cy="43712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4512" y="10289989"/>
            <a:ext cx="5640703" cy="3119288"/>
          </a:xfrm>
          <a:prstGeom prst="rect">
            <a:avLst/>
          </a:prstGeom>
        </p:spPr>
      </p:pic>
      <p:sp>
        <p:nvSpPr>
          <p:cNvPr id="2" name="TextBox 1"/>
          <p:cNvSpPr txBox="1"/>
          <p:nvPr/>
        </p:nvSpPr>
        <p:spPr>
          <a:xfrm>
            <a:off x="1066800" y="9372600"/>
            <a:ext cx="3717684" cy="830997"/>
          </a:xfrm>
          <a:prstGeom prst="rect">
            <a:avLst/>
          </a:prstGeom>
          <a:noFill/>
        </p:spPr>
        <p:txBody>
          <a:bodyPr wrap="none" rtlCol="0">
            <a:spAutoFit/>
          </a:bodyPr>
          <a:lstStyle/>
          <a:p>
            <a:r>
              <a:rPr lang="en-US" sz="4800" dirty="0" smtClean="0">
                <a:solidFill>
                  <a:srgbClr val="7030A0"/>
                </a:solidFill>
                <a:latin typeface="Rockwell" pitchFamily="18" charset="0"/>
              </a:rPr>
              <a:t>Swing States</a:t>
            </a:r>
            <a:endParaRPr lang="en-US" sz="4800" dirty="0">
              <a:solidFill>
                <a:srgbClr val="7030A0"/>
              </a:solidFill>
              <a:latin typeface="Rockwell" pitchFamily="18" charset="0"/>
            </a:endParaRPr>
          </a:p>
        </p:txBody>
      </p:sp>
      <p:sp>
        <p:nvSpPr>
          <p:cNvPr id="5" name="TextBox 4"/>
          <p:cNvSpPr txBox="1"/>
          <p:nvPr/>
        </p:nvSpPr>
        <p:spPr>
          <a:xfrm>
            <a:off x="6858000" y="9829800"/>
            <a:ext cx="5373841" cy="3539430"/>
          </a:xfrm>
          <a:prstGeom prst="rect">
            <a:avLst/>
          </a:prstGeom>
          <a:noFill/>
        </p:spPr>
        <p:txBody>
          <a:bodyPr wrap="square" rtlCol="0">
            <a:spAutoFit/>
          </a:bodyPr>
          <a:lstStyle/>
          <a:p>
            <a:r>
              <a:rPr lang="en-US" sz="3200" dirty="0" smtClean="0">
                <a:latin typeface="Rockwell" pitchFamily="18" charset="0"/>
              </a:rPr>
              <a:t>Our spending analysis focuses on the country as a whole, as well as several swing states from the 2012 Election.  The swing states are highlighted in yellow in the map on the left.</a:t>
            </a:r>
            <a:endParaRPr lang="en-US" sz="3200" dirty="0">
              <a:latin typeface="Rockwell" pitchFamily="18" charset="0"/>
            </a:endParaRPr>
          </a:p>
        </p:txBody>
      </p:sp>
      <p:sp>
        <p:nvSpPr>
          <p:cNvPr id="33" name="Rectangle 32"/>
          <p:cNvSpPr/>
          <p:nvPr/>
        </p:nvSpPr>
        <p:spPr>
          <a:xfrm>
            <a:off x="808705" y="14020800"/>
            <a:ext cx="11563928" cy="7973278"/>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5" name="TextBox 34"/>
          <p:cNvSpPr txBox="1"/>
          <p:nvPr/>
        </p:nvSpPr>
        <p:spPr>
          <a:xfrm>
            <a:off x="1004512" y="14068926"/>
            <a:ext cx="2365648" cy="830997"/>
          </a:xfrm>
          <a:prstGeom prst="rect">
            <a:avLst/>
          </a:prstGeom>
          <a:noFill/>
        </p:spPr>
        <p:txBody>
          <a:bodyPr wrap="none" rtlCol="0">
            <a:spAutoFit/>
          </a:bodyPr>
          <a:lstStyle/>
          <a:p>
            <a:pPr algn="r"/>
            <a:r>
              <a:rPr lang="en-US" sz="4800" dirty="0" smtClean="0">
                <a:solidFill>
                  <a:srgbClr val="7030A0"/>
                </a:solidFill>
                <a:latin typeface="Rockwell" pitchFamily="18" charset="0"/>
              </a:rPr>
              <a:t>Buckets</a:t>
            </a:r>
            <a:endParaRPr lang="en-US" sz="4800" dirty="0">
              <a:solidFill>
                <a:srgbClr val="7030A0"/>
              </a:solidFill>
              <a:latin typeface="Rockwell" pitchFamily="18" charset="0"/>
            </a:endParaRPr>
          </a:p>
        </p:txBody>
      </p:sp>
      <p:sp>
        <p:nvSpPr>
          <p:cNvPr id="36" name="TextBox 35"/>
          <p:cNvSpPr txBox="1"/>
          <p:nvPr/>
        </p:nvSpPr>
        <p:spPr>
          <a:xfrm>
            <a:off x="1004512" y="14842613"/>
            <a:ext cx="11416088" cy="1077218"/>
          </a:xfrm>
          <a:prstGeom prst="rect">
            <a:avLst/>
          </a:prstGeom>
          <a:noFill/>
        </p:spPr>
        <p:txBody>
          <a:bodyPr wrap="square" rtlCol="0">
            <a:spAutoFit/>
          </a:bodyPr>
          <a:lstStyle/>
          <a:p>
            <a:r>
              <a:rPr lang="en-US" sz="3200" dirty="0">
                <a:latin typeface="Rockwell" pitchFamily="18" charset="0"/>
              </a:rPr>
              <a:t>We’ve identified different categories of spending and grouped them into what we call Buckets.  The buckets are</a:t>
            </a:r>
            <a:r>
              <a:rPr lang="en-US" sz="3200" dirty="0" smtClean="0">
                <a:latin typeface="Rockwell" pitchFamily="18" charset="0"/>
              </a:rPr>
              <a:t>:</a:t>
            </a:r>
          </a:p>
        </p:txBody>
      </p:sp>
      <p:sp>
        <p:nvSpPr>
          <p:cNvPr id="11" name="TextBox 10"/>
          <p:cNvSpPr txBox="1"/>
          <p:nvPr/>
        </p:nvSpPr>
        <p:spPr>
          <a:xfrm flipH="1">
            <a:off x="38782752" y="20190861"/>
            <a:ext cx="11521440" cy="5016757"/>
          </a:xfrm>
          <a:prstGeom prst="rect">
            <a:avLst/>
          </a:prstGeom>
          <a:noFill/>
          <a:ln w="38100">
            <a:noFill/>
          </a:ln>
        </p:spPr>
        <p:txBody>
          <a:bodyPr wrap="square" rtlCol="0">
            <a:spAutoFit/>
          </a:bodyPr>
          <a:lstStyle/>
          <a:p>
            <a:pPr algn="just"/>
            <a:r>
              <a:rPr lang="en-US" sz="3200" dirty="0">
                <a:latin typeface="Rockwell" pitchFamily="18" charset="0"/>
              </a:rPr>
              <a:t>Ultimately, our </a:t>
            </a:r>
            <a:r>
              <a:rPr lang="en-US" sz="3200" dirty="0" smtClean="0">
                <a:latin typeface="Rockwell" pitchFamily="18" charset="0"/>
              </a:rPr>
              <a:t>findings suggest that it </a:t>
            </a:r>
            <a:r>
              <a:rPr lang="en-US" sz="3200" dirty="0">
                <a:latin typeface="Rockwell" pitchFamily="18" charset="0"/>
              </a:rPr>
              <a:t>is not clear whether the existence of Super PACs had a measurable impact on the outcome of the presidential race. Instead, the events that garnered large amounts of media coverage, such as the 47% video and the </a:t>
            </a:r>
            <a:r>
              <a:rPr lang="en-US" sz="3200" dirty="0" smtClean="0">
                <a:latin typeface="Rockwell" pitchFamily="18" charset="0"/>
              </a:rPr>
              <a:t>first </a:t>
            </a:r>
            <a:r>
              <a:rPr lang="en-US" sz="3200" dirty="0">
                <a:latin typeface="Rockwell" pitchFamily="18" charset="0"/>
              </a:rPr>
              <a:t>presidential debate, seem to have had the most noticeable eﬀect on the polling</a:t>
            </a:r>
            <a:r>
              <a:rPr lang="en-US" sz="3200" dirty="0" smtClean="0">
                <a:latin typeface="Rockwell" pitchFamily="18" charset="0"/>
              </a:rPr>
              <a:t>.  Still, the relatively lesser spending by Romney-benefiting Super PACs early in the campaign may have allowed the Obama campaign to establish an advantage that ultimately proved difficult to overcome.</a:t>
            </a:r>
            <a:endParaRPr lang="en-US" sz="3200" dirty="0">
              <a:latin typeface="Rockwell" pitchFamily="18" charset="0"/>
            </a:endParaRPr>
          </a:p>
        </p:txBody>
      </p:sp>
      <p:sp>
        <p:nvSpPr>
          <p:cNvPr id="9" name="TextBox 8"/>
          <p:cNvSpPr txBox="1"/>
          <p:nvPr/>
        </p:nvSpPr>
        <p:spPr>
          <a:xfrm>
            <a:off x="17063013" y="1423815"/>
            <a:ext cx="17639444" cy="1754326"/>
          </a:xfrm>
          <a:prstGeom prst="rect">
            <a:avLst/>
          </a:prstGeom>
          <a:noFill/>
        </p:spPr>
        <p:txBody>
          <a:bodyPr wrap="none" rtlCol="0">
            <a:spAutoFit/>
          </a:bodyPr>
          <a:lstStyle/>
          <a:p>
            <a:pPr algn="ctr"/>
            <a:r>
              <a:rPr lang="en-US" sz="5400" dirty="0" smtClean="0">
                <a:solidFill>
                  <a:schemeClr val="bg1"/>
                </a:solidFill>
                <a:latin typeface="Rockwell" pitchFamily="18" charset="0"/>
              </a:rPr>
              <a:t>Eric Hare, Andee Kaplan, Heike Hofmann, Dianne Cook</a:t>
            </a:r>
          </a:p>
          <a:p>
            <a:pPr algn="ctr"/>
            <a:r>
              <a:rPr lang="en-US" sz="5400" dirty="0" smtClean="0">
                <a:solidFill>
                  <a:schemeClr val="bg1"/>
                </a:solidFill>
                <a:latin typeface="Rockwell" pitchFamily="18" charset="0"/>
              </a:rPr>
              <a:t>Department of Statistics, Iowa State University</a:t>
            </a:r>
            <a:endParaRPr lang="en-US" sz="5400" dirty="0">
              <a:solidFill>
                <a:schemeClr val="bg1"/>
              </a:solidFill>
              <a:latin typeface="Rockwell" pitchFamily="18" charset="0"/>
            </a:endParaRPr>
          </a:p>
        </p:txBody>
      </p:sp>
      <p:sp>
        <p:nvSpPr>
          <p:cNvPr id="37" name="Rectangle 36"/>
          <p:cNvSpPr/>
          <p:nvPr/>
        </p:nvSpPr>
        <p:spPr>
          <a:xfrm>
            <a:off x="322977" y="3594415"/>
            <a:ext cx="1254891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Introduction</a:t>
            </a:r>
            <a:endParaRPr lang="en-US" sz="5400" b="1" dirty="0">
              <a:latin typeface="Rockwell" pitchFamily="18" charset="0"/>
            </a:endParaRPr>
          </a:p>
        </p:txBody>
      </p:sp>
      <p:sp>
        <p:nvSpPr>
          <p:cNvPr id="40" name="Rectangle 39"/>
          <p:cNvSpPr/>
          <p:nvPr/>
        </p:nvSpPr>
        <p:spPr>
          <a:xfrm>
            <a:off x="13210674" y="3594415"/>
            <a:ext cx="2468880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Polling and Spending Analysis</a:t>
            </a:r>
            <a:endParaRPr lang="en-US" sz="5400" b="1" dirty="0">
              <a:latin typeface="Rockwell" pitchFamily="18" charset="0"/>
            </a:endParaRPr>
          </a:p>
        </p:txBody>
      </p:sp>
      <p:sp>
        <p:nvSpPr>
          <p:cNvPr id="44" name="Rectangle 43"/>
          <p:cNvSpPr/>
          <p:nvPr/>
        </p:nvSpPr>
        <p:spPr>
          <a:xfrm>
            <a:off x="38261544" y="3594415"/>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Results</a:t>
            </a:r>
            <a:endParaRPr lang="en-US" sz="5400" b="1" dirty="0">
              <a:latin typeface="Rockwell" pitchFamily="18" charset="0"/>
            </a:endParaRPr>
          </a:p>
        </p:txBody>
      </p:sp>
      <p:sp>
        <p:nvSpPr>
          <p:cNvPr id="45" name="Rectangle 44"/>
          <p:cNvSpPr/>
          <p:nvPr/>
        </p:nvSpPr>
        <p:spPr>
          <a:xfrm>
            <a:off x="38261544" y="18593110"/>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Conclusion</a:t>
            </a:r>
            <a:endParaRPr lang="en-US" sz="5400" b="1" dirty="0">
              <a:latin typeface="Rockwell" pitchFamily="18" charset="0"/>
            </a:endParaRPr>
          </a:p>
        </p:txBody>
      </p:sp>
      <p:sp>
        <p:nvSpPr>
          <p:cNvPr id="46" name="TextBox 45"/>
          <p:cNvSpPr txBox="1"/>
          <p:nvPr/>
        </p:nvSpPr>
        <p:spPr>
          <a:xfrm flipH="1">
            <a:off x="851193" y="5105400"/>
            <a:ext cx="11521440" cy="2554545"/>
          </a:xfrm>
          <a:prstGeom prst="rect">
            <a:avLst/>
          </a:prstGeom>
          <a:noFill/>
          <a:ln w="38100">
            <a:noFill/>
          </a:ln>
        </p:spPr>
        <p:txBody>
          <a:bodyPr wrap="square" rtlCol="0">
            <a:spAutoFit/>
          </a:bodyPr>
          <a:lstStyle/>
          <a:p>
            <a:pPr algn="just"/>
            <a:r>
              <a:rPr lang="en-US" sz="3200" dirty="0" smtClean="0">
                <a:latin typeface="Rockwell" pitchFamily="18" charset="0"/>
              </a:rPr>
              <a:t>The 2010 Citizens United ruling ushered in a new era of election campaign spending by allowing Super PACs to spend an almost limitless amount.  What was the nature of this spending, and how did it impact the results of the election?</a:t>
            </a:r>
            <a:endParaRPr lang="en-US" sz="3200" dirty="0">
              <a:latin typeface="Rockwell" pitchFamily="18" charset="0"/>
            </a:endParaRPr>
          </a:p>
        </p:txBody>
      </p:sp>
      <p:sp>
        <p:nvSpPr>
          <p:cNvPr id="47" name="Rectangle 46"/>
          <p:cNvSpPr/>
          <p:nvPr/>
        </p:nvSpPr>
        <p:spPr>
          <a:xfrm>
            <a:off x="366226" y="7800122"/>
            <a:ext cx="12504379"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Background</a:t>
            </a:r>
            <a:endParaRPr lang="en-US" sz="5400" b="1" dirty="0">
              <a:latin typeface="Rockwell" pitchFamily="18" charset="0"/>
            </a:endParaRPr>
          </a:p>
        </p:txBody>
      </p:sp>
      <p:sp>
        <p:nvSpPr>
          <p:cNvPr id="38" name="TextBox 37"/>
          <p:cNvSpPr txBox="1"/>
          <p:nvPr/>
        </p:nvSpPr>
        <p:spPr>
          <a:xfrm>
            <a:off x="14068926" y="5282535"/>
            <a:ext cx="14610348" cy="5693866"/>
          </a:xfrm>
          <a:prstGeom prst="rect">
            <a:avLst/>
          </a:prstGeom>
          <a:noFill/>
        </p:spPr>
        <p:txBody>
          <a:bodyPr wrap="square" rtlCol="0">
            <a:spAutoFit/>
          </a:bodyPr>
          <a:lstStyle/>
          <a:p>
            <a:r>
              <a:rPr lang="en-US" sz="4800" dirty="0" smtClean="0">
                <a:solidFill>
                  <a:srgbClr val="5D2884"/>
                </a:solidFill>
                <a:latin typeface="Rockwell" pitchFamily="18" charset="0"/>
              </a:rPr>
              <a:t>Polling by Swing State</a:t>
            </a:r>
          </a:p>
          <a:p>
            <a:endParaRPr lang="en-US" sz="1400" dirty="0" smtClean="0">
              <a:latin typeface="Rockwell" pitchFamily="18" charset="0"/>
            </a:endParaRPr>
          </a:p>
          <a:p>
            <a:r>
              <a:rPr lang="en-US" sz="3200" dirty="0" smtClean="0">
                <a:latin typeface="Rockwell" pitchFamily="18" charset="0"/>
              </a:rPr>
              <a:t>The plot on the right displays polling </a:t>
            </a:r>
            <a:r>
              <a:rPr lang="en-US" sz="3200" dirty="0">
                <a:latin typeface="Rockwell" pitchFamily="18" charset="0"/>
              </a:rPr>
              <a:t>averages for </a:t>
            </a:r>
            <a:r>
              <a:rPr lang="en-US" sz="3200" dirty="0" smtClean="0">
                <a:latin typeface="Rockwell" pitchFamily="18" charset="0"/>
              </a:rPr>
              <a:t>Mr</a:t>
            </a:r>
            <a:r>
              <a:rPr lang="en-US" sz="3200" dirty="0">
                <a:latin typeface="Rockwell" pitchFamily="18" charset="0"/>
              </a:rPr>
              <a:t>. Obama and Mr. Romney by swing state. Important events are </a:t>
            </a:r>
            <a:r>
              <a:rPr lang="en-US" sz="3200" dirty="0" smtClean="0">
                <a:latin typeface="Rockwell" pitchFamily="18" charset="0"/>
              </a:rPr>
              <a:t>indicated on the plot </a:t>
            </a:r>
            <a:r>
              <a:rPr lang="en-US" sz="3200" dirty="0">
                <a:latin typeface="Rockwell" pitchFamily="18" charset="0"/>
              </a:rPr>
              <a:t>as follows: </a:t>
            </a:r>
            <a:endParaRPr lang="en-US" sz="3200" dirty="0" smtClean="0">
              <a:latin typeface="Rockwell" pitchFamily="18" charset="0"/>
            </a:endParaRPr>
          </a:p>
          <a:p>
            <a:endParaRPr lang="en-US" sz="1400" dirty="0" smtClean="0">
              <a:latin typeface="Rockwell" pitchFamily="18" charset="0"/>
            </a:endParaRPr>
          </a:p>
          <a:p>
            <a:pPr marL="514350" indent="-514350">
              <a:buAutoNum type="arabicParenBoth"/>
            </a:pPr>
            <a:r>
              <a:rPr lang="en-US" sz="3200" dirty="0" smtClean="0">
                <a:latin typeface="Rockwell" pitchFamily="18" charset="0"/>
              </a:rPr>
              <a:t> Paul </a:t>
            </a:r>
            <a:r>
              <a:rPr lang="en-US" sz="3200" dirty="0">
                <a:latin typeface="Rockwell" pitchFamily="18" charset="0"/>
              </a:rPr>
              <a:t>Ryan VP </a:t>
            </a:r>
            <a:r>
              <a:rPr lang="en-US" sz="3200" dirty="0" smtClean="0">
                <a:latin typeface="Rockwell" pitchFamily="18" charset="0"/>
              </a:rPr>
              <a:t>selection</a:t>
            </a:r>
          </a:p>
          <a:p>
            <a:r>
              <a:rPr lang="en-US" sz="3200" dirty="0" smtClean="0">
                <a:latin typeface="Rockwell" pitchFamily="18" charset="0"/>
              </a:rPr>
              <a:t>(</a:t>
            </a:r>
            <a:r>
              <a:rPr lang="en-US" sz="3200" dirty="0">
                <a:latin typeface="Rockwell" pitchFamily="18" charset="0"/>
              </a:rPr>
              <a:t>2) Republican National </a:t>
            </a:r>
            <a:r>
              <a:rPr lang="en-US" sz="3200" dirty="0" smtClean="0">
                <a:latin typeface="Rockwell" pitchFamily="18" charset="0"/>
              </a:rPr>
              <a:t>Convention</a:t>
            </a:r>
            <a:endParaRPr lang="en-US" sz="3200" dirty="0">
              <a:latin typeface="Rockwell" pitchFamily="18" charset="0"/>
            </a:endParaRPr>
          </a:p>
          <a:p>
            <a:r>
              <a:rPr lang="en-US" sz="3200" dirty="0" smtClean="0">
                <a:latin typeface="Rockwell" pitchFamily="18" charset="0"/>
              </a:rPr>
              <a:t>(3</a:t>
            </a:r>
            <a:r>
              <a:rPr lang="en-US" sz="3200" dirty="0">
                <a:latin typeface="Rockwell" pitchFamily="18" charset="0"/>
              </a:rPr>
              <a:t>) Democratic National </a:t>
            </a:r>
            <a:r>
              <a:rPr lang="en-US" sz="3200" dirty="0" smtClean="0">
                <a:latin typeface="Rockwell" pitchFamily="18" charset="0"/>
              </a:rPr>
              <a:t>Convention</a:t>
            </a:r>
          </a:p>
          <a:p>
            <a:r>
              <a:rPr lang="en-US" sz="3200" dirty="0" smtClean="0">
                <a:latin typeface="Rockwell" pitchFamily="18" charset="0"/>
              </a:rPr>
              <a:t>(4) </a:t>
            </a:r>
            <a:r>
              <a:rPr lang="en-US" sz="3200" dirty="0">
                <a:latin typeface="Rockwell" pitchFamily="18" charset="0"/>
              </a:rPr>
              <a:t>47% video </a:t>
            </a:r>
            <a:r>
              <a:rPr lang="en-US" sz="3200" dirty="0" smtClean="0">
                <a:latin typeface="Rockwell" pitchFamily="18" charset="0"/>
              </a:rPr>
              <a:t>leaked</a:t>
            </a:r>
            <a:endParaRPr lang="en-US" sz="3200" dirty="0">
              <a:latin typeface="Rockwell" pitchFamily="18" charset="0"/>
            </a:endParaRPr>
          </a:p>
          <a:p>
            <a:r>
              <a:rPr lang="en-US" sz="3200" dirty="0" smtClean="0">
                <a:latin typeface="Rockwell" pitchFamily="18" charset="0"/>
              </a:rPr>
              <a:t>(5</a:t>
            </a:r>
            <a:r>
              <a:rPr lang="en-US" sz="3200" dirty="0">
                <a:latin typeface="Rockwell" pitchFamily="18" charset="0"/>
              </a:rPr>
              <a:t>) </a:t>
            </a:r>
            <a:r>
              <a:rPr lang="en-US" sz="3200" dirty="0" smtClean="0">
                <a:latin typeface="Rockwell" pitchFamily="18" charset="0"/>
              </a:rPr>
              <a:t>first </a:t>
            </a:r>
            <a:r>
              <a:rPr lang="en-US" sz="3200" dirty="0">
                <a:latin typeface="Rockwell" pitchFamily="18" charset="0"/>
              </a:rPr>
              <a:t>presidential </a:t>
            </a:r>
            <a:r>
              <a:rPr lang="en-US" sz="3200" dirty="0" smtClean="0">
                <a:latin typeface="Rockwell" pitchFamily="18" charset="0"/>
              </a:rPr>
              <a:t>debate</a:t>
            </a:r>
            <a:endParaRPr lang="en-US" sz="3200" dirty="0">
              <a:latin typeface="Rockwell" pitchFamily="18" charset="0"/>
            </a:endParaRPr>
          </a:p>
          <a:p>
            <a:r>
              <a:rPr lang="en-US" sz="3200" dirty="0" smtClean="0">
                <a:latin typeface="Rockwell" pitchFamily="18" charset="0"/>
              </a:rPr>
              <a:t>(6</a:t>
            </a:r>
            <a:r>
              <a:rPr lang="en-US" sz="3200" dirty="0">
                <a:latin typeface="Rockwell" pitchFamily="18" charset="0"/>
              </a:rPr>
              <a:t>) election </a:t>
            </a:r>
            <a:r>
              <a:rPr lang="en-US" sz="3200" dirty="0" smtClean="0">
                <a:latin typeface="Rockwell" pitchFamily="18" charset="0"/>
              </a:rPr>
              <a:t>day</a:t>
            </a:r>
          </a:p>
          <a:p>
            <a:endParaRPr lang="en-US" sz="3200" dirty="0">
              <a:latin typeface="Rockwell" pitchFamily="18" charset="0"/>
            </a:endParaRPr>
          </a:p>
        </p:txBody>
      </p:sp>
      <p:sp>
        <p:nvSpPr>
          <p:cNvPr id="39" name="TextBox 38"/>
          <p:cNvSpPr txBox="1"/>
          <p:nvPr/>
        </p:nvSpPr>
        <p:spPr>
          <a:xfrm>
            <a:off x="14068926" y="19398020"/>
            <a:ext cx="13162548" cy="4985980"/>
          </a:xfrm>
          <a:prstGeom prst="rect">
            <a:avLst/>
          </a:prstGeom>
          <a:noFill/>
        </p:spPr>
        <p:txBody>
          <a:bodyPr wrap="square" rtlCol="0">
            <a:spAutoFit/>
          </a:bodyPr>
          <a:lstStyle/>
          <a:p>
            <a:r>
              <a:rPr lang="en-US" sz="4800" dirty="0" smtClean="0">
                <a:solidFill>
                  <a:srgbClr val="5D2884"/>
                </a:solidFill>
                <a:latin typeface="Rockwell" pitchFamily="18" charset="0"/>
              </a:rPr>
              <a:t>Spending by Bucket</a:t>
            </a:r>
          </a:p>
          <a:p>
            <a:endParaRPr lang="en-US" sz="1400" dirty="0">
              <a:latin typeface="Rockwell" pitchFamily="18" charset="0"/>
            </a:endParaRPr>
          </a:p>
          <a:p>
            <a:r>
              <a:rPr lang="en-US" sz="3200" dirty="0" smtClean="0">
                <a:latin typeface="Rockwell" pitchFamily="18" charset="0"/>
              </a:rPr>
              <a:t>This plot displays the total </a:t>
            </a:r>
            <a:r>
              <a:rPr lang="en-US" sz="3200" dirty="0">
                <a:latin typeface="Rockwell" pitchFamily="18" charset="0"/>
              </a:rPr>
              <a:t>weekly spending by Super PACs in support or opposition of </a:t>
            </a:r>
            <a:r>
              <a:rPr lang="en-US" sz="3200" dirty="0" smtClean="0">
                <a:latin typeface="Rockwell" pitchFamily="18" charset="0"/>
              </a:rPr>
              <a:t>the two candidates. The six event markers are indicated as in the Polling by Swing State plot above.</a:t>
            </a:r>
          </a:p>
          <a:p>
            <a:endParaRPr lang="en-US" sz="3200" dirty="0" smtClean="0">
              <a:latin typeface="Rockwell" pitchFamily="18" charset="0"/>
            </a:endParaRPr>
          </a:p>
          <a:p>
            <a:r>
              <a:rPr lang="en-US" sz="3200" dirty="0" smtClean="0">
                <a:latin typeface="Rockwell" pitchFamily="18" charset="0"/>
              </a:rPr>
              <a:t>It can be observed that the Romney-benefiting Super PACs maintained a consistently higher level of opposition advertisement spending, while the Obama-benefiting Super PACs tended to spend more on overhead and swag.</a:t>
            </a:r>
            <a:endParaRPr lang="en-US" sz="3200" dirty="0">
              <a:latin typeface="Rockwell" pitchFamily="18" charset="0"/>
            </a:endParaRPr>
          </a:p>
        </p:txBody>
      </p:sp>
      <p:sp>
        <p:nvSpPr>
          <p:cNvPr id="30" name="Rectangle 29"/>
          <p:cNvSpPr/>
          <p:nvPr/>
        </p:nvSpPr>
        <p:spPr>
          <a:xfrm>
            <a:off x="13801481" y="11468844"/>
            <a:ext cx="23716993" cy="736094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68926" y="12365230"/>
            <a:ext cx="8352264" cy="5568176"/>
          </a:xfrm>
          <a:prstGeom prst="rect">
            <a:avLst/>
          </a:prstGeom>
        </p:spPr>
      </p:pic>
      <p:sp>
        <p:nvSpPr>
          <p:cNvPr id="42" name="TextBox 41"/>
          <p:cNvSpPr txBox="1"/>
          <p:nvPr/>
        </p:nvSpPr>
        <p:spPr>
          <a:xfrm>
            <a:off x="22507074" y="11658600"/>
            <a:ext cx="8458200" cy="7171194"/>
          </a:xfrm>
          <a:prstGeom prst="rect">
            <a:avLst/>
          </a:prstGeom>
          <a:noFill/>
        </p:spPr>
        <p:txBody>
          <a:bodyPr wrap="square" rtlCol="0">
            <a:spAutoFit/>
          </a:bodyPr>
          <a:lstStyle/>
          <a:p>
            <a:r>
              <a:rPr lang="en-US" sz="4800" dirty="0" smtClean="0">
                <a:solidFill>
                  <a:srgbClr val="5D2884"/>
                </a:solidFill>
                <a:latin typeface="Rockwell" pitchFamily="18" charset="0"/>
              </a:rPr>
              <a:t>Spending by Candidate</a:t>
            </a:r>
          </a:p>
          <a:p>
            <a:endParaRPr lang="en-US" sz="1400" dirty="0">
              <a:latin typeface="Rockwell" pitchFamily="18" charset="0"/>
            </a:endParaRPr>
          </a:p>
          <a:p>
            <a:r>
              <a:rPr lang="en-US" sz="3200" dirty="0" smtClean="0">
                <a:latin typeface="Rockwell" pitchFamily="18" charset="0"/>
              </a:rPr>
              <a:t>The left plot displays total weekly spending by Super PACs, on a log scale, benefiting each candidate.  The shaded region (1) indicates a period of lower spending by the Romney-benefiting Super PACs. Note the Obama-benefiting Super PACs’ relatively steady spending throughout both the early shaded and later non-shaded region.  </a:t>
            </a:r>
          </a:p>
          <a:p>
            <a:endParaRPr lang="en-US" sz="1400" dirty="0">
              <a:latin typeface="Rockwell" pitchFamily="18" charset="0"/>
            </a:endParaRPr>
          </a:p>
          <a:p>
            <a:r>
              <a:rPr lang="en-US" sz="3200" dirty="0" smtClean="0">
                <a:latin typeface="Rockwell" pitchFamily="18" charset="0"/>
              </a:rPr>
              <a:t>The right </a:t>
            </a:r>
            <a:r>
              <a:rPr lang="en-US" sz="3200" dirty="0">
                <a:latin typeface="Rockwell" pitchFamily="18" charset="0"/>
              </a:rPr>
              <a:t>plot </a:t>
            </a:r>
            <a:r>
              <a:rPr lang="en-US" sz="3200" dirty="0" smtClean="0">
                <a:latin typeface="Rockwell" pitchFamily="18" charset="0"/>
              </a:rPr>
              <a:t>shows the </a:t>
            </a:r>
            <a:r>
              <a:rPr lang="en-US" sz="3200" dirty="0">
                <a:latin typeface="Rockwell" pitchFamily="18" charset="0"/>
              </a:rPr>
              <a:t>total spending by the top Super PACs split by candidate. The </a:t>
            </a:r>
            <a:r>
              <a:rPr lang="en-US" sz="3200" dirty="0" smtClean="0">
                <a:latin typeface="Rockwell" pitchFamily="18" charset="0"/>
              </a:rPr>
              <a:t>cumulative amounts </a:t>
            </a:r>
            <a:r>
              <a:rPr lang="en-US" sz="3200" dirty="0">
                <a:latin typeface="Rockwell" pitchFamily="18" charset="0"/>
              </a:rPr>
              <a:t>spent are displayed vertically, by the </a:t>
            </a:r>
            <a:r>
              <a:rPr lang="en-US" sz="3200" dirty="0" smtClean="0">
                <a:latin typeface="Rockwell" pitchFamily="18" charset="0"/>
              </a:rPr>
              <a:t>benefiting </a:t>
            </a:r>
            <a:r>
              <a:rPr lang="en-US" sz="3200" dirty="0">
                <a:latin typeface="Rockwell" pitchFamily="18" charset="0"/>
              </a:rPr>
              <a:t>candidate.</a:t>
            </a:r>
          </a:p>
        </p:txBody>
      </p:sp>
      <p:sp>
        <p:nvSpPr>
          <p:cNvPr id="48" name="TextBox 47"/>
          <p:cNvSpPr txBox="1"/>
          <p:nvPr/>
        </p:nvSpPr>
        <p:spPr>
          <a:xfrm>
            <a:off x="38782752" y="11926590"/>
            <a:ext cx="11521440" cy="6186308"/>
          </a:xfrm>
          <a:prstGeom prst="rect">
            <a:avLst/>
          </a:prstGeom>
          <a:noFill/>
        </p:spPr>
        <p:txBody>
          <a:bodyPr wrap="square" rtlCol="0">
            <a:spAutoFit/>
          </a:bodyPr>
          <a:lstStyle/>
          <a:p>
            <a:r>
              <a:rPr lang="en-US" sz="4800" dirty="0" smtClean="0">
                <a:solidFill>
                  <a:srgbClr val="5D2884"/>
                </a:solidFill>
                <a:latin typeface="Rockwell" pitchFamily="18" charset="0"/>
              </a:rPr>
              <a:t>Effect of Spending on Polling</a:t>
            </a:r>
          </a:p>
          <a:p>
            <a:endParaRPr lang="en-US" sz="1400" dirty="0">
              <a:latin typeface="Rockwell" pitchFamily="18" charset="0"/>
            </a:endParaRPr>
          </a:p>
          <a:p>
            <a:r>
              <a:rPr lang="en-US" sz="3200" dirty="0" smtClean="0">
                <a:latin typeface="Rockwell" pitchFamily="18" charset="0"/>
              </a:rPr>
              <a:t>Above we can see the polling margin (Obama </a:t>
            </a:r>
            <a:r>
              <a:rPr lang="en-US" sz="3200" dirty="0">
                <a:latin typeface="Rockwell" pitchFamily="18" charset="0"/>
              </a:rPr>
              <a:t>- Romney) over time, colored by swing states versus </a:t>
            </a:r>
            <a:r>
              <a:rPr lang="en-US" sz="3200" dirty="0" smtClean="0">
                <a:latin typeface="Rockwell" pitchFamily="18" charset="0"/>
              </a:rPr>
              <a:t>the national </a:t>
            </a:r>
            <a:r>
              <a:rPr lang="en-US" sz="3200" dirty="0">
                <a:latin typeface="Rockwell" pitchFamily="18" charset="0"/>
              </a:rPr>
              <a:t>polls. The six event markers previously used are displayed. It can be seen that Mr. Obama consistently maintained </a:t>
            </a:r>
            <a:r>
              <a:rPr lang="en-US" sz="3200" dirty="0" smtClean="0">
                <a:latin typeface="Rockwell" pitchFamily="18" charset="0"/>
              </a:rPr>
              <a:t>a greater </a:t>
            </a:r>
            <a:r>
              <a:rPr lang="en-US" sz="3200" dirty="0">
                <a:latin typeface="Rockwell" pitchFamily="18" charset="0"/>
              </a:rPr>
              <a:t>advantage in swing states </a:t>
            </a:r>
            <a:r>
              <a:rPr lang="en-US" sz="3200" dirty="0" smtClean="0">
                <a:latin typeface="Rockwell" pitchFamily="18" charset="0"/>
              </a:rPr>
              <a:t>compared to </a:t>
            </a:r>
            <a:r>
              <a:rPr lang="en-US" sz="3200" dirty="0">
                <a:latin typeface="Rockwell" pitchFamily="18" charset="0"/>
              </a:rPr>
              <a:t>his national </a:t>
            </a:r>
            <a:r>
              <a:rPr lang="en-US" sz="3200" dirty="0" smtClean="0">
                <a:latin typeface="Rockwell" pitchFamily="18" charset="0"/>
              </a:rPr>
              <a:t>numbers.</a:t>
            </a:r>
          </a:p>
          <a:p>
            <a:endParaRPr lang="en-US" sz="1400" dirty="0">
              <a:latin typeface="Rockwell" pitchFamily="18" charset="0"/>
            </a:endParaRPr>
          </a:p>
          <a:p>
            <a:r>
              <a:rPr lang="en-US" sz="3200" dirty="0" smtClean="0">
                <a:latin typeface="Rockwell" pitchFamily="18" charset="0"/>
              </a:rPr>
              <a:t>The shaded region from the Spending by Candidate plot is displayed once again. It </a:t>
            </a:r>
            <a:r>
              <a:rPr lang="en-US" sz="3200" dirty="0">
                <a:latin typeface="Rockwell" pitchFamily="18" charset="0"/>
              </a:rPr>
              <a:t>does not seem that this spending increase had a measurable </a:t>
            </a:r>
            <a:r>
              <a:rPr lang="en-US" sz="3200" dirty="0" smtClean="0">
                <a:latin typeface="Rockwell" pitchFamily="18" charset="0"/>
              </a:rPr>
              <a:t>effect </a:t>
            </a:r>
            <a:r>
              <a:rPr lang="en-US" sz="3200" dirty="0">
                <a:latin typeface="Rockwell" pitchFamily="18" charset="0"/>
              </a:rPr>
              <a:t>on the overall trend in the polls at this time.</a:t>
            </a:r>
          </a:p>
        </p:txBody>
      </p:sp>
      <p:graphicFrame>
        <p:nvGraphicFramePr>
          <p:cNvPr id="12" name="Table 11"/>
          <p:cNvGraphicFramePr>
            <a:graphicFrameLocks noGrp="1"/>
          </p:cNvGraphicFramePr>
          <p:nvPr>
            <p:extLst>
              <p:ext uri="{D42A27DB-BD31-4B8C-83A1-F6EECF244321}">
                <p14:modId xmlns:p14="http://schemas.microsoft.com/office/powerpoint/2010/main" val="382546644"/>
              </p:ext>
            </p:extLst>
          </p:nvPr>
        </p:nvGraphicFramePr>
        <p:xfrm>
          <a:off x="1105184" y="16151289"/>
          <a:ext cx="7614214" cy="5577840"/>
        </p:xfrm>
        <a:graphic>
          <a:graphicData uri="http://schemas.openxmlformats.org/drawingml/2006/table">
            <a:tbl>
              <a:tblPr firstRow="1" bandRow="1">
                <a:tableStyleId>{2D5ABB26-0587-4C30-8999-92F81FD0307C}</a:tableStyleId>
              </a:tblPr>
              <a:tblGrid>
                <a:gridCol w="3194614"/>
                <a:gridCol w="4419600"/>
              </a:tblGrid>
              <a:tr h="37084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Rockwell" pitchFamily="18" charset="0"/>
                          <a:ea typeface="+mn-ea"/>
                          <a:cs typeface="+mn-cs"/>
                        </a:rPr>
                        <a:t>Ad</a:t>
                      </a:r>
                      <a:endParaRPr lang="en-US" sz="32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Advertisement spending, including television, radio, and online</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70C0"/>
                          </a:solidFill>
                          <a:effectLst/>
                          <a:uLnTx/>
                          <a:uFillTx/>
                          <a:latin typeface="Rockwell" pitchFamily="18" charset="0"/>
                          <a:ea typeface="+mn-ea"/>
                          <a:cs typeface="+mn-cs"/>
                        </a:rPr>
                        <a:t>Direct Contact</a:t>
                      </a:r>
                      <a:r>
                        <a:rPr kumimoji="0" lang="en-US" sz="2400" b="1" i="0" u="none" strike="noStrike" kern="1200" cap="none" spc="0" normalizeH="0" baseline="0" noProof="0" dirty="0" smtClean="0">
                          <a:ln>
                            <a:noFill/>
                          </a:ln>
                          <a:solidFill>
                            <a:srgbClr val="0070C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Direct voter contact, such as canvassing</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7C007C"/>
                          </a:solidFill>
                          <a:effectLst/>
                          <a:uLnTx/>
                          <a:uFillTx/>
                          <a:latin typeface="Rockwell" pitchFamily="18" charset="0"/>
                          <a:ea typeface="+mn-ea"/>
                          <a:cs typeface="+mn-cs"/>
                        </a:rPr>
                        <a:t>Overhead</a:t>
                      </a:r>
                      <a:endParaRPr lang="en-US" sz="2400" dirty="0">
                        <a:solidFill>
                          <a:srgbClr val="7C007C"/>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Expenditures related to the ongoing cost of running a Super PAC, including salary, rent, consultants, fundraising, and travel</a:t>
                      </a:r>
                    </a:p>
                  </a:txBody>
                  <a:tcPr/>
                </a:tc>
              </a:tr>
              <a:tr h="370840">
                <a:tc>
                  <a:txBody>
                    <a:bodyPr/>
                    <a:lstStyle/>
                    <a:p>
                      <a:r>
                        <a:rPr kumimoji="0" lang="en-US" sz="3200" b="1" i="0" u="none" strike="noStrike" kern="1200" cap="none" spc="0" normalizeH="0" baseline="0" noProof="0" dirty="0" smtClean="0">
                          <a:ln>
                            <a:noFill/>
                          </a:ln>
                          <a:solidFill>
                            <a:srgbClr val="FF6600"/>
                          </a:solidFill>
                          <a:effectLst/>
                          <a:uLnTx/>
                          <a:uFillTx/>
                          <a:latin typeface="Rockwell" pitchFamily="18" charset="0"/>
                          <a:ea typeface="+mn-ea"/>
                          <a:cs typeface="+mn-cs"/>
                        </a:rPr>
                        <a:t>Swag</a:t>
                      </a:r>
                      <a:r>
                        <a:rPr kumimoji="0" lang="en-US" sz="3200" b="0" i="0" u="none" strike="noStrike" kern="1200" cap="none" spc="0" normalizeH="0" baseline="0" noProof="0" dirty="0" smtClean="0">
                          <a:ln>
                            <a:noFill/>
                          </a:ln>
                          <a:solidFill>
                            <a:srgbClr val="FF6600"/>
                          </a:solidFill>
                          <a:effectLst/>
                          <a:uLnTx/>
                          <a:uFillTx/>
                          <a:latin typeface="Rockwell" pitchFamily="18" charset="0"/>
                          <a:ea typeface="+mn-ea"/>
                          <a:cs typeface="+mn-cs"/>
                        </a:rPr>
                        <a:t> </a:t>
                      </a:r>
                      <a:endParaRPr lang="en-US" sz="2400" dirty="0">
                        <a:solidFill>
                          <a:srgbClr val="FF6600"/>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Clothing, signs, and other promotional material</a:t>
                      </a:r>
                      <a:endParaRPr kumimoji="0" lang="en-US" sz="3200" b="0" i="0" u="none" strike="noStrike" kern="1200" cap="none" spc="0" normalizeH="0" baseline="0" noProof="0" dirty="0" smtClean="0">
                        <a:ln>
                          <a:noFill/>
                        </a:ln>
                        <a:solidFill>
                          <a:srgbClr val="000000"/>
                        </a:solidFill>
                        <a:effectLst/>
                        <a:uLnTx/>
                        <a:uFillTx/>
                        <a:latin typeface="Rockwell" pitchFamily="18" charset="0"/>
                        <a:ea typeface="+mn-ea"/>
                        <a:cs typeface="+mn-cs"/>
                      </a:endParaRPr>
                    </a:p>
                  </a:txBody>
                  <a:tcPr/>
                </a:tc>
              </a:tr>
              <a:tr h="370840">
                <a:tc>
                  <a:txBody>
                    <a:bodyPr/>
                    <a:lstStyle/>
                    <a:p>
                      <a:r>
                        <a:rPr kumimoji="0" lang="en-US" sz="3200" b="1" i="0" u="none" strike="noStrike" kern="1200" cap="none" spc="0" normalizeH="0" baseline="0" noProof="0" dirty="0" smtClean="0">
                          <a:ln>
                            <a:noFill/>
                          </a:ln>
                          <a:solidFill>
                            <a:srgbClr val="008000"/>
                          </a:solidFill>
                          <a:effectLst/>
                          <a:uLnTx/>
                          <a:uFillTx/>
                          <a:latin typeface="Rockwell" pitchFamily="18" charset="0"/>
                          <a:ea typeface="+mn-ea"/>
                          <a:cs typeface="+mn-cs"/>
                        </a:rPr>
                        <a:t>Other</a:t>
                      </a:r>
                      <a:r>
                        <a:rPr kumimoji="0" lang="en-US" sz="3200" b="0" i="0" u="none" strike="noStrike" kern="1200" cap="none" spc="0" normalizeH="0" baseline="0" noProof="0" dirty="0" smtClean="0">
                          <a:ln>
                            <a:noFill/>
                          </a:ln>
                          <a:solidFill>
                            <a:srgbClr val="008000"/>
                          </a:solidFill>
                          <a:effectLst/>
                          <a:uLnTx/>
                          <a:uFillTx/>
                          <a:latin typeface="Rockwell" pitchFamily="18" charset="0"/>
                          <a:ea typeface="+mn-ea"/>
                          <a:cs typeface="+mn-cs"/>
                        </a:rPr>
                        <a:t> </a:t>
                      </a:r>
                      <a:endParaRPr lang="en-US" sz="2400" dirty="0">
                        <a:solidFill>
                          <a:srgbClr val="008000"/>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All expenses that do not ﬁt into the above buckets</a:t>
                      </a:r>
                    </a:p>
                  </a:txBody>
                  <a:tcPr/>
                </a:tc>
              </a:tr>
            </a:tbl>
          </a:graphicData>
        </a:graphic>
      </p:graphicFrame>
      <p:sp>
        <p:nvSpPr>
          <p:cNvPr id="52" name="Rectangle 51"/>
          <p:cNvSpPr/>
          <p:nvPr/>
        </p:nvSpPr>
        <p:spPr>
          <a:xfrm>
            <a:off x="366226" y="22274463"/>
            <a:ext cx="12508713"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Tools</a:t>
            </a:r>
            <a:endParaRPr lang="en-US" sz="5400" b="1" dirty="0">
              <a:latin typeface="Rockwell" pitchFamily="18" charset="0"/>
            </a:endParaRPr>
          </a:p>
        </p:txBody>
      </p:sp>
      <p:sp>
        <p:nvSpPr>
          <p:cNvPr id="53" name="TextBox 52"/>
          <p:cNvSpPr txBox="1"/>
          <p:nvPr/>
        </p:nvSpPr>
        <p:spPr>
          <a:xfrm flipH="1">
            <a:off x="838200" y="23698200"/>
            <a:ext cx="11521440" cy="1569660"/>
          </a:xfrm>
          <a:prstGeom prst="rect">
            <a:avLst/>
          </a:prstGeom>
          <a:noFill/>
          <a:ln w="38100">
            <a:noFill/>
          </a:ln>
        </p:spPr>
        <p:txBody>
          <a:bodyPr wrap="square" rtlCol="0">
            <a:spAutoFit/>
          </a:bodyPr>
          <a:lstStyle/>
          <a:p>
            <a:r>
              <a:rPr lang="en-US" sz="3200" dirty="0" smtClean="0">
                <a:latin typeface="Rockwell" pitchFamily="18" charset="0"/>
              </a:rPr>
              <a:t>R</a:t>
            </a:r>
          </a:p>
          <a:p>
            <a:r>
              <a:rPr lang="en-US" sz="3200" dirty="0" smtClean="0">
                <a:latin typeface="Rockwell" pitchFamily="18" charset="0"/>
              </a:rPr>
              <a:t>Packages:</a:t>
            </a:r>
            <a:r>
              <a:rPr lang="en-US" sz="3200" dirty="0">
                <a:latin typeface="Rockwell" pitchFamily="18" charset="0"/>
              </a:rPr>
              <a:t> </a:t>
            </a:r>
            <a:r>
              <a:rPr lang="en-US" sz="3200" dirty="0" smtClean="0">
                <a:latin typeface="Rockwell" pitchFamily="18" charset="0"/>
              </a:rPr>
              <a:t>XML, ggplot2, plyr, reshape2, </a:t>
            </a:r>
            <a:r>
              <a:rPr lang="en-US" sz="3200" dirty="0" err="1" smtClean="0">
                <a:latin typeface="Rockwell" pitchFamily="18" charset="0"/>
              </a:rPr>
              <a:t>lubridate</a:t>
            </a:r>
            <a:r>
              <a:rPr lang="en-US" sz="3200" dirty="0" smtClean="0">
                <a:latin typeface="Rockwell" pitchFamily="18" charset="0"/>
              </a:rPr>
              <a:t>, scales, </a:t>
            </a:r>
            <a:r>
              <a:rPr lang="en-US" sz="3200" dirty="0" err="1" smtClean="0">
                <a:latin typeface="Rockwell" pitchFamily="18" charset="0"/>
              </a:rPr>
              <a:t>RColorBrewer</a:t>
            </a:r>
            <a:r>
              <a:rPr lang="en-US" sz="3200" dirty="0" smtClean="0">
                <a:latin typeface="Rockwell" pitchFamily="18" charset="0"/>
              </a:rPr>
              <a:t>, zoo,</a:t>
            </a:r>
            <a:r>
              <a:rPr lang="en-US" sz="3200" dirty="0">
                <a:latin typeface="Rockwell" pitchFamily="18" charset="0"/>
              </a:rPr>
              <a:t> </a:t>
            </a:r>
            <a:r>
              <a:rPr lang="en-US" sz="3200" dirty="0" smtClean="0">
                <a:latin typeface="Rockwell" pitchFamily="18" charset="0"/>
              </a:rPr>
              <a:t>forecast</a:t>
            </a:r>
            <a:endParaRPr lang="en-US" sz="3200" dirty="0">
              <a:latin typeface="Rockwell" pitchFamily="18" charset="0"/>
            </a:endParaRPr>
          </a:p>
        </p:txBody>
      </p:sp>
      <p:pic>
        <p:nvPicPr>
          <p:cNvPr id="6" name="Pictur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67800" y="15925800"/>
            <a:ext cx="2666999" cy="2848497"/>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67800" y="18897600"/>
            <a:ext cx="2667000" cy="2848497"/>
          </a:xfrm>
          <a:prstGeom prst="rect">
            <a:avLst/>
          </a:prstGeom>
        </p:spPr>
      </p:pic>
    </p:spTree>
    <p:extLst>
      <p:ext uri="{BB962C8B-B14F-4D97-AF65-F5344CB8AC3E}">
        <p14:creationId xmlns:p14="http://schemas.microsoft.com/office/powerpoint/2010/main" val="34190075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TotalTime>
  <Words>658</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Eric Hare</cp:lastModifiedBy>
  <cp:revision>154</cp:revision>
  <dcterms:created xsi:type="dcterms:W3CDTF">2013-07-27T16:09:16Z</dcterms:created>
  <dcterms:modified xsi:type="dcterms:W3CDTF">2013-08-02T16:46:11Z</dcterms:modified>
</cp:coreProperties>
</file>