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9645" autoAdjust="0"/>
  </p:normalViewPr>
  <p:slideViewPr>
    <p:cSldViewPr>
      <p:cViewPr varScale="1">
        <p:scale>
          <a:sx n="27" d="100"/>
          <a:sy n="27" d="100"/>
        </p:scale>
        <p:origin x="-240" y="-576"/>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8/1/13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8/1/13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8/1/13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8/1/13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8/1/13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3210674" y="3622989"/>
            <a:ext cx="24688800" cy="2177364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1"/>
            <a:ext cx="51206400" cy="3365815"/>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3801481" y="19107934"/>
            <a:ext cx="23716993" cy="5869140"/>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3801481" y="5203638"/>
            <a:ext cx="23716993" cy="5997762"/>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8261544" y="3646885"/>
            <a:ext cx="12563856"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366226" y="3646886"/>
            <a:ext cx="12508713"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4555" y="5203637"/>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0956" y="12433730"/>
            <a:ext cx="6245853" cy="5431176"/>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6830" y="5434052"/>
            <a:ext cx="8353044" cy="556869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6830" y="19258156"/>
            <a:ext cx="8353044" cy="5568696"/>
          </a:xfrm>
          <a:prstGeom prst="rect">
            <a:avLst/>
          </a:prstGeom>
        </p:spPr>
      </p:pic>
      <p:sp>
        <p:nvSpPr>
          <p:cNvPr id="3" name="Rectangle 2"/>
          <p:cNvSpPr/>
          <p:nvPr/>
        </p:nvSpPr>
        <p:spPr>
          <a:xfrm>
            <a:off x="808705" y="9372423"/>
            <a:ext cx="11563928" cy="43712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512" y="10289989"/>
            <a:ext cx="5640703" cy="3119288"/>
          </a:xfrm>
          <a:prstGeom prst="rect">
            <a:avLst/>
          </a:prstGeom>
        </p:spPr>
      </p:pic>
      <p:sp>
        <p:nvSpPr>
          <p:cNvPr id="2" name="TextBox 1"/>
          <p:cNvSpPr txBox="1"/>
          <p:nvPr/>
        </p:nvSpPr>
        <p:spPr>
          <a:xfrm>
            <a:off x="1004512" y="9473265"/>
            <a:ext cx="3717684"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6998792" y="10111758"/>
            <a:ext cx="5373841" cy="353943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yellow in the map below.</a:t>
            </a:r>
            <a:endParaRPr lang="en-US" sz="3200" dirty="0">
              <a:latin typeface="Rockwell" pitchFamily="18" charset="0"/>
            </a:endParaRPr>
          </a:p>
        </p:txBody>
      </p:sp>
      <p:sp>
        <p:nvSpPr>
          <p:cNvPr id="33" name="Rectangle 32"/>
          <p:cNvSpPr/>
          <p:nvPr/>
        </p:nvSpPr>
        <p:spPr>
          <a:xfrm>
            <a:off x="808705" y="14020800"/>
            <a:ext cx="11563928" cy="7973278"/>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004512" y="14068926"/>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004512" y="14842613"/>
            <a:ext cx="1187042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5186" y="19173736"/>
            <a:ext cx="2802954" cy="2437352"/>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5186" y="16566660"/>
            <a:ext cx="2802954" cy="2437352"/>
          </a:xfrm>
          <a:prstGeom prst="rect">
            <a:avLst/>
          </a:prstGeom>
        </p:spPr>
      </p:pic>
      <p:sp>
        <p:nvSpPr>
          <p:cNvPr id="11" name="TextBox 10"/>
          <p:cNvSpPr txBox="1"/>
          <p:nvPr/>
        </p:nvSpPr>
        <p:spPr>
          <a:xfrm flipH="1">
            <a:off x="38782752" y="20190861"/>
            <a:ext cx="11521440" cy="3046988"/>
          </a:xfrm>
          <a:prstGeom prst="rect">
            <a:avLst/>
          </a:prstGeom>
          <a:noFill/>
          <a:ln w="38100">
            <a:noFill/>
          </a:ln>
        </p:spPr>
        <p:txBody>
          <a:bodyPr wrap="square" rtlCol="0">
            <a:spAutoFit/>
          </a:bodyPr>
          <a:lstStyle/>
          <a:p>
            <a:pPr algn="just"/>
            <a:r>
              <a:rPr lang="en-US" sz="3200" dirty="0">
                <a:latin typeface="Rockwell" pitchFamily="18" charset="0"/>
              </a:rPr>
              <a:t>Ultimately, our ﬁndings </a:t>
            </a:r>
            <a:r>
              <a:rPr lang="en-US" sz="3200" dirty="0" smtClean="0">
                <a:latin typeface="Rockwell" pitchFamily="18" charset="0"/>
              </a:rPr>
              <a:t>suggest that it </a:t>
            </a:r>
            <a:r>
              <a:rPr lang="en-US" sz="3200" dirty="0">
                <a:latin typeface="Rockwell" pitchFamily="18" charset="0"/>
              </a:rPr>
              <a:t>is not clear whether the existence of Super PACs had a measurable impact on the outcome of the presidential race. Instead, the events that garnered large amounts of media coverage, such as the 47% video and the ﬁrst presidential debate, seem to have had the most noticeable eﬀect on the polling.</a:t>
            </a:r>
          </a:p>
        </p:txBody>
      </p:sp>
      <p:sp>
        <p:nvSpPr>
          <p:cNvPr id="9" name="TextBox 8"/>
          <p:cNvSpPr txBox="1"/>
          <p:nvPr/>
        </p:nvSpPr>
        <p:spPr>
          <a:xfrm>
            <a:off x="17063013" y="1423815"/>
            <a:ext cx="17639444" cy="1754326"/>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Andee Kaplan, Heike Hofmann, Dianne Cook</a:t>
            </a:r>
          </a:p>
          <a:p>
            <a:pPr algn="ctr"/>
            <a:r>
              <a:rPr lang="en-US" sz="5400" dirty="0" smtClean="0">
                <a:solidFill>
                  <a:schemeClr val="bg1"/>
                </a:solidFill>
                <a:latin typeface="Rockwell" pitchFamily="18" charset="0"/>
              </a:rPr>
              <a:t>Department of Statistics, Iowa State University</a:t>
            </a:r>
            <a:endParaRPr lang="en-US" sz="5400" dirty="0">
              <a:solidFill>
                <a:schemeClr val="bg1"/>
              </a:solidFill>
              <a:latin typeface="Rockwell" pitchFamily="18" charset="0"/>
            </a:endParaRPr>
          </a:p>
        </p:txBody>
      </p:sp>
      <p:sp>
        <p:nvSpPr>
          <p:cNvPr id="37" name="Rectangle 36"/>
          <p:cNvSpPr/>
          <p:nvPr/>
        </p:nvSpPr>
        <p:spPr>
          <a:xfrm>
            <a:off x="322977" y="3594415"/>
            <a:ext cx="1254891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3210674" y="3594415"/>
            <a:ext cx="2468880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8261544" y="3594415"/>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8261544" y="18593110"/>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851193" y="5105400"/>
            <a:ext cx="11521440" cy="2554545"/>
          </a:xfrm>
          <a:prstGeom prst="rect">
            <a:avLst/>
          </a:prstGeom>
          <a:noFill/>
          <a:ln w="38100">
            <a:noFill/>
          </a:ln>
        </p:spPr>
        <p:txBody>
          <a:bodyPr wrap="square" rtlCol="0">
            <a:spAutoFit/>
          </a:bodyPr>
          <a:lstStyle/>
          <a:p>
            <a:pPr algn="just"/>
            <a:r>
              <a:rPr lang="en-US" sz="32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3200" dirty="0">
              <a:latin typeface="Rockwell" pitchFamily="18" charset="0"/>
            </a:endParaRPr>
          </a:p>
        </p:txBody>
      </p:sp>
      <p:sp>
        <p:nvSpPr>
          <p:cNvPr id="47" name="Rectangle 46"/>
          <p:cNvSpPr/>
          <p:nvPr/>
        </p:nvSpPr>
        <p:spPr>
          <a:xfrm>
            <a:off x="366226" y="7800122"/>
            <a:ext cx="12504379"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38" name="TextBox 37"/>
          <p:cNvSpPr txBox="1"/>
          <p:nvPr/>
        </p:nvSpPr>
        <p:spPr>
          <a:xfrm>
            <a:off x="14068926" y="5282535"/>
            <a:ext cx="14610348" cy="5693866"/>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1400" dirty="0" smtClean="0">
              <a:latin typeface="Rockwell" pitchFamily="18" charset="0"/>
            </a:endParaRPr>
          </a:p>
          <a:p>
            <a:r>
              <a:rPr lang="en-US" sz="3200" dirty="0" smtClean="0">
                <a:latin typeface="Rockwell" pitchFamily="18" charset="0"/>
              </a:rPr>
              <a:t>The plot on the right displays polling </a:t>
            </a:r>
            <a:r>
              <a:rPr lang="en-US" sz="3200" dirty="0">
                <a:latin typeface="Rockwell" pitchFamily="18" charset="0"/>
              </a:rPr>
              <a:t>averages for </a:t>
            </a:r>
            <a:r>
              <a:rPr lang="en-US" sz="3200" dirty="0" smtClean="0">
                <a:latin typeface="Rockwell" pitchFamily="18" charset="0"/>
              </a:rPr>
              <a:t>Mr</a:t>
            </a:r>
            <a:r>
              <a:rPr lang="en-US" sz="3200" dirty="0">
                <a:latin typeface="Rockwell" pitchFamily="18" charset="0"/>
              </a:rPr>
              <a:t>.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14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ﬁrst 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day</a:t>
            </a:r>
            <a:r>
              <a:rPr lang="en-US" sz="3200" dirty="0" smtClean="0">
                <a:latin typeface="Rockwell" pitchFamily="18" charset="0"/>
              </a:rPr>
              <a:t>.</a:t>
            </a:r>
          </a:p>
          <a:p>
            <a:endParaRPr lang="en-US" sz="3200" dirty="0">
              <a:latin typeface="Rockwell" pitchFamily="18" charset="0"/>
            </a:endParaRPr>
          </a:p>
        </p:txBody>
      </p:sp>
      <p:sp>
        <p:nvSpPr>
          <p:cNvPr id="39" name="TextBox 38"/>
          <p:cNvSpPr txBox="1"/>
          <p:nvPr/>
        </p:nvSpPr>
        <p:spPr>
          <a:xfrm>
            <a:off x="14068926" y="19398020"/>
            <a:ext cx="13162548" cy="4985980"/>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14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Romney-benefitting Super PACs maintained a consistently higher level of opposition advertisement spending, while the Obama-benefitting Super PACs tended to spend more on overhead and swag.</a:t>
            </a:r>
            <a:endParaRPr lang="en-US" sz="3200" dirty="0">
              <a:latin typeface="Rockwell" pitchFamily="18" charset="0"/>
            </a:endParaRPr>
          </a:p>
        </p:txBody>
      </p:sp>
      <p:sp>
        <p:nvSpPr>
          <p:cNvPr id="30" name="Rectangle 29"/>
          <p:cNvSpPr/>
          <p:nvPr/>
        </p:nvSpPr>
        <p:spPr>
          <a:xfrm>
            <a:off x="13801481" y="11468844"/>
            <a:ext cx="23716993" cy="736094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068926" y="12365230"/>
            <a:ext cx="8352264" cy="5568176"/>
          </a:xfrm>
          <a:prstGeom prst="rect">
            <a:avLst/>
          </a:prstGeom>
        </p:spPr>
      </p:pic>
      <p:sp>
        <p:nvSpPr>
          <p:cNvPr id="42" name="TextBox 41"/>
          <p:cNvSpPr txBox="1"/>
          <p:nvPr/>
        </p:nvSpPr>
        <p:spPr>
          <a:xfrm>
            <a:off x="22507074" y="11658600"/>
            <a:ext cx="8458200" cy="7171194"/>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1400" dirty="0">
              <a:latin typeface="Rockwell" pitchFamily="18" charset="0"/>
            </a:endParaRPr>
          </a:p>
          <a:p>
            <a:r>
              <a:rPr lang="en-US" sz="3200" dirty="0" smtClean="0">
                <a:latin typeface="Rockwell" pitchFamily="18" charset="0"/>
              </a:rPr>
              <a:t>The left plot displays total weekly spending by Super PACs, on a log scale, benefitting each candidate.  The shaded region (1) indicates a period of lower spending by the Romney-benefitting Super PACs. Note the Obama-benefitting Super PACs’ relatively steady spending throughout both the early shaded and later non-shaded region.  </a:t>
            </a:r>
          </a:p>
          <a:p>
            <a:endParaRPr lang="en-US" sz="1400" dirty="0">
              <a:latin typeface="Rockwell" pitchFamily="18" charset="0"/>
            </a:endParaRPr>
          </a:p>
          <a:p>
            <a:r>
              <a:rPr lang="en-US" sz="3200" dirty="0" smtClean="0">
                <a:latin typeface="Rockwell" pitchFamily="18" charset="0"/>
              </a:rPr>
              <a:t>The right </a:t>
            </a:r>
            <a:r>
              <a:rPr lang="en-US" sz="3200" dirty="0">
                <a:latin typeface="Rockwell" pitchFamily="18" charset="0"/>
              </a:rPr>
              <a:t>plot </a:t>
            </a:r>
            <a:r>
              <a:rPr lang="en-US" sz="3200" dirty="0" smtClean="0">
                <a:latin typeface="Rockwell" pitchFamily="18" charset="0"/>
              </a:rPr>
              <a:t>shows the </a:t>
            </a:r>
            <a:r>
              <a:rPr lang="en-US" sz="3200" dirty="0">
                <a:latin typeface="Rockwell" pitchFamily="18" charset="0"/>
              </a:rPr>
              <a:t>total spending by the top Super PACs split by candidate. The </a:t>
            </a:r>
            <a:r>
              <a:rPr lang="en-US" sz="3200" dirty="0" smtClean="0">
                <a:latin typeface="Rockwell" pitchFamily="18" charset="0"/>
              </a:rPr>
              <a:t>cumulative amounts </a:t>
            </a:r>
            <a:r>
              <a:rPr lang="en-US" sz="3200" dirty="0">
                <a:latin typeface="Rockwell" pitchFamily="18" charset="0"/>
              </a:rPr>
              <a:t>spent are displayed vertically, by the </a:t>
            </a:r>
            <a:r>
              <a:rPr lang="en-US" sz="3200" dirty="0" smtClean="0">
                <a:latin typeface="Rockwell" pitchFamily="18" charset="0"/>
              </a:rPr>
              <a:t>benefiting </a:t>
            </a:r>
            <a:r>
              <a:rPr lang="en-US" sz="3200" dirty="0">
                <a:latin typeface="Rockwell" pitchFamily="18" charset="0"/>
              </a:rPr>
              <a:t>candidate.</a:t>
            </a:r>
          </a:p>
        </p:txBody>
      </p:sp>
      <p:sp>
        <p:nvSpPr>
          <p:cNvPr id="48" name="TextBox 47"/>
          <p:cNvSpPr txBox="1"/>
          <p:nvPr/>
        </p:nvSpPr>
        <p:spPr>
          <a:xfrm>
            <a:off x="38782752" y="11926590"/>
            <a:ext cx="11521440" cy="5693866"/>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14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the national polls. The six event markers previously used are displayed. It can be seen that Mr. Obama consistently maintained an advantage in swing states relative to his national </a:t>
            </a:r>
            <a:r>
              <a:rPr lang="en-US" sz="3200" dirty="0" smtClean="0">
                <a:latin typeface="Rockwell" pitchFamily="18" charset="0"/>
              </a:rPr>
              <a:t>numbers</a:t>
            </a:r>
          </a:p>
          <a:p>
            <a:endParaRPr lang="en-US" sz="14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eﬀect on the overall trend in the polls at this time.</a:t>
            </a:r>
          </a:p>
        </p:txBody>
      </p:sp>
      <p:graphicFrame>
        <p:nvGraphicFramePr>
          <p:cNvPr id="12" name="Table 11"/>
          <p:cNvGraphicFramePr>
            <a:graphicFrameLocks noGrp="1"/>
          </p:cNvGraphicFramePr>
          <p:nvPr>
            <p:extLst>
              <p:ext uri="{D42A27DB-BD31-4B8C-83A1-F6EECF244321}">
                <p14:modId xmlns:p14="http://schemas.microsoft.com/office/powerpoint/2010/main" val="1855251361"/>
              </p:ext>
            </p:extLst>
          </p:nvPr>
        </p:nvGraphicFramePr>
        <p:xfrm>
          <a:off x="1105184" y="16151289"/>
          <a:ext cx="7614214" cy="5577840"/>
        </p:xfrm>
        <a:graphic>
          <a:graphicData uri="http://schemas.openxmlformats.org/drawingml/2006/table">
            <a:tbl>
              <a:tblPr firstRow="1" bandRow="1">
                <a:tableStyleId>{2D5ABB26-0587-4C30-8999-92F81FD0307C}</a:tableStyleId>
              </a:tblPr>
              <a:tblGrid>
                <a:gridCol w="3194614"/>
                <a:gridCol w="4419600"/>
              </a:tblGrid>
              <a:tr h="3708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Rockwell" pitchFamily="18" charset="0"/>
                          <a:ea typeface="+mn-ea"/>
                          <a:cs typeface="+mn-cs"/>
                        </a:rPr>
                        <a:t>Ad</a:t>
                      </a:r>
                      <a:endParaRPr lang="en-US" sz="32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Advertisement spending, including television, radio, and online</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70C0"/>
                          </a:solidFill>
                          <a:effectLst/>
                          <a:uLnTx/>
                          <a:uFillTx/>
                          <a:latin typeface="Rockwell" pitchFamily="18" charset="0"/>
                          <a:ea typeface="+mn-ea"/>
                          <a:cs typeface="+mn-cs"/>
                        </a:rPr>
                        <a:t>Direct Contact</a:t>
                      </a:r>
                      <a:r>
                        <a:rPr kumimoji="0" lang="en-US" sz="2400" b="1" i="0" u="none" strike="noStrike" kern="1200" cap="none" spc="0" normalizeH="0" baseline="0" noProof="0" dirty="0" smtClean="0">
                          <a:ln>
                            <a:noFill/>
                          </a:ln>
                          <a:solidFill>
                            <a:srgbClr val="0070C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Direct voter contact, such as canvassing</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B050"/>
                          </a:solidFill>
                          <a:effectLst/>
                          <a:uLnTx/>
                          <a:uFillTx/>
                          <a:latin typeface="Rockwell" pitchFamily="18" charset="0"/>
                          <a:ea typeface="+mn-ea"/>
                          <a:cs typeface="+mn-cs"/>
                        </a:rPr>
                        <a:t>Overhead</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Expenditures related to the ongoing cost of running an Super PAC, including salary, rent, consultants, fundraising, and travel</a:t>
                      </a:r>
                    </a:p>
                  </a:txBody>
                  <a:tcPr/>
                </a:tc>
              </a:tr>
              <a:tr h="370840">
                <a:tc>
                  <a:txBody>
                    <a:bodyPr/>
                    <a:lstStyle/>
                    <a:p>
                      <a:r>
                        <a:rPr kumimoji="0" lang="en-US" sz="3200" b="1" i="0" u="none" strike="noStrike" kern="1200" cap="none" spc="0" normalizeH="0" baseline="0" noProof="0" dirty="0" smtClean="0">
                          <a:ln>
                            <a:noFill/>
                          </a:ln>
                          <a:solidFill>
                            <a:srgbClr val="7030A0"/>
                          </a:solidFill>
                          <a:effectLst/>
                          <a:uLnTx/>
                          <a:uFillTx/>
                          <a:latin typeface="Rockwell" pitchFamily="18" charset="0"/>
                          <a:ea typeface="+mn-ea"/>
                          <a:cs typeface="+mn-cs"/>
                        </a:rPr>
                        <a:t>Swag</a:t>
                      </a:r>
                      <a:r>
                        <a:rPr kumimoji="0" lang="en-US" sz="3200" b="0" i="0" u="none" strike="noStrike" kern="1200" cap="none" spc="0" normalizeH="0" baseline="0" noProof="0" dirty="0" smtClean="0">
                          <a:ln>
                            <a:noFill/>
                          </a:ln>
                          <a:solidFill>
                            <a:srgbClr val="7030A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Clothing, signs, and other promotional material</a:t>
                      </a:r>
                      <a:endParaRPr kumimoji="0" lang="en-US" sz="3200" b="0" i="0" u="none" strike="noStrike" kern="1200" cap="none" spc="0" normalizeH="0" baseline="0" noProof="0" dirty="0" smtClean="0">
                        <a:ln>
                          <a:noFill/>
                        </a:ln>
                        <a:solidFill>
                          <a:srgbClr val="000000"/>
                        </a:solidFill>
                        <a:effectLst/>
                        <a:uLnTx/>
                        <a:uFillTx/>
                        <a:latin typeface="Rockwell" pitchFamily="18" charset="0"/>
                        <a:ea typeface="+mn-ea"/>
                        <a:cs typeface="+mn-cs"/>
                      </a:endParaRPr>
                    </a:p>
                  </a:txBody>
                  <a:tcPr/>
                </a:tc>
              </a:tr>
              <a:tr h="370840">
                <a:tc>
                  <a:txBody>
                    <a:bodyPr/>
                    <a:lstStyle/>
                    <a:p>
                      <a:r>
                        <a:rPr kumimoji="0" lang="en-US" sz="3200" b="1" i="0" u="none" strike="noStrike" kern="1200" cap="none" spc="0" normalizeH="0" baseline="0" noProof="0" dirty="0" smtClean="0">
                          <a:ln>
                            <a:noFill/>
                          </a:ln>
                          <a:solidFill>
                            <a:srgbClr val="FF6600"/>
                          </a:solidFill>
                          <a:effectLst/>
                          <a:uLnTx/>
                          <a:uFillTx/>
                          <a:latin typeface="Rockwell" pitchFamily="18" charset="0"/>
                          <a:ea typeface="+mn-ea"/>
                          <a:cs typeface="+mn-cs"/>
                        </a:rPr>
                        <a:t>Other</a:t>
                      </a:r>
                      <a:r>
                        <a:rPr kumimoji="0" lang="en-US" sz="3200" b="0" i="0" u="none" strike="noStrike" kern="1200" cap="none" spc="0" normalizeH="0" baseline="0" noProof="0" dirty="0" smtClean="0">
                          <a:ln>
                            <a:noFill/>
                          </a:ln>
                          <a:solidFill>
                            <a:srgbClr val="FF660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All expenses that do not ﬁt into the above buckets</a:t>
                      </a:r>
                    </a:p>
                  </a:txBody>
                  <a:tcPr/>
                </a:tc>
              </a:tr>
            </a:tbl>
          </a:graphicData>
        </a:graphic>
      </p:graphicFrame>
      <p:sp>
        <p:nvSpPr>
          <p:cNvPr id="52" name="Rectangle 51"/>
          <p:cNvSpPr/>
          <p:nvPr/>
        </p:nvSpPr>
        <p:spPr>
          <a:xfrm>
            <a:off x="366226" y="22274463"/>
            <a:ext cx="12508713"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Tools</a:t>
            </a:r>
            <a:endParaRPr lang="en-US" sz="5400" b="1" dirty="0">
              <a:latin typeface="Rockwell" pitchFamily="18" charset="0"/>
            </a:endParaRPr>
          </a:p>
        </p:txBody>
      </p:sp>
      <p:sp>
        <p:nvSpPr>
          <p:cNvPr id="53" name="TextBox 52"/>
          <p:cNvSpPr txBox="1"/>
          <p:nvPr/>
        </p:nvSpPr>
        <p:spPr>
          <a:xfrm flipH="1">
            <a:off x="838200" y="23799225"/>
            <a:ext cx="11521440" cy="1569660"/>
          </a:xfrm>
          <a:prstGeom prst="rect">
            <a:avLst/>
          </a:prstGeom>
          <a:noFill/>
          <a:ln w="38100">
            <a:noFill/>
          </a:ln>
        </p:spPr>
        <p:txBody>
          <a:bodyPr wrap="square" rtlCol="0">
            <a:spAutoFit/>
          </a:bodyPr>
          <a:lstStyle/>
          <a:p>
            <a:pPr algn="just"/>
            <a:r>
              <a:rPr lang="en-US" sz="3200" dirty="0" smtClean="0">
                <a:latin typeface="Rockwell" pitchFamily="18" charset="0"/>
              </a:rPr>
              <a:t>R</a:t>
            </a:r>
          </a:p>
          <a:p>
            <a:pPr algn="just"/>
            <a:r>
              <a:rPr lang="en-US" sz="3200" dirty="0" smtClean="0">
                <a:latin typeface="Rockwell" pitchFamily="18" charset="0"/>
              </a:rPr>
              <a:t>Packages:</a:t>
            </a:r>
            <a:r>
              <a:rPr lang="en-US" sz="3200" dirty="0">
                <a:latin typeface="Rockwell" pitchFamily="18" charset="0"/>
              </a:rPr>
              <a:t> </a:t>
            </a:r>
            <a:r>
              <a:rPr lang="en-US" sz="3200" dirty="0" smtClean="0">
                <a:latin typeface="Rockwell" pitchFamily="18" charset="0"/>
              </a:rPr>
              <a:t>XML, ggplot2, plyr, reshape2, lubridate, scales, RColorBrewer,  zoo</a:t>
            </a:r>
            <a:r>
              <a:rPr lang="en-US" sz="3200" dirty="0">
                <a:latin typeface="Rockwell" pitchFamily="18" charset="0"/>
              </a:rPr>
              <a:t>, </a:t>
            </a:r>
            <a:r>
              <a:rPr lang="en-US" sz="3200" dirty="0" smtClean="0">
                <a:latin typeface="Rockwell" pitchFamily="18" charset="0"/>
              </a:rPr>
              <a:t>forecast</a:t>
            </a:r>
            <a:endParaRPr lang="en-US" sz="3200" dirty="0">
              <a:latin typeface="Rockwell" pitchFamily="18" charset="0"/>
            </a:endParaRPr>
          </a:p>
        </p:txBody>
      </p:sp>
    </p:spTree>
    <p:extLst>
      <p:ext uri="{BB962C8B-B14F-4D97-AF65-F5344CB8AC3E}">
        <p14:creationId xmlns:p14="http://schemas.microsoft.com/office/powerpoint/2010/main" val="34190075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TotalTime>
  <Words>622</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Eric Hare</cp:lastModifiedBy>
  <cp:revision>128</cp:revision>
  <dcterms:created xsi:type="dcterms:W3CDTF">2013-07-27T16:09:16Z</dcterms:created>
  <dcterms:modified xsi:type="dcterms:W3CDTF">2013-08-01T19:33:53Z</dcterms:modified>
</cp:coreProperties>
</file>