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8"/>
  </p:notesMasterIdLst>
  <p:sldIdLst>
    <p:sldId id="576" r:id="rId2"/>
    <p:sldId id="256" r:id="rId3"/>
    <p:sldId id="265" r:id="rId4"/>
    <p:sldId id="260" r:id="rId5"/>
    <p:sldId id="261" r:id="rId6"/>
    <p:sldId id="619" r:id="rId7"/>
    <p:sldId id="610" r:id="rId8"/>
    <p:sldId id="611" r:id="rId9"/>
    <p:sldId id="612" r:id="rId10"/>
    <p:sldId id="615" r:id="rId11"/>
    <p:sldId id="613" r:id="rId12"/>
    <p:sldId id="617" r:id="rId13"/>
    <p:sldId id="616" r:id="rId14"/>
    <p:sldId id="618" r:id="rId15"/>
    <p:sldId id="594" r:id="rId16"/>
    <p:sldId id="60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76553"/>
  </p:normalViewPr>
  <p:slideViewPr>
    <p:cSldViewPr snapToGrid="0" snapToObjects="1">
      <p:cViewPr varScale="1">
        <p:scale>
          <a:sx n="117" d="100"/>
          <a:sy n="117" d="100"/>
        </p:scale>
        <p:origin x="376"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5CD9BB7-90CD-3E44-85EB-242B0CA0FA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9B86CCC3-C53B-2B4C-A9B4-9BA5731D269A}"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5363" name="Rectangle 2">
            <a:extLst>
              <a:ext uri="{FF2B5EF4-FFF2-40B4-BE49-F238E27FC236}">
                <a16:creationId xmlns:a16="http://schemas.microsoft.com/office/drawing/2014/main" id="{091EA771-3FD0-B048-92AC-2BE537A0B2CD}"/>
              </a:ext>
            </a:extLst>
          </p:cNvPr>
          <p:cNvSpPr>
            <a:spLocks noGrp="1" noRot="1" noChangeAspect="1" noChangeArrowheads="1" noTextEdit="1"/>
          </p:cNvSpPr>
          <p:nvPr>
            <p:ph type="sldImg"/>
          </p:nvPr>
        </p:nvSpPr>
        <p:spPr>
          <a:xfrm>
            <a:off x="381000" y="685800"/>
            <a:ext cx="6096000" cy="3429000"/>
          </a:xfrm>
          <a:ln/>
        </p:spPr>
      </p:sp>
      <p:sp>
        <p:nvSpPr>
          <p:cNvPr id="15364" name="Rectangle 3">
            <a:extLst>
              <a:ext uri="{FF2B5EF4-FFF2-40B4-BE49-F238E27FC236}">
                <a16:creationId xmlns:a16="http://schemas.microsoft.com/office/drawing/2014/main" id="{BD7E6E06-0A1B-9743-B10A-F34F68EF4A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Inferential statistics is built on the foundation of probability theory, and has been remarkably successful in guiding opinion about the conclusions to be drawn from data. Yet (paradoxically) the very idea of probability has been plagued by controversy from the beginning of the subject to the present day. In this section we provide a glimpse of the debate about the interpretation of the probability concept.</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One conception of probability is drawn from the idea of symmetrical outcomes. For example, the two possible outcomes of tossing a fair coin seem not to be distinguishable in any way that affects which side will land up or down. Therefore the probability of heads is taken to be 1/2, as is the probability of tails. In general, if there are N symmetrical outcomes, the probability of any given one of them occurring is taken to be 1/N. Thus, if a six-sided die is rolled, the probability of any one of the six sides coming up is 1/6.</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Probabilities can also be thought of in terms of relative frequencies. If we tossed a coin millions of times, we would expect the proportion of tosses that came up heads to be pretty close to 1/2. As the number of tosses increases, the proportion of heads approaches 1/2. Therefore, we can say that the probability of a head is 1/2.</a:t>
            </a:r>
          </a:p>
        </p:txBody>
      </p:sp>
    </p:spTree>
    <p:extLst>
      <p:ext uri="{BB962C8B-B14F-4D97-AF65-F5344CB8AC3E}">
        <p14:creationId xmlns:p14="http://schemas.microsoft.com/office/powerpoint/2010/main" val="3912356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99783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So the second person’s increased by 4, third decreased by 18, etc.</a:t>
            </a:r>
          </a:p>
          <a:p>
            <a:pPr eaLnBrk="1" hangingPunct="1"/>
            <a:r>
              <a:rPr lang="en-US" altLang="en-US" dirty="0">
                <a:latin typeface="Times New Roman" panose="02020603050405020304" pitchFamily="18" charset="0"/>
                <a:ea typeface="ＭＳ Ｐゴシック" panose="020B0600070205080204" pitchFamily="34" charset="-128"/>
              </a:rPr>
              <a:t>Do some informal analysis (average calcium group decreased by 5)</a:t>
            </a:r>
          </a:p>
          <a:p>
            <a:pPr eaLnBrk="1" hangingPunct="1"/>
            <a:r>
              <a:rPr lang="en-US" altLang="en-US" dirty="0">
                <a:latin typeface="Times New Roman" panose="02020603050405020304" pitchFamily="18" charset="0"/>
                <a:ea typeface="ＭＳ Ｐゴシック" panose="020B0600070205080204" pitchFamily="34" charset="-128"/>
              </a:rPr>
              <a:t>Box of 20 </a:t>
            </a:r>
            <a:r>
              <a:rPr lang="en-US" altLang="en-US" dirty="0" err="1">
                <a:latin typeface="Times New Roman" panose="02020603050405020304" pitchFamily="18" charset="0"/>
                <a:ea typeface="ＭＳ Ｐゴシック" panose="020B0600070205080204" pitchFamily="34" charset="-128"/>
              </a:rPr>
              <a:t>paitents</a:t>
            </a:r>
            <a:r>
              <a:rPr lang="en-US" altLang="en-US" dirty="0">
                <a:latin typeface="Times New Roman" panose="02020603050405020304" pitchFamily="18" charset="0"/>
                <a:ea typeface="ＭＳ Ｐゴシック" panose="020B0600070205080204" pitchFamily="34" charset="-128"/>
              </a:rPr>
              <a:t>, 10 draws w/o replacement, average the draws, marbles have labels of the decrease, </a:t>
            </a:r>
          </a:p>
        </p:txBody>
      </p:sp>
    </p:spTree>
    <p:extLst>
      <p:ext uri="{BB962C8B-B14F-4D97-AF65-F5344CB8AC3E}">
        <p14:creationId xmlns:p14="http://schemas.microsoft.com/office/powerpoint/2010/main" val="2084469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85010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3050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47651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A77D18F-5753-C449-B39E-04A8E37035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A3BEAED6-77DC-8946-AC25-E1EA7F64F1F9}"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23555" name="Rectangle 2">
            <a:extLst>
              <a:ext uri="{FF2B5EF4-FFF2-40B4-BE49-F238E27FC236}">
                <a16:creationId xmlns:a16="http://schemas.microsoft.com/office/drawing/2014/main" id="{1D9B992E-BD17-8344-A4E0-E708633113D7}"/>
              </a:ext>
            </a:extLst>
          </p:cNvPr>
          <p:cNvSpPr>
            <a:spLocks noGrp="1" noRot="1" noChangeAspect="1" noChangeArrowheads="1" noTextEdit="1"/>
          </p:cNvSpPr>
          <p:nvPr>
            <p:ph type="sldImg"/>
          </p:nvPr>
        </p:nvSpPr>
        <p:spPr>
          <a:xfrm>
            <a:off x="381000" y="685800"/>
            <a:ext cx="6096000" cy="3429000"/>
          </a:xfrm>
          <a:ln/>
        </p:spPr>
      </p:sp>
      <p:sp>
        <p:nvSpPr>
          <p:cNvPr id="23556" name="Rectangle 3">
            <a:extLst>
              <a:ext uri="{FF2B5EF4-FFF2-40B4-BE49-F238E27FC236}">
                <a16:creationId xmlns:a16="http://schemas.microsoft.com/office/drawing/2014/main" id="{932FC686-6CAB-3C42-933C-C23F9BA5D6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If it has rained in Seattle on 62% of the last 100,000 days, then you might say that the probability of it raining tomorrow is 0.62. This is a natural idea but nonetheless unreasonable if we have further information relevant to whether will rain tomorrow. </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For example, if tomorrow is August 1, a day of the year on which it seldom rains in Seattle, we should only consider the percentage of the time it rained on August 1. But even this is not enough since the probability of rain on the next August 1 depends on the humidity. (The chances are higher in the presence of high humidity.) So, we should consult only the prior </a:t>
            </a:r>
            <a:r>
              <a:rPr lang="en-US" altLang="en-US" dirty="0" err="1">
                <a:latin typeface="Times New Roman" panose="02020603050405020304" pitchFamily="18" charset="0"/>
                <a:ea typeface="ＭＳ Ｐゴシック" panose="020B0600070205080204" pitchFamily="34" charset="-128"/>
              </a:rPr>
              <a:t>occurences</a:t>
            </a:r>
            <a:r>
              <a:rPr lang="en-US" altLang="en-US" dirty="0">
                <a:latin typeface="Times New Roman" panose="02020603050405020304" pitchFamily="18" charset="0"/>
                <a:ea typeface="ＭＳ Ｐゴシック" panose="020B0600070205080204" pitchFamily="34" charset="-128"/>
              </a:rPr>
              <a:t> of August 1 that had the same humidity as the next occurrence of August 1. Of course, wind direction also affects probability. You can see that our sample of prior cases will soon be reduced to the empty set. Anyway, past meteorological history is misleading if the climate is changing? </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61116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4C05CC8-A7AE-CE48-9E5C-4DE4FC81C4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E7E79B7B-EAC6-FD43-9704-54EC5B14B897}"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25603" name="Rectangle 2">
            <a:extLst>
              <a:ext uri="{FF2B5EF4-FFF2-40B4-BE49-F238E27FC236}">
                <a16:creationId xmlns:a16="http://schemas.microsoft.com/office/drawing/2014/main" id="{8B457858-FFCC-404A-A46C-5375A499837B}"/>
              </a:ext>
            </a:extLst>
          </p:cNvPr>
          <p:cNvSpPr>
            <a:spLocks noGrp="1" noRot="1" noChangeAspect="1" noChangeArrowheads="1" noTextEdit="1"/>
          </p:cNvSpPr>
          <p:nvPr>
            <p:ph type="sldImg"/>
          </p:nvPr>
        </p:nvSpPr>
        <p:spPr>
          <a:xfrm>
            <a:off x="381000" y="685800"/>
            <a:ext cx="6096000" cy="3429000"/>
          </a:xfrm>
          <a:ln/>
        </p:spPr>
      </p:sp>
      <p:sp>
        <p:nvSpPr>
          <p:cNvPr id="25604" name="Rectangle 3">
            <a:extLst>
              <a:ext uri="{FF2B5EF4-FFF2-40B4-BE49-F238E27FC236}">
                <a16:creationId xmlns:a16="http://schemas.microsoft.com/office/drawing/2014/main" id="{AB81FA6D-BD3C-5D44-AAD7-BDD627ED8F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For some purposes, probability is best thought of as </a:t>
            </a:r>
            <a:r>
              <a:rPr lang="en-US" altLang="en-US" i="1">
                <a:latin typeface="Times New Roman" panose="02020603050405020304" pitchFamily="18" charset="0"/>
                <a:ea typeface="ＭＳ Ｐゴシック" panose="020B0600070205080204" pitchFamily="34" charset="-128"/>
              </a:rPr>
              <a:t>subjective</a:t>
            </a:r>
            <a:r>
              <a:rPr lang="en-US" altLang="en-US">
                <a:latin typeface="Times New Roman" panose="02020603050405020304" pitchFamily="18" charset="0"/>
                <a:ea typeface="ＭＳ Ｐゴシック" panose="020B0600070205080204" pitchFamily="34" charset="-128"/>
              </a:rPr>
              <a:t>. Questions such as "What is the probability that Ms. Jones will defeat Mr. Smith in an upcoming congressional election?" do not conveniently fit into either the symmetry or frequency approaches to probability. Rather, assigning probability 0.7 (say) to this event seems to reflect the speaker's personal opinion --- perhaps his willingness to bet according to certain odds. Such an approach to probability, however, seems to lose the objective content of the idea of chance; probability becomes mere opinion.</a:t>
            </a:r>
          </a:p>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42104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Two people might attach different probabilities to the election outcome, yet there would be no criterion for calling one "right" and the other "wrong." We cannot call one of the two people right simply because she assigned higher probability to the outcome that actually occurs. After all, you would be right to attribute probability 1/6 to throwing a six with a fair die, and your friend who attributes 2/3 to this event would be wrong. And you are still right (and your friend is still wrong) even if the die ends up showing a six! The lack of objective criteria for adjudicating claims about probabilities in the subjective perspective is an unattractive feature of it for many scholars.</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Like most work in the field, the present text will usually usually use the frequentist approach to probability. Moreover, almost all the probabilities we shall encounter will be nondogmatic, that is, neither zero nor one. An event with probability 0 has no chance of occurring; an event of probability 1 is certain to occur. It is hard to think of any examples of interest to statistics in which the probability is either 0 or 1. (Even the probability that the Sun will come up tomorrow is less than 1.)</a:t>
            </a:r>
          </a:p>
        </p:txBody>
      </p:sp>
    </p:spTree>
    <p:extLst>
      <p:ext uri="{BB962C8B-B14F-4D97-AF65-F5344CB8AC3E}">
        <p14:creationId xmlns:p14="http://schemas.microsoft.com/office/powerpoint/2010/main" val="98916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914400"/>
            <a:r>
              <a:rPr lang="en-US" altLang="en-US" dirty="0">
                <a:solidFill>
                  <a:schemeClr val="folHlink"/>
                </a:solidFill>
              </a:rPr>
              <a:t>Probability</a:t>
            </a:r>
            <a:r>
              <a:rPr lang="en-US" altLang="en-US" dirty="0"/>
              <a:t> – the chance that an uncertain event will occur (always between 0 and 1)</a:t>
            </a:r>
          </a:p>
          <a:p>
            <a:pPr marL="342900" indent="-342900" defTabSz="914400"/>
            <a:endParaRPr lang="en-US" altLang="en-US"/>
          </a:p>
          <a:p>
            <a:endParaRPr lang="en-US"/>
          </a:p>
        </p:txBody>
      </p:sp>
    </p:spTree>
    <p:extLst>
      <p:ext uri="{BB962C8B-B14F-4D97-AF65-F5344CB8AC3E}">
        <p14:creationId xmlns:p14="http://schemas.microsoft.com/office/powerpoint/2010/main" val="3351124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there were 53.9 polio cases per 100,000 in the control group and 25.2 cases per 100,000 in the vaccine group.</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The vaccine is effective, however, the reduction in the polio rate is estimated at only between 0.0198% and 0.0369%.  </a:t>
            </a:r>
            <a:endParaRPr lang="en-US" dirty="0"/>
          </a:p>
        </p:txBody>
      </p:sp>
    </p:spTree>
    <p:extLst>
      <p:ext uri="{BB962C8B-B14F-4D97-AF65-F5344CB8AC3E}">
        <p14:creationId xmlns:p14="http://schemas.microsoft.com/office/powerpoint/2010/main" val="4256462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76948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62797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28622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grpSp>
        <p:nvGrpSpPr>
          <p:cNvPr id="61" name="Shape 61"/>
          <p:cNvGrpSpPr/>
          <p:nvPr/>
        </p:nvGrpSpPr>
        <p:grpSpPr>
          <a:xfrm>
            <a:off x="-11" y="1000670"/>
            <a:ext cx="7314320" cy="3087225"/>
            <a:chOff x="-11" y="1378677"/>
            <a:chExt cx="7314320" cy="4116300"/>
          </a:xfrm>
        </p:grpSpPr>
        <p:sp>
          <p:nvSpPr>
            <p:cNvPr id="62" name="Shape 62"/>
            <p:cNvSpPr/>
            <p:nvPr/>
          </p:nvSpPr>
          <p:spPr>
            <a:xfrm flipH="1">
              <a:off x="-11" y="1378677"/>
              <a:ext cx="187800" cy="4116300"/>
            </a:xfrm>
            <a:prstGeom prst="rect">
              <a:avLst/>
            </a:prstGeom>
            <a:solidFill>
              <a:schemeClr val="accent2"/>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63" name="Shape 63"/>
            <p:cNvSpPr/>
            <p:nvPr/>
          </p:nvSpPr>
          <p:spPr>
            <a:xfrm flipH="1">
              <a:off x="187809" y="1378677"/>
              <a:ext cx="7126500" cy="4116300"/>
            </a:xfrm>
            <a:prstGeom prst="rect">
              <a:avLst/>
            </a:prstGeom>
            <a:solidFill>
              <a:srgbClr val="0F243E"/>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grpSp>
      <p:sp>
        <p:nvSpPr>
          <p:cNvPr id="64" name="Shape 64"/>
          <p:cNvSpPr txBox="1">
            <a:spLocks noGrp="1"/>
          </p:cNvSpPr>
          <p:nvPr>
            <p:ph type="ctrTitle"/>
          </p:nvPr>
        </p:nvSpPr>
        <p:spPr>
          <a:xfrm>
            <a:off x="685800" y="1699932"/>
            <a:ext cx="6400800" cy="1000500"/>
          </a:xfrm>
          <a:prstGeom prst="rect">
            <a:avLst/>
          </a:prstGeom>
        </p:spPr>
        <p:txBody>
          <a:bodyPr spcFirstLastPara="1" wrap="square" lIns="91425" tIns="91425" rIns="91425" bIns="91425" anchor="b" anchorCtr="0"/>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65" name="Shape 65"/>
          <p:cNvSpPr txBox="1">
            <a:spLocks noGrp="1"/>
          </p:cNvSpPr>
          <p:nvPr>
            <p:ph type="subTitle" idx="1"/>
          </p:nvPr>
        </p:nvSpPr>
        <p:spPr>
          <a:xfrm>
            <a:off x="685800" y="2700338"/>
            <a:ext cx="6400800" cy="6753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6"/>
        <p:cNvGrpSpPr/>
        <p:nvPr/>
      </p:nvGrpSpPr>
      <p:grpSpPr>
        <a:xfrm>
          <a:off x="0" y="0"/>
          <a:ext cx="0" cy="0"/>
          <a:chOff x="0" y="0"/>
          <a:chExt cx="0" cy="0"/>
        </a:xfrm>
      </p:grpSpPr>
      <p:grpSp>
        <p:nvGrpSpPr>
          <p:cNvPr id="67" name="Shape 67"/>
          <p:cNvGrpSpPr/>
          <p:nvPr/>
        </p:nvGrpSpPr>
        <p:grpSpPr>
          <a:xfrm>
            <a:off x="-13" y="-9141"/>
            <a:ext cx="8005728" cy="1209422"/>
            <a:chOff x="-13" y="-12188"/>
            <a:chExt cx="8005728" cy="1161900"/>
          </a:xfrm>
        </p:grpSpPr>
        <p:sp>
          <p:nvSpPr>
            <p:cNvPr id="68" name="Shape 68"/>
            <p:cNvSpPr/>
            <p:nvPr/>
          </p:nvSpPr>
          <p:spPr>
            <a:xfrm flipH="1">
              <a:off x="-13" y="-12188"/>
              <a:ext cx="187800" cy="1161900"/>
            </a:xfrm>
            <a:prstGeom prst="rect">
              <a:avLst/>
            </a:prstGeom>
            <a:solidFill>
              <a:schemeClr val="accent2"/>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69" name="Shape 69"/>
            <p:cNvSpPr/>
            <p:nvPr/>
          </p:nvSpPr>
          <p:spPr>
            <a:xfrm flipH="1">
              <a:off x="187715" y="-12188"/>
              <a:ext cx="7818000" cy="1161900"/>
            </a:xfrm>
            <a:prstGeom prst="rect">
              <a:avLst/>
            </a:prstGeom>
            <a:solidFill>
              <a:srgbClr val="0F243E"/>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grpSp>
      <p:sp>
        <p:nvSpPr>
          <p:cNvPr id="70" name="Shape 70"/>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71" name="Shape 71"/>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extLst>
      <p:ext uri="{BB962C8B-B14F-4D97-AF65-F5344CB8AC3E}">
        <p14:creationId xmlns:p14="http://schemas.microsoft.com/office/powerpoint/2010/main" val="194654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A88A-7F22-334A-975B-28EF1050E38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820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extLst>
      <p:ext uri="{BB962C8B-B14F-4D97-AF65-F5344CB8AC3E}">
        <p14:creationId xmlns:p14="http://schemas.microsoft.com/office/powerpoint/2010/main" val="355154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4907-53CF-004B-952C-CEA5ABDAD9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5A98B-1BCE-9C4F-AA79-6344D653BBD9}"/>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E755A4-D6CA-4A43-B4F0-62E081D46B4B}"/>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15D86E-F614-E941-B92F-F4A7ED7D12DD}"/>
              </a:ext>
            </a:extLst>
          </p:cNvPr>
          <p:cNvSpPr>
            <a:spLocks noGrp="1"/>
          </p:cNvSpPr>
          <p:nvPr>
            <p:ph type="dt" sz="half" idx="10"/>
          </p:nvPr>
        </p:nvSpPr>
        <p:spPr/>
        <p:txBody>
          <a:bodyPr/>
          <a:lstStyle/>
          <a:p>
            <a:fld id="{BAEEA440-D1F7-E847-AE55-B0C881F64BD4}" type="datetimeFigureOut">
              <a:rPr lang="en-US" smtClean="0"/>
              <a:t>4/21/18</a:t>
            </a:fld>
            <a:endParaRPr lang="en-US"/>
          </a:p>
        </p:txBody>
      </p:sp>
      <p:sp>
        <p:nvSpPr>
          <p:cNvPr id="6" name="Footer Placeholder 5">
            <a:extLst>
              <a:ext uri="{FF2B5EF4-FFF2-40B4-BE49-F238E27FC236}">
                <a16:creationId xmlns:a16="http://schemas.microsoft.com/office/drawing/2014/main" id="{F915C0BB-29A4-5B46-9050-A391D28FE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1AC0A4-E3FA-6C45-96CA-CB427530D69D}"/>
              </a:ext>
            </a:extLst>
          </p:cNvPr>
          <p:cNvSpPr>
            <a:spLocks noGrp="1"/>
          </p:cNvSpPr>
          <p:nvPr>
            <p:ph type="sldNum" sz="quarter" idx="12"/>
          </p:nvPr>
        </p:nvSpPr>
        <p:spPr/>
        <p:txBody>
          <a:bodyPr/>
          <a:lstStyle/>
          <a:p>
            <a:fld id="{73087832-BF9C-7641-B794-3ABF7BA6349D}" type="slidenum">
              <a:rPr lang="en-US" smtClean="0"/>
              <a:t>‹#›</a:t>
            </a:fld>
            <a:endParaRPr lang="en-US"/>
          </a:p>
        </p:txBody>
      </p:sp>
    </p:spTree>
    <p:extLst>
      <p:ext uri="{BB962C8B-B14F-4D97-AF65-F5344CB8AC3E}">
        <p14:creationId xmlns:p14="http://schemas.microsoft.com/office/powerpoint/2010/main" val="400760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esson-plan">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3868" y="-71"/>
            <a:ext cx="3409813" cy="2107677"/>
            <a:chOff x="0" y="1494"/>
            <a:chExt cx="3409813" cy="2810236"/>
          </a:xfrm>
        </p:grpSpPr>
        <p:cxnSp>
          <p:nvCxnSpPr>
            <p:cNvPr id="7" name="Shape 7"/>
            <p:cNvCxnSpPr/>
            <p:nvPr/>
          </p:nvCxnSpPr>
          <p:spPr>
            <a:xfrm>
              <a:off x="0" y="245543"/>
              <a:ext cx="3251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8" name="Shape 8"/>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9" name="Shape 9"/>
            <p:cNvCxnSpPr/>
            <p:nvPr/>
          </p:nvCxnSpPr>
          <p:spPr>
            <a:xfrm>
              <a:off x="0" y="474143"/>
              <a:ext cx="2667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0" name="Shape 10"/>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1" name="Shape 11"/>
            <p:cNvCxnSpPr/>
            <p:nvPr/>
          </p:nvCxnSpPr>
          <p:spPr>
            <a:xfrm>
              <a:off x="0" y="931343"/>
              <a:ext cx="186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2" name="Shape 12"/>
            <p:cNvCxnSpPr/>
            <p:nvPr/>
          </p:nvCxnSpPr>
          <p:spPr>
            <a:xfrm>
              <a:off x="0" y="1159943"/>
              <a:ext cx="1490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3" name="Shape 13"/>
            <p:cNvCxnSpPr/>
            <p:nvPr/>
          </p:nvCxnSpPr>
          <p:spPr>
            <a:xfrm>
              <a:off x="0" y="1388543"/>
              <a:ext cx="1219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4" name="Shape 14"/>
            <p:cNvCxnSpPr/>
            <p:nvPr/>
          </p:nvCxnSpPr>
          <p:spPr>
            <a:xfrm>
              <a:off x="0" y="1617143"/>
              <a:ext cx="990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5" name="Shape 15"/>
            <p:cNvCxnSpPr/>
            <p:nvPr/>
          </p:nvCxnSpPr>
          <p:spPr>
            <a:xfrm>
              <a:off x="0" y="1845743"/>
              <a:ext cx="745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6" name="Shape 16"/>
            <p:cNvCxnSpPr/>
            <p:nvPr/>
          </p:nvCxnSpPr>
          <p:spPr>
            <a:xfrm>
              <a:off x="0" y="2074343"/>
              <a:ext cx="533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7" name="Shape 17"/>
            <p:cNvCxnSpPr/>
            <p:nvPr/>
          </p:nvCxnSpPr>
          <p:spPr>
            <a:xfrm>
              <a:off x="0" y="2302944"/>
              <a:ext cx="262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8" name="Shape 18"/>
            <p:cNvCxnSpPr/>
            <p:nvPr/>
          </p:nvCxnSpPr>
          <p:spPr>
            <a:xfrm rot="-5400000">
              <a:off x="-814261" y="1238115"/>
              <a:ext cx="2468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9" name="Shape 19"/>
            <p:cNvCxnSpPr/>
            <p:nvPr/>
          </p:nvCxnSpPr>
          <p:spPr>
            <a:xfrm rot="-5400000">
              <a:off x="-357712" y="1014528"/>
              <a:ext cx="2018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0" name="Shape 20"/>
            <p:cNvCxnSpPr/>
            <p:nvPr/>
          </p:nvCxnSpPr>
          <p:spPr>
            <a:xfrm rot="-5400000">
              <a:off x="-853" y="887577"/>
              <a:ext cx="1764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1" name="Shape 21"/>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2" name="Shape 22"/>
            <p:cNvCxnSpPr/>
            <p:nvPr/>
          </p:nvCxnSpPr>
          <p:spPr>
            <a:xfrm rot="-5400000">
              <a:off x="636517" y="709727"/>
              <a:ext cx="1408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3" name="Shape 23"/>
            <p:cNvCxnSpPr/>
            <p:nvPr/>
          </p:nvCxnSpPr>
          <p:spPr>
            <a:xfrm rot="-5400000">
              <a:off x="972229" y="603962"/>
              <a:ext cx="1196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4" name="Shape 24"/>
            <p:cNvCxnSpPr/>
            <p:nvPr/>
          </p:nvCxnSpPr>
          <p:spPr>
            <a:xfrm rot="-5400000">
              <a:off x="1278237" y="527761"/>
              <a:ext cx="1044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5" name="Shape 25"/>
            <p:cNvCxnSpPr/>
            <p:nvPr/>
          </p:nvCxnSpPr>
          <p:spPr>
            <a:xfrm rot="-5400000">
              <a:off x="1590398" y="440777"/>
              <a:ext cx="879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6" name="Shape 26"/>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7" name="Shape 27"/>
            <p:cNvCxnSpPr/>
            <p:nvPr/>
          </p:nvCxnSpPr>
          <p:spPr>
            <a:xfrm rot="-5400000">
              <a:off x="2198067" y="292494"/>
              <a:ext cx="583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8" name="Shape 28"/>
            <p:cNvCxnSpPr/>
            <p:nvPr/>
          </p:nvCxnSpPr>
          <p:spPr>
            <a:xfrm rot="-5400000">
              <a:off x="2521028" y="199377"/>
              <a:ext cx="397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9" name="Shape 29"/>
            <p:cNvCxnSpPr/>
            <p:nvPr/>
          </p:nvCxnSpPr>
          <p:spPr>
            <a:xfrm rot="-5400000">
              <a:off x="2801688" y="148627"/>
              <a:ext cx="295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0" name="Shape 30"/>
            <p:cNvCxnSpPr/>
            <p:nvPr/>
          </p:nvCxnSpPr>
          <p:spPr>
            <a:xfrm rot="-5400000">
              <a:off x="3079243" y="102444"/>
              <a:ext cx="201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1" name="Shape 31"/>
            <p:cNvCxnSpPr/>
            <p:nvPr/>
          </p:nvCxnSpPr>
          <p:spPr>
            <a:xfrm rot="-5400000">
              <a:off x="3324763" y="85077"/>
              <a:ext cx="168600" cy="1500"/>
            </a:xfrm>
            <a:prstGeom prst="straightConnector1">
              <a:avLst/>
            </a:prstGeom>
            <a:noFill/>
            <a:ln w="12700" cap="flat" cmpd="sng">
              <a:solidFill>
                <a:srgbClr val="B7CCE4">
                  <a:alpha val="53725"/>
                </a:srgbClr>
              </a:solidFill>
              <a:prstDash val="solid"/>
              <a:round/>
              <a:headEnd type="none" w="sm" len="sm"/>
              <a:tailEnd type="none" w="sm" len="sm"/>
            </a:ln>
          </p:spPr>
        </p:cxnSp>
      </p:grpSp>
      <p:sp>
        <p:nvSpPr>
          <p:cNvPr id="32" name="Shape 3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a:endParaRPr/>
          </a:p>
        </p:txBody>
      </p:sp>
      <p:sp>
        <p:nvSpPr>
          <p:cNvPr id="33" name="Shape 33"/>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lvl="0" indent="-342900">
              <a:spcBef>
                <a:spcPts val="0"/>
              </a:spcBef>
              <a:spcAft>
                <a:spcPts val="0"/>
              </a:spcAft>
              <a:buClr>
                <a:schemeClr val="dk2"/>
              </a:buClr>
              <a:buSzPts val="1800"/>
              <a:buChar char="●"/>
              <a:defRPr sz="1800">
                <a:solidFill>
                  <a:schemeClr val="dk2"/>
                </a:solidFill>
              </a:defRPr>
            </a:lvl1pPr>
            <a:lvl2pPr marL="914400" lvl="1" indent="-342900">
              <a:spcBef>
                <a:spcPts val="0"/>
              </a:spcBef>
              <a:spcAft>
                <a:spcPts val="0"/>
              </a:spcAft>
              <a:buClr>
                <a:schemeClr val="dk2"/>
              </a:buClr>
              <a:buSzPts val="1800"/>
              <a:buChar char="○"/>
              <a:defRPr sz="1800">
                <a:solidFill>
                  <a:schemeClr val="dk2"/>
                </a:solidFill>
              </a:defRPr>
            </a:lvl2pPr>
            <a:lvl3pPr marL="1371600" lvl="2" indent="-342900">
              <a:spcBef>
                <a:spcPts val="0"/>
              </a:spcBef>
              <a:spcAft>
                <a:spcPts val="0"/>
              </a:spcAft>
              <a:buClr>
                <a:schemeClr val="dk2"/>
              </a:buClr>
              <a:buSzPts val="1800"/>
              <a:buChar char="■"/>
              <a:defRPr sz="1800">
                <a:solidFill>
                  <a:schemeClr val="dk2"/>
                </a:solidFill>
              </a:defRPr>
            </a:lvl3pPr>
            <a:lvl4pPr marL="1828800" lvl="3" indent="-342900">
              <a:spcBef>
                <a:spcPts val="0"/>
              </a:spcBef>
              <a:spcAft>
                <a:spcPts val="0"/>
              </a:spcAft>
              <a:buClr>
                <a:schemeClr val="dk2"/>
              </a:buClr>
              <a:buSzPts val="1800"/>
              <a:buChar char="●"/>
              <a:defRPr sz="1800">
                <a:solidFill>
                  <a:schemeClr val="dk2"/>
                </a:solidFill>
              </a:defRPr>
            </a:lvl4pPr>
            <a:lvl5pPr marL="2286000" lvl="4" indent="-342900">
              <a:spcBef>
                <a:spcPts val="0"/>
              </a:spcBef>
              <a:spcAft>
                <a:spcPts val="0"/>
              </a:spcAft>
              <a:buClr>
                <a:schemeClr val="dk2"/>
              </a:buClr>
              <a:buSzPts val="1800"/>
              <a:buChar char="○"/>
              <a:defRPr sz="1800">
                <a:solidFill>
                  <a:schemeClr val="dk2"/>
                </a:solidFill>
              </a:defRPr>
            </a:lvl5pPr>
            <a:lvl6pPr marL="2743200" lvl="5" indent="-342900">
              <a:spcBef>
                <a:spcPts val="0"/>
              </a:spcBef>
              <a:spcAft>
                <a:spcPts val="0"/>
              </a:spcAft>
              <a:buClr>
                <a:schemeClr val="dk2"/>
              </a:buClr>
              <a:buSzPts val="1800"/>
              <a:buChar char="■"/>
              <a:defRPr sz="1800">
                <a:solidFill>
                  <a:schemeClr val="dk2"/>
                </a:solidFill>
              </a:defRPr>
            </a:lvl6pPr>
            <a:lvl7pPr marL="3200400" lvl="6" indent="-342900">
              <a:spcBef>
                <a:spcPts val="0"/>
              </a:spcBef>
              <a:spcAft>
                <a:spcPts val="0"/>
              </a:spcAft>
              <a:buClr>
                <a:schemeClr val="dk2"/>
              </a:buClr>
              <a:buSzPts val="1800"/>
              <a:buChar char="●"/>
              <a:defRPr sz="1800">
                <a:solidFill>
                  <a:schemeClr val="dk2"/>
                </a:solidFill>
              </a:defRPr>
            </a:lvl7pPr>
            <a:lvl8pPr marL="3657600" lvl="7" indent="-342900">
              <a:spcBef>
                <a:spcPts val="0"/>
              </a:spcBef>
              <a:spcAft>
                <a:spcPts val="0"/>
              </a:spcAft>
              <a:buClr>
                <a:schemeClr val="dk2"/>
              </a:buClr>
              <a:buSzPts val="1800"/>
              <a:buChar char="○"/>
              <a:defRPr sz="1800">
                <a:solidFill>
                  <a:schemeClr val="dk2"/>
                </a:solidFill>
              </a:defRPr>
            </a:lvl8pPr>
            <a:lvl9pPr marL="4114800" lvl="8" indent="-342900">
              <a:spcBef>
                <a:spcPts val="0"/>
              </a:spcBef>
              <a:spcAft>
                <a:spcPts val="0"/>
              </a:spcAft>
              <a:buClr>
                <a:schemeClr val="dk2"/>
              </a:buClr>
              <a:buSzPts val="1800"/>
              <a:buChar char="■"/>
              <a:defRPr sz="1800">
                <a:solidFill>
                  <a:schemeClr val="dk2"/>
                </a:solidFill>
              </a:defRPr>
            </a:lvl9pPr>
          </a:lstStyle>
          <a:p>
            <a:endParaRPr/>
          </a:p>
        </p:txBody>
      </p:sp>
      <p:grpSp>
        <p:nvGrpSpPr>
          <p:cNvPr id="34" name="Shape 34"/>
          <p:cNvGrpSpPr/>
          <p:nvPr/>
        </p:nvGrpSpPr>
        <p:grpSpPr>
          <a:xfrm rot="10800000">
            <a:off x="5734187" y="3035894"/>
            <a:ext cx="3409813" cy="2107677"/>
            <a:chOff x="0" y="1494"/>
            <a:chExt cx="3409813" cy="2810236"/>
          </a:xfrm>
        </p:grpSpPr>
        <p:cxnSp>
          <p:nvCxnSpPr>
            <p:cNvPr id="35" name="Shape 35"/>
            <p:cNvCxnSpPr/>
            <p:nvPr/>
          </p:nvCxnSpPr>
          <p:spPr>
            <a:xfrm>
              <a:off x="0" y="245543"/>
              <a:ext cx="3251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6" name="Shape 36"/>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7" name="Shape 37"/>
            <p:cNvCxnSpPr/>
            <p:nvPr/>
          </p:nvCxnSpPr>
          <p:spPr>
            <a:xfrm>
              <a:off x="0" y="474143"/>
              <a:ext cx="2667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8" name="Shape 38"/>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9" name="Shape 39"/>
            <p:cNvCxnSpPr/>
            <p:nvPr/>
          </p:nvCxnSpPr>
          <p:spPr>
            <a:xfrm>
              <a:off x="0" y="931343"/>
              <a:ext cx="186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0" name="Shape 40"/>
            <p:cNvCxnSpPr/>
            <p:nvPr/>
          </p:nvCxnSpPr>
          <p:spPr>
            <a:xfrm>
              <a:off x="0" y="1159943"/>
              <a:ext cx="1490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1" name="Shape 41"/>
            <p:cNvCxnSpPr/>
            <p:nvPr/>
          </p:nvCxnSpPr>
          <p:spPr>
            <a:xfrm>
              <a:off x="0" y="1388543"/>
              <a:ext cx="1219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2" name="Shape 42"/>
            <p:cNvCxnSpPr/>
            <p:nvPr/>
          </p:nvCxnSpPr>
          <p:spPr>
            <a:xfrm>
              <a:off x="0" y="1617143"/>
              <a:ext cx="990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3" name="Shape 43"/>
            <p:cNvCxnSpPr/>
            <p:nvPr/>
          </p:nvCxnSpPr>
          <p:spPr>
            <a:xfrm>
              <a:off x="0" y="1845743"/>
              <a:ext cx="745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4" name="Shape 44"/>
            <p:cNvCxnSpPr/>
            <p:nvPr/>
          </p:nvCxnSpPr>
          <p:spPr>
            <a:xfrm>
              <a:off x="0" y="2074343"/>
              <a:ext cx="533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5" name="Shape 45"/>
            <p:cNvCxnSpPr/>
            <p:nvPr/>
          </p:nvCxnSpPr>
          <p:spPr>
            <a:xfrm>
              <a:off x="0" y="2302944"/>
              <a:ext cx="262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6" name="Shape 46"/>
            <p:cNvCxnSpPr/>
            <p:nvPr/>
          </p:nvCxnSpPr>
          <p:spPr>
            <a:xfrm rot="-5400000">
              <a:off x="-814261" y="1238115"/>
              <a:ext cx="2468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7" name="Shape 47"/>
            <p:cNvCxnSpPr/>
            <p:nvPr/>
          </p:nvCxnSpPr>
          <p:spPr>
            <a:xfrm rot="-5400000">
              <a:off x="-357712" y="1014528"/>
              <a:ext cx="2018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8" name="Shape 48"/>
            <p:cNvCxnSpPr/>
            <p:nvPr/>
          </p:nvCxnSpPr>
          <p:spPr>
            <a:xfrm rot="-5400000">
              <a:off x="-853" y="887577"/>
              <a:ext cx="1764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9" name="Shape 49"/>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0" name="Shape 50"/>
            <p:cNvCxnSpPr/>
            <p:nvPr/>
          </p:nvCxnSpPr>
          <p:spPr>
            <a:xfrm rot="-5400000">
              <a:off x="636517" y="709727"/>
              <a:ext cx="1408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1" name="Shape 51"/>
            <p:cNvCxnSpPr/>
            <p:nvPr/>
          </p:nvCxnSpPr>
          <p:spPr>
            <a:xfrm rot="-5400000">
              <a:off x="972229" y="603962"/>
              <a:ext cx="1196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2" name="Shape 52"/>
            <p:cNvCxnSpPr/>
            <p:nvPr/>
          </p:nvCxnSpPr>
          <p:spPr>
            <a:xfrm rot="-5400000">
              <a:off x="1278237" y="527761"/>
              <a:ext cx="1044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3" name="Shape 53"/>
            <p:cNvCxnSpPr/>
            <p:nvPr/>
          </p:nvCxnSpPr>
          <p:spPr>
            <a:xfrm rot="-5400000">
              <a:off x="1590398" y="440777"/>
              <a:ext cx="879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4" name="Shape 54"/>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5" name="Shape 55"/>
            <p:cNvCxnSpPr/>
            <p:nvPr/>
          </p:nvCxnSpPr>
          <p:spPr>
            <a:xfrm rot="-5400000">
              <a:off x="2198067" y="292494"/>
              <a:ext cx="583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6" name="Shape 56"/>
            <p:cNvCxnSpPr/>
            <p:nvPr/>
          </p:nvCxnSpPr>
          <p:spPr>
            <a:xfrm rot="-5400000">
              <a:off x="2521028" y="199377"/>
              <a:ext cx="397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7" name="Shape 57"/>
            <p:cNvCxnSpPr/>
            <p:nvPr/>
          </p:nvCxnSpPr>
          <p:spPr>
            <a:xfrm rot="-5400000">
              <a:off x="2801688" y="148627"/>
              <a:ext cx="295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8" name="Shape 58"/>
            <p:cNvCxnSpPr/>
            <p:nvPr/>
          </p:nvCxnSpPr>
          <p:spPr>
            <a:xfrm rot="-5400000">
              <a:off x="3079243" y="102444"/>
              <a:ext cx="201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9" name="Shape 59"/>
            <p:cNvCxnSpPr/>
            <p:nvPr/>
          </p:nvCxnSpPr>
          <p:spPr>
            <a:xfrm rot="-5400000">
              <a:off x="3324763" y="85077"/>
              <a:ext cx="168600" cy="1500"/>
            </a:xfrm>
            <a:prstGeom prst="straightConnector1">
              <a:avLst/>
            </a:prstGeom>
            <a:noFill/>
            <a:ln w="12700" cap="flat" cmpd="sng">
              <a:solidFill>
                <a:srgbClr val="B7CCE4">
                  <a:alpha val="53725"/>
                </a:srgbClr>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0" r:id="rId4"/>
    <p:sldLayoutId id="214748366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C077-5D1D-7C49-8B9D-DD97C9EA5814}"/>
              </a:ext>
            </a:extLst>
          </p:cNvPr>
          <p:cNvSpPr>
            <a:spLocks noGrp="1"/>
          </p:cNvSpPr>
          <p:nvPr>
            <p:ph type="ctrTitle"/>
          </p:nvPr>
        </p:nvSpPr>
        <p:spPr/>
        <p:txBody>
          <a:bodyPr/>
          <a:lstStyle/>
          <a:p>
            <a:r>
              <a:rPr lang="en-US" dirty="0"/>
              <a:t>Probability</a:t>
            </a:r>
          </a:p>
        </p:txBody>
      </p:sp>
      <p:sp>
        <p:nvSpPr>
          <p:cNvPr id="3" name="Subtitle 2">
            <a:extLst>
              <a:ext uri="{FF2B5EF4-FFF2-40B4-BE49-F238E27FC236}">
                <a16:creationId xmlns:a16="http://schemas.microsoft.com/office/drawing/2014/main" id="{F3EBC5E9-9995-5B40-9449-B33FDE4480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55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The Urn in Python</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import random</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import </a:t>
            </a:r>
            <a:r>
              <a:rPr lang="en-US" altLang="en-US" sz="1600" dirty="0" err="1">
                <a:solidFill>
                  <a:schemeClr val="tx1"/>
                </a:solidFill>
                <a:latin typeface="Courier" pitchFamily="2" charset="0"/>
                <a:ea typeface="ＭＳ Ｐゴシック" panose="020B0600070205080204" pitchFamily="34" charset="-128"/>
              </a:rPr>
              <a:t>numpy</a:t>
            </a:r>
            <a:r>
              <a:rPr lang="en-US" altLang="en-US" sz="1600" dirty="0">
                <a:solidFill>
                  <a:schemeClr val="tx1"/>
                </a:solidFill>
                <a:latin typeface="Courier" pitchFamily="2" charset="0"/>
                <a:ea typeface="ＭＳ Ｐゴシック" panose="020B0600070205080204" pitchFamily="34" charset="-128"/>
              </a:rPr>
              <a:t> as np</a:t>
            </a:r>
          </a:p>
          <a:p>
            <a:pPr marL="114300" indent="0">
              <a:lnSpc>
                <a:spcPct val="90000"/>
              </a:lnSpc>
              <a:buClrTx/>
              <a:buNone/>
            </a:pPr>
            <a:endParaRPr lang="en-US" altLang="en-US" sz="1600" dirty="0">
              <a:solidFill>
                <a:schemeClr val="tx1"/>
              </a:solidFill>
              <a:latin typeface="Courier" pitchFamily="2" charset="0"/>
              <a:ea typeface="ＭＳ Ｐゴシック" panose="020B0600070205080204" pitchFamily="34" charset="-128"/>
            </a:endParaRP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counts = [399802,198]</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values = [0,1]</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N = 200000</a:t>
            </a:r>
          </a:p>
          <a:p>
            <a:pPr marL="114300" indent="0">
              <a:lnSpc>
                <a:spcPct val="90000"/>
              </a:lnSpc>
              <a:buClrTx/>
              <a:buNone/>
            </a:pPr>
            <a:r>
              <a:rPr lang="en-US" altLang="en-US" sz="1600" dirty="0" err="1">
                <a:solidFill>
                  <a:schemeClr val="tx1"/>
                </a:solidFill>
                <a:latin typeface="Courier" pitchFamily="2" charset="0"/>
                <a:ea typeface="ＭＳ Ｐゴシック" panose="020B0600070205080204" pitchFamily="34" charset="-128"/>
              </a:rPr>
              <a:t>num_trials</a:t>
            </a:r>
            <a:r>
              <a:rPr lang="en-US" altLang="en-US" sz="1600" dirty="0">
                <a:solidFill>
                  <a:schemeClr val="tx1"/>
                </a:solidFill>
                <a:latin typeface="Courier" pitchFamily="2" charset="0"/>
                <a:ea typeface="ＭＳ Ｐゴシック" panose="020B0600070205080204" pitchFamily="34" charset="-128"/>
              </a:rPr>
              <a:t> = 1000</a:t>
            </a:r>
          </a:p>
          <a:p>
            <a:pPr marL="114300" indent="0">
              <a:lnSpc>
                <a:spcPct val="90000"/>
              </a:lnSpc>
              <a:buClrTx/>
              <a:buNone/>
            </a:pPr>
            <a:endParaRPr lang="en-US" altLang="en-US" sz="1600" dirty="0">
              <a:solidFill>
                <a:schemeClr val="tx1"/>
              </a:solidFill>
              <a:latin typeface="Courier" pitchFamily="2" charset="0"/>
              <a:ea typeface="ＭＳ Ｐゴシック" panose="020B0600070205080204" pitchFamily="34" charset="-128"/>
            </a:endParaRP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urn = </a:t>
            </a:r>
            <a:r>
              <a:rPr lang="en-US" altLang="en-US" sz="1600" dirty="0" err="1">
                <a:solidFill>
                  <a:schemeClr val="tx1"/>
                </a:solidFill>
                <a:latin typeface="Courier" pitchFamily="2" charset="0"/>
                <a:ea typeface="ＭＳ Ｐゴシック" panose="020B0600070205080204" pitchFamily="34" charset="-128"/>
              </a:rPr>
              <a:t>np.concatenate</a:t>
            </a:r>
            <a:r>
              <a:rPr lang="en-US" altLang="en-US" sz="1600" dirty="0">
                <a:solidFill>
                  <a:schemeClr val="tx1"/>
                </a:solidFill>
                <a:latin typeface="Courier" pitchFamily="2" charset="0"/>
                <a:ea typeface="ＭＳ Ｐゴシック" panose="020B0600070205080204" pitchFamily="34" charset="-128"/>
              </a:rPr>
              <a:t>((</a:t>
            </a:r>
            <a:r>
              <a:rPr lang="en-US" altLang="en-US" sz="1600" dirty="0" err="1">
                <a:solidFill>
                  <a:schemeClr val="tx1"/>
                </a:solidFill>
                <a:latin typeface="Courier" pitchFamily="2" charset="0"/>
                <a:ea typeface="ＭＳ Ｐゴシック" panose="020B0600070205080204" pitchFamily="34" charset="-128"/>
              </a:rPr>
              <a:t>np.repeat</a:t>
            </a:r>
            <a:r>
              <a:rPr lang="en-US" altLang="en-US" sz="1600" dirty="0">
                <a:solidFill>
                  <a:schemeClr val="tx1"/>
                </a:solidFill>
                <a:latin typeface="Courier" pitchFamily="2" charset="0"/>
                <a:ea typeface="ＭＳ Ｐゴシック" panose="020B0600070205080204" pitchFamily="34" charset="-128"/>
              </a:rPr>
              <a:t>(values[0], counts[0]),</a:t>
            </a:r>
            <a:r>
              <a:rPr lang="en-US" altLang="en-US" sz="1600" dirty="0" err="1">
                <a:solidFill>
                  <a:schemeClr val="tx1"/>
                </a:solidFill>
                <a:latin typeface="Courier" pitchFamily="2" charset="0"/>
                <a:ea typeface="ＭＳ Ｐゴシック" panose="020B0600070205080204" pitchFamily="34" charset="-128"/>
              </a:rPr>
              <a:t>np.repeat</a:t>
            </a:r>
            <a:r>
              <a:rPr lang="en-US" altLang="en-US" sz="1600" dirty="0">
                <a:solidFill>
                  <a:schemeClr val="tx1"/>
                </a:solidFill>
                <a:latin typeface="Courier" pitchFamily="2" charset="0"/>
                <a:ea typeface="ＭＳ Ｐゴシック" panose="020B0600070205080204" pitchFamily="34" charset="-128"/>
              </a:rPr>
              <a:t>(values[1], counts[1])))</a:t>
            </a:r>
          </a:p>
          <a:p>
            <a:pPr marL="114300" indent="0">
              <a:lnSpc>
                <a:spcPct val="90000"/>
              </a:lnSpc>
              <a:buClrTx/>
              <a:buNone/>
            </a:pPr>
            <a:endParaRPr lang="en-US" altLang="en-US" sz="1600" dirty="0">
              <a:solidFill>
                <a:schemeClr val="tx1"/>
              </a:solidFill>
              <a:latin typeface="Courier" pitchFamily="2" charset="0"/>
              <a:ea typeface="ＭＳ Ｐゴシック" panose="020B0600070205080204" pitchFamily="34" charset="-128"/>
            </a:endParaRP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results = []</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for </a:t>
            </a:r>
            <a:r>
              <a:rPr lang="en-US" altLang="en-US" sz="1600" dirty="0" err="1">
                <a:solidFill>
                  <a:schemeClr val="tx1"/>
                </a:solidFill>
                <a:latin typeface="Courier" pitchFamily="2" charset="0"/>
                <a:ea typeface="ＭＳ Ｐゴシック" panose="020B0600070205080204" pitchFamily="34" charset="-128"/>
              </a:rPr>
              <a:t>i</a:t>
            </a:r>
            <a:r>
              <a:rPr lang="en-US" altLang="en-US" sz="1600" dirty="0">
                <a:solidFill>
                  <a:schemeClr val="tx1"/>
                </a:solidFill>
                <a:latin typeface="Courier" pitchFamily="2" charset="0"/>
                <a:ea typeface="ＭＳ Ｐゴシック" panose="020B0600070205080204" pitchFamily="34" charset="-128"/>
              </a:rPr>
              <a:t> in range(</a:t>
            </a:r>
            <a:r>
              <a:rPr lang="en-US" altLang="en-US" sz="1600" dirty="0" err="1">
                <a:solidFill>
                  <a:schemeClr val="tx1"/>
                </a:solidFill>
                <a:latin typeface="Courier" pitchFamily="2" charset="0"/>
                <a:ea typeface="ＭＳ Ｐゴシック" panose="020B0600070205080204" pitchFamily="34" charset="-128"/>
              </a:rPr>
              <a:t>num_trials</a:t>
            </a:r>
            <a:r>
              <a:rPr lang="en-US" altLang="en-US" sz="1600" dirty="0">
                <a:solidFill>
                  <a:schemeClr val="tx1"/>
                </a:solidFill>
                <a:latin typeface="Courier" pitchFamily="2" charset="0"/>
                <a:ea typeface="ＭＳ Ｐゴシック" panose="020B0600070205080204" pitchFamily="34" charset="-128"/>
              </a:rPr>
              <a:t>):</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    sample = </a:t>
            </a:r>
            <a:r>
              <a:rPr lang="en-US" altLang="en-US" sz="1600" dirty="0" err="1">
                <a:solidFill>
                  <a:schemeClr val="tx1"/>
                </a:solidFill>
                <a:latin typeface="Courier" pitchFamily="2" charset="0"/>
                <a:ea typeface="ＭＳ Ｐゴシック" panose="020B0600070205080204" pitchFamily="34" charset="-128"/>
              </a:rPr>
              <a:t>np.sum</a:t>
            </a:r>
            <a:r>
              <a:rPr lang="en-US" altLang="en-US" sz="1600" dirty="0">
                <a:solidFill>
                  <a:schemeClr val="tx1"/>
                </a:solidFill>
                <a:latin typeface="Courier" pitchFamily="2" charset="0"/>
                <a:ea typeface="ＭＳ Ｐゴシック" panose="020B0600070205080204" pitchFamily="34" charset="-128"/>
              </a:rPr>
              <a:t>(</a:t>
            </a:r>
            <a:r>
              <a:rPr lang="en-US" altLang="en-US" sz="1600" dirty="0" err="1">
                <a:solidFill>
                  <a:schemeClr val="tx1"/>
                </a:solidFill>
                <a:latin typeface="Courier" pitchFamily="2" charset="0"/>
                <a:ea typeface="ＭＳ Ｐゴシック" panose="020B0600070205080204" pitchFamily="34" charset="-128"/>
              </a:rPr>
              <a:t>np.random.choice</a:t>
            </a:r>
            <a:r>
              <a:rPr lang="en-US" altLang="en-US" sz="1600" dirty="0">
                <a:solidFill>
                  <a:schemeClr val="tx1"/>
                </a:solidFill>
                <a:latin typeface="Courier" pitchFamily="2" charset="0"/>
                <a:ea typeface="ＭＳ Ｐゴシック" panose="020B0600070205080204" pitchFamily="34" charset="-128"/>
              </a:rPr>
              <a:t>(urn, size=(N,1), replace=False, p=None))</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    </a:t>
            </a:r>
            <a:r>
              <a:rPr lang="en-US" altLang="en-US" sz="1600" dirty="0" err="1">
                <a:solidFill>
                  <a:schemeClr val="tx1"/>
                </a:solidFill>
                <a:latin typeface="Courier" pitchFamily="2" charset="0"/>
                <a:ea typeface="ＭＳ Ｐゴシック" panose="020B0600070205080204" pitchFamily="34" charset="-128"/>
              </a:rPr>
              <a:t>results.append</a:t>
            </a:r>
            <a:r>
              <a:rPr lang="en-US" altLang="en-US" sz="1600" dirty="0">
                <a:solidFill>
                  <a:schemeClr val="tx1"/>
                </a:solidFill>
                <a:latin typeface="Courier" pitchFamily="2" charset="0"/>
                <a:ea typeface="ＭＳ Ｐゴシック" panose="020B0600070205080204" pitchFamily="34" charset="-128"/>
              </a:rPr>
              <a:t>(sample)</a:t>
            </a:r>
          </a:p>
        </p:txBody>
      </p:sp>
    </p:spTree>
    <p:extLst>
      <p:ext uri="{BB962C8B-B14F-4D97-AF65-F5344CB8AC3E}">
        <p14:creationId xmlns:p14="http://schemas.microsoft.com/office/powerpoint/2010/main" val="3272526640"/>
      </p:ext>
    </p:extLst>
  </p:cSld>
  <p:clrMapOvr>
    <a:masterClrMapping/>
  </p:clrMapOvr>
  <p:transition advClick="0" advTm="49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The Basic Urn Model</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marL="114300" indent="0">
              <a:lnSpc>
                <a:spcPct val="90000"/>
              </a:lnSpc>
              <a:buClrTx/>
              <a:buNone/>
            </a:pPr>
            <a:r>
              <a:rPr lang="en-US" altLang="en-US" b="1" dirty="0">
                <a:solidFill>
                  <a:schemeClr val="tx1"/>
                </a:solidFill>
                <a:ea typeface="ＭＳ Ｐゴシック" panose="020B0600070205080204" pitchFamily="34" charset="-128"/>
              </a:rPr>
              <a:t>Setting up the Urn</a:t>
            </a:r>
          </a:p>
          <a:p>
            <a:pPr>
              <a:lnSpc>
                <a:spcPct val="90000"/>
              </a:lnSpc>
              <a:buClrTx/>
            </a:pPr>
            <a:r>
              <a:rPr lang="en-US" altLang="en-US" dirty="0">
                <a:solidFill>
                  <a:schemeClr val="tx1"/>
                </a:solidFill>
                <a:ea typeface="ＭＳ Ｐゴシック" panose="020B0600070205080204" pitchFamily="34" charset="-128"/>
              </a:rPr>
              <a:t>Marbles</a:t>
            </a:r>
          </a:p>
          <a:p>
            <a:pPr lvl="1">
              <a:lnSpc>
                <a:spcPct val="90000"/>
              </a:lnSpc>
              <a:buClrTx/>
            </a:pPr>
            <a:r>
              <a:rPr lang="en-US" altLang="en-US" dirty="0">
                <a:solidFill>
                  <a:schemeClr val="tx1"/>
                </a:solidFill>
                <a:ea typeface="ＭＳ Ｐゴシック" panose="020B0600070205080204" pitchFamily="34" charset="-128"/>
              </a:rPr>
              <a:t>What values do we write on the marbles?</a:t>
            </a:r>
          </a:p>
          <a:p>
            <a:pPr lvl="1">
              <a:lnSpc>
                <a:spcPct val="90000"/>
              </a:lnSpc>
              <a:buClrTx/>
            </a:pPr>
            <a:r>
              <a:rPr lang="en-US" altLang="en-US" dirty="0">
                <a:solidFill>
                  <a:schemeClr val="tx1"/>
                </a:solidFill>
                <a:ea typeface="ＭＳ Ｐゴシック" panose="020B0600070205080204" pitchFamily="34" charset="-128"/>
              </a:rPr>
              <a:t>How many marbles of each value do we have? </a:t>
            </a:r>
          </a:p>
          <a:p>
            <a:pPr>
              <a:lnSpc>
                <a:spcPct val="90000"/>
              </a:lnSpc>
              <a:buClrTx/>
            </a:pPr>
            <a:r>
              <a:rPr lang="en-US" altLang="en-US" dirty="0">
                <a:solidFill>
                  <a:schemeClr val="tx1"/>
                </a:solidFill>
                <a:ea typeface="ＭＳ Ｐゴシック" panose="020B0600070205080204" pitchFamily="34" charset="-128"/>
              </a:rPr>
              <a:t>Draws</a:t>
            </a:r>
          </a:p>
          <a:p>
            <a:pPr lvl="1">
              <a:lnSpc>
                <a:spcPct val="90000"/>
              </a:lnSpc>
              <a:buClrTx/>
            </a:pPr>
            <a:r>
              <a:rPr lang="en-US" altLang="en-US" dirty="0">
                <a:solidFill>
                  <a:schemeClr val="tx1"/>
                </a:solidFill>
                <a:ea typeface="ＭＳ Ｐゴシック" panose="020B0600070205080204" pitchFamily="34" charset="-128"/>
              </a:rPr>
              <a:t>How many draws do we take from the urn?</a:t>
            </a:r>
          </a:p>
          <a:p>
            <a:pPr lvl="1">
              <a:lnSpc>
                <a:spcPct val="90000"/>
              </a:lnSpc>
              <a:buClrTx/>
            </a:pPr>
            <a:r>
              <a:rPr lang="en-US" altLang="en-US" dirty="0">
                <a:solidFill>
                  <a:schemeClr val="tx1"/>
                </a:solidFill>
                <a:ea typeface="ＭＳ Ｐゴシック" panose="020B0600070205080204" pitchFamily="34" charset="-128"/>
              </a:rPr>
              <a:t>Do we replace marbles between draws?</a:t>
            </a:r>
          </a:p>
          <a:p>
            <a:pPr>
              <a:lnSpc>
                <a:spcPct val="90000"/>
              </a:lnSpc>
              <a:buClrTx/>
            </a:pPr>
            <a:r>
              <a:rPr lang="en-US" altLang="en-US" dirty="0">
                <a:solidFill>
                  <a:schemeClr val="tx1"/>
                </a:solidFill>
                <a:ea typeface="ＭＳ Ｐゴシック" panose="020B0600070205080204" pitchFamily="34" charset="-128"/>
              </a:rPr>
              <a:t>Summary</a:t>
            </a:r>
          </a:p>
          <a:p>
            <a:pPr marL="571500" lvl="1" indent="0">
              <a:lnSpc>
                <a:spcPct val="90000"/>
              </a:lnSpc>
              <a:buClrTx/>
              <a:buNone/>
            </a:pPr>
            <a:r>
              <a:rPr lang="en-US" altLang="en-US" dirty="0">
                <a:solidFill>
                  <a:schemeClr val="tx1"/>
                </a:solidFill>
                <a:ea typeface="ＭＳ Ｐゴシック" panose="020B0600070205080204" pitchFamily="34" charset="-128"/>
              </a:rPr>
              <a:t>How do we summarize the values drawn?</a:t>
            </a:r>
          </a:p>
          <a:p>
            <a:pPr marL="114300" indent="0">
              <a:lnSpc>
                <a:spcPct val="90000"/>
              </a:lnSpc>
              <a:buClrTx/>
              <a:buNone/>
            </a:pPr>
            <a:r>
              <a:rPr lang="en-US" altLang="en-US" b="1" dirty="0">
                <a:solidFill>
                  <a:schemeClr val="tx1"/>
                </a:solidFill>
                <a:ea typeface="ＭＳ Ｐゴシック" panose="020B0600070205080204" pitchFamily="34" charset="-128"/>
              </a:rPr>
              <a:t>Using the Urn</a:t>
            </a:r>
          </a:p>
          <a:p>
            <a:pPr>
              <a:lnSpc>
                <a:spcPct val="90000"/>
              </a:lnSpc>
              <a:buClrTx/>
            </a:pPr>
            <a:r>
              <a:rPr lang="en-US" altLang="en-US" dirty="0">
                <a:solidFill>
                  <a:schemeClr val="tx1"/>
                </a:solidFill>
                <a:ea typeface="ＭＳ Ｐゴシック" panose="020B0600070205080204" pitchFamily="34" charset="-128"/>
              </a:rPr>
              <a:t>Setup the Urn with Marbles</a:t>
            </a:r>
          </a:p>
          <a:p>
            <a:pPr>
              <a:lnSpc>
                <a:spcPct val="90000"/>
              </a:lnSpc>
              <a:buClrTx/>
            </a:pPr>
            <a:r>
              <a:rPr lang="en-US" altLang="en-US" dirty="0">
                <a:solidFill>
                  <a:schemeClr val="tx1"/>
                </a:solidFill>
                <a:ea typeface="ＭＳ Ｐゴシック" panose="020B0600070205080204" pitchFamily="34" charset="-128"/>
              </a:rPr>
              <a:t>Sample from the Urn (number of draws, w/ or w/o replacement)</a:t>
            </a:r>
          </a:p>
          <a:p>
            <a:pPr>
              <a:lnSpc>
                <a:spcPct val="90000"/>
              </a:lnSpc>
              <a:buClrTx/>
            </a:pPr>
            <a:r>
              <a:rPr lang="en-US" altLang="en-US" dirty="0">
                <a:solidFill>
                  <a:schemeClr val="tx1"/>
                </a:solidFill>
                <a:ea typeface="ＭＳ Ｐゴシック" panose="020B0600070205080204" pitchFamily="34" charset="-128"/>
              </a:rPr>
              <a:t>Do something with sample (</a:t>
            </a:r>
            <a:r>
              <a:rPr lang="en-US" altLang="en-US" dirty="0" err="1">
                <a:solidFill>
                  <a:schemeClr val="tx1"/>
                </a:solidFill>
                <a:ea typeface="ＭＳ Ｐゴシック" panose="020B0600070205080204" pitchFamily="34" charset="-128"/>
              </a:rPr>
              <a:t>ie</a:t>
            </a:r>
            <a:r>
              <a:rPr lang="en-US" altLang="en-US" dirty="0">
                <a:solidFill>
                  <a:schemeClr val="tx1"/>
                </a:solidFill>
                <a:ea typeface="ＭＳ Ｐゴシック" panose="020B0600070205080204" pitchFamily="34" charset="-128"/>
              </a:rPr>
              <a:t>. Sum)</a:t>
            </a:r>
          </a:p>
          <a:p>
            <a:pPr marL="114300" indent="0">
              <a:lnSpc>
                <a:spcPct val="90000"/>
              </a:lnSpc>
              <a:buClrTx/>
              <a:buNone/>
            </a:pPr>
            <a:r>
              <a:rPr lang="en-US" altLang="en-US" dirty="0">
                <a:solidFill>
                  <a:schemeClr val="tx1"/>
                </a:solidFill>
                <a:ea typeface="ＭＳ Ｐゴシック" panose="020B0600070205080204" pitchFamily="34" charset="-128"/>
              </a:rPr>
              <a:t>Use the empirical distribution to approximate the true distribution.</a:t>
            </a:r>
          </a:p>
        </p:txBody>
      </p:sp>
      <p:sp>
        <p:nvSpPr>
          <p:cNvPr id="2" name="Rectangle 1">
            <a:extLst>
              <a:ext uri="{FF2B5EF4-FFF2-40B4-BE49-F238E27FC236}">
                <a16:creationId xmlns:a16="http://schemas.microsoft.com/office/drawing/2014/main" id="{4054EAE8-67BE-5744-A804-372EAF7B6199}"/>
              </a:ext>
            </a:extLst>
          </p:cNvPr>
          <p:cNvSpPr/>
          <p:nvPr/>
        </p:nvSpPr>
        <p:spPr>
          <a:xfrm rot="16200000">
            <a:off x="66709" y="4057409"/>
            <a:ext cx="780983" cy="286232"/>
          </a:xfrm>
          <a:prstGeom prst="rect">
            <a:avLst/>
          </a:prstGeom>
        </p:spPr>
        <p:txBody>
          <a:bodyPr wrap="none">
            <a:spAutoFit/>
          </a:bodyPr>
          <a:lstStyle/>
          <a:p>
            <a:pPr>
              <a:lnSpc>
                <a:spcPct val="90000"/>
              </a:lnSpc>
              <a:buClrTx/>
            </a:pPr>
            <a:r>
              <a:rPr lang="en-US" altLang="en-US" b="1" dirty="0">
                <a:solidFill>
                  <a:schemeClr val="tx1"/>
                </a:solidFill>
                <a:ea typeface="ＭＳ Ｐゴシック" panose="020B0600070205080204" pitchFamily="34" charset="-128"/>
              </a:rPr>
              <a:t>Repeat</a:t>
            </a:r>
          </a:p>
        </p:txBody>
      </p:sp>
    </p:spTree>
    <p:extLst>
      <p:ext uri="{BB962C8B-B14F-4D97-AF65-F5344CB8AC3E}">
        <p14:creationId xmlns:p14="http://schemas.microsoft.com/office/powerpoint/2010/main" val="819377020"/>
      </p:ext>
    </p:extLst>
  </p:cSld>
  <p:clrMapOvr>
    <a:masterClrMapping/>
  </p:clrMapOvr>
  <p:transition advClick="0" advTm="49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Calcium and Blood Pressure</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a:lnSpc>
                <a:spcPct val="90000"/>
              </a:lnSpc>
              <a:buClrTx/>
            </a:pPr>
            <a:r>
              <a:rPr lang="en-US" altLang="en-US" dirty="0">
                <a:solidFill>
                  <a:schemeClr val="tx1"/>
                </a:solidFill>
                <a:ea typeface="ＭＳ Ｐゴシック" panose="020B0600070205080204" pitchFamily="34" charset="-128"/>
              </a:rPr>
              <a:t>Experiment to study effects of calcium supplements on blood pressure for male subjects.</a:t>
            </a:r>
          </a:p>
          <a:p>
            <a:pPr>
              <a:lnSpc>
                <a:spcPct val="90000"/>
              </a:lnSpc>
              <a:buClrTx/>
            </a:pPr>
            <a:r>
              <a:rPr lang="en-US" altLang="en-US" dirty="0">
                <a:solidFill>
                  <a:schemeClr val="tx1"/>
                </a:solidFill>
                <a:ea typeface="ＭＳ Ｐゴシック" panose="020B0600070205080204" pitchFamily="34" charset="-128"/>
              </a:rPr>
              <a:t>Randomized into 2 groups:</a:t>
            </a:r>
          </a:p>
          <a:p>
            <a:pPr lvl="1">
              <a:lnSpc>
                <a:spcPct val="90000"/>
              </a:lnSpc>
              <a:buClrTx/>
            </a:pPr>
            <a:r>
              <a:rPr lang="en-US" altLang="en-US" dirty="0">
                <a:solidFill>
                  <a:schemeClr val="tx1"/>
                </a:solidFill>
                <a:ea typeface="ＭＳ Ｐゴシック" panose="020B0600070205080204" pitchFamily="34" charset="-128"/>
              </a:rPr>
              <a:t>One received calcium supplement for 12 weeks</a:t>
            </a:r>
          </a:p>
          <a:p>
            <a:pPr lvl="1">
              <a:lnSpc>
                <a:spcPct val="90000"/>
              </a:lnSpc>
              <a:buClrTx/>
            </a:pPr>
            <a:r>
              <a:rPr lang="en-US" altLang="en-US" dirty="0">
                <a:solidFill>
                  <a:schemeClr val="tx1"/>
                </a:solidFill>
                <a:ea typeface="ＭＳ Ｐゴシック" panose="020B0600070205080204" pitchFamily="34" charset="-128"/>
              </a:rPr>
              <a:t>One received placebo for 12 weeks</a:t>
            </a:r>
          </a:p>
          <a:p>
            <a:pPr>
              <a:lnSpc>
                <a:spcPct val="90000"/>
              </a:lnSpc>
              <a:buClrTx/>
            </a:pPr>
            <a:r>
              <a:rPr lang="en-US" altLang="en-US" dirty="0">
                <a:solidFill>
                  <a:schemeClr val="tx1"/>
                </a:solidFill>
                <a:ea typeface="ＭＳ Ｐゴシック" panose="020B0600070205080204" pitchFamily="34" charset="-128"/>
              </a:rPr>
              <a:t>Response measured was (initial – final blood pressure)</a:t>
            </a:r>
          </a:p>
          <a:p>
            <a:pPr>
              <a:lnSpc>
                <a:spcPct val="90000"/>
              </a:lnSpc>
              <a:buClrTx/>
            </a:pPr>
            <a:r>
              <a:rPr lang="en-US" altLang="en-US" dirty="0">
                <a:solidFill>
                  <a:schemeClr val="tx1"/>
                </a:solidFill>
                <a:ea typeface="ＭＳ Ｐゴシック" panose="020B0600070205080204" pitchFamily="34" charset="-128"/>
              </a:rPr>
              <a:t>Treatment Group:</a:t>
            </a:r>
          </a:p>
          <a:p>
            <a:pPr lvl="1">
              <a:lnSpc>
                <a:spcPct val="90000"/>
              </a:lnSpc>
              <a:buClrTx/>
            </a:pPr>
            <a:r>
              <a:rPr lang="en-US" altLang="en-US" dirty="0">
                <a:solidFill>
                  <a:schemeClr val="tx1"/>
                </a:solidFill>
                <a:ea typeface="ＭＳ Ｐゴシック" panose="020B0600070205080204" pitchFamily="34" charset="-128"/>
              </a:rPr>
              <a:t>7, -4, 18, 17, -3, -5, 1, 10, 11, -2</a:t>
            </a:r>
          </a:p>
          <a:p>
            <a:pPr>
              <a:lnSpc>
                <a:spcPct val="90000"/>
              </a:lnSpc>
              <a:buClrTx/>
            </a:pPr>
            <a:r>
              <a:rPr lang="en-US" altLang="en-US" dirty="0">
                <a:solidFill>
                  <a:schemeClr val="tx1"/>
                </a:solidFill>
                <a:ea typeface="ＭＳ Ｐゴシック" panose="020B0600070205080204" pitchFamily="34" charset="-128"/>
              </a:rPr>
              <a:t>Placebo Group:</a:t>
            </a:r>
          </a:p>
          <a:p>
            <a:pPr lvl="1">
              <a:lnSpc>
                <a:spcPct val="90000"/>
              </a:lnSpc>
              <a:buClrTx/>
            </a:pPr>
            <a:r>
              <a:rPr lang="en-US" altLang="en-US" dirty="0">
                <a:solidFill>
                  <a:schemeClr val="tx1"/>
                </a:solidFill>
                <a:ea typeface="ＭＳ Ｐゴシック" panose="020B0600070205080204" pitchFamily="34" charset="-128"/>
              </a:rPr>
              <a:t>-1, 12, -1, -3, 3, -5, 5, 2, -11, -1, -3</a:t>
            </a:r>
          </a:p>
        </p:txBody>
      </p:sp>
    </p:spTree>
    <p:extLst>
      <p:ext uri="{BB962C8B-B14F-4D97-AF65-F5344CB8AC3E}">
        <p14:creationId xmlns:p14="http://schemas.microsoft.com/office/powerpoint/2010/main" val="596091695"/>
      </p:ext>
    </p:extLst>
  </p:cSld>
  <p:clrMapOvr>
    <a:masterClrMapping/>
  </p:clrMapOvr>
  <p:transition advClick="0" advTm="49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Why use the Urn Model?</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a:lnSpc>
                <a:spcPct val="90000"/>
              </a:lnSpc>
              <a:buClrTx/>
            </a:pPr>
            <a:r>
              <a:rPr lang="en-US" altLang="en-US" dirty="0">
                <a:solidFill>
                  <a:schemeClr val="tx1"/>
                </a:solidFill>
                <a:ea typeface="ＭＳ Ｐゴシック" panose="020B0600070205080204" pitchFamily="34" charset="-128"/>
              </a:rPr>
              <a:t>Connects statistical techniques to an underlying chance process</a:t>
            </a:r>
          </a:p>
          <a:p>
            <a:pPr lvl="1">
              <a:lnSpc>
                <a:spcPct val="90000"/>
              </a:lnSpc>
              <a:buClrTx/>
            </a:pPr>
            <a:r>
              <a:rPr lang="en-US" altLang="en-US" dirty="0">
                <a:solidFill>
                  <a:schemeClr val="tx1"/>
                </a:solidFill>
                <a:ea typeface="ＭＳ Ｐゴシック" panose="020B0600070205080204" pitchFamily="34" charset="-128"/>
              </a:rPr>
              <a:t>Hypothesis testing</a:t>
            </a:r>
          </a:p>
          <a:p>
            <a:pPr lvl="1">
              <a:lnSpc>
                <a:spcPct val="90000"/>
              </a:lnSpc>
              <a:buClrTx/>
            </a:pPr>
            <a:r>
              <a:rPr lang="en-US" altLang="en-US" dirty="0">
                <a:solidFill>
                  <a:schemeClr val="tx1"/>
                </a:solidFill>
                <a:ea typeface="ＭＳ Ｐゴシック" panose="020B0600070205080204" pitchFamily="34" charset="-128"/>
              </a:rPr>
              <a:t>Confidence intervals</a:t>
            </a:r>
          </a:p>
          <a:p>
            <a:pPr>
              <a:lnSpc>
                <a:spcPct val="90000"/>
              </a:lnSpc>
              <a:buClrTx/>
            </a:pPr>
            <a:endParaRPr lang="en-US" altLang="en-US" dirty="0">
              <a:solidFill>
                <a:schemeClr val="tx1"/>
              </a:solidFill>
              <a:ea typeface="ＭＳ Ｐゴシック" panose="020B0600070205080204" pitchFamily="34" charset="-128"/>
            </a:endParaRPr>
          </a:p>
          <a:p>
            <a:pPr>
              <a:lnSpc>
                <a:spcPct val="90000"/>
              </a:lnSpc>
              <a:buClrTx/>
            </a:pPr>
            <a:r>
              <a:rPr lang="en-US" altLang="en-US" dirty="0">
                <a:solidFill>
                  <a:schemeClr val="tx1"/>
                </a:solidFill>
                <a:ea typeface="ＭＳ Ｐゴシック" panose="020B0600070205080204" pitchFamily="34" charset="-128"/>
              </a:rPr>
              <a:t>If clear on the process, then clear on the statistical method to apply.</a:t>
            </a:r>
          </a:p>
          <a:p>
            <a:pPr>
              <a:lnSpc>
                <a:spcPct val="90000"/>
              </a:lnSpc>
              <a:buClrTx/>
            </a:pPr>
            <a:endParaRPr lang="en-US" altLang="en-US" dirty="0">
              <a:solidFill>
                <a:schemeClr val="tx1"/>
              </a:solidFill>
              <a:ea typeface="ＭＳ Ｐゴシック" panose="020B0600070205080204" pitchFamily="34" charset="-128"/>
            </a:endParaRPr>
          </a:p>
          <a:p>
            <a:pPr>
              <a:lnSpc>
                <a:spcPct val="90000"/>
              </a:lnSpc>
              <a:buClrTx/>
            </a:pPr>
            <a:r>
              <a:rPr lang="en-US" altLang="en-US" dirty="0">
                <a:solidFill>
                  <a:schemeClr val="tx1"/>
                </a:solidFill>
                <a:ea typeface="ＭＳ Ｐゴシック" panose="020B0600070205080204" pitchFamily="34" charset="-128"/>
              </a:rPr>
              <a:t>Simulation is powerful tool for analysis AND insight!</a:t>
            </a:r>
          </a:p>
          <a:p>
            <a:pPr lvl="1">
              <a:lnSpc>
                <a:spcPct val="90000"/>
              </a:lnSpc>
              <a:buClrTx/>
            </a:pPr>
            <a:r>
              <a:rPr lang="en-US" altLang="en-US" dirty="0">
                <a:solidFill>
                  <a:schemeClr val="tx1"/>
                </a:solidFill>
                <a:ea typeface="ＭＳ Ｐゴシック" panose="020B0600070205080204" pitchFamily="34" charset="-128"/>
              </a:rPr>
              <a:t>Discover important properties like Law of Large Numbers, or Central Limit Theorem.</a:t>
            </a:r>
          </a:p>
          <a:p>
            <a:pPr marL="571500" lvl="1" indent="0">
              <a:lnSpc>
                <a:spcPct val="90000"/>
              </a:lnSpc>
              <a:buClrTx/>
              <a:buNone/>
            </a:pPr>
            <a:endParaRPr lang="en-US" altLang="en-US" dirty="0">
              <a:solidFill>
                <a:schemeClr val="tx1"/>
              </a:solidFill>
              <a:ea typeface="ＭＳ Ｐゴシック" panose="020B0600070205080204" pitchFamily="34" charset="-128"/>
            </a:endParaRPr>
          </a:p>
        </p:txBody>
      </p:sp>
    </p:spTree>
    <p:extLst>
      <p:ext uri="{BB962C8B-B14F-4D97-AF65-F5344CB8AC3E}">
        <p14:creationId xmlns:p14="http://schemas.microsoft.com/office/powerpoint/2010/main" val="1274096158"/>
      </p:ext>
    </p:extLst>
  </p:cSld>
  <p:clrMapOvr>
    <a:masterClrMapping/>
  </p:clrMapOvr>
  <p:transition advClick="0" advTm="49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Urn Model for Distributions</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a:lnSpc>
                <a:spcPct val="90000"/>
              </a:lnSpc>
              <a:buClrTx/>
            </a:pPr>
            <a:r>
              <a:rPr lang="en-US" altLang="en-US" dirty="0">
                <a:solidFill>
                  <a:schemeClr val="tx1"/>
                </a:solidFill>
                <a:ea typeface="ＭＳ Ｐゴシック" panose="020B0600070205080204" pitchFamily="34" charset="-128"/>
              </a:rPr>
              <a:t>Discrete Uniform (1, 2, …, m)</a:t>
            </a:r>
          </a:p>
          <a:p>
            <a:pPr lvl="1">
              <a:lnSpc>
                <a:spcPct val="90000"/>
              </a:lnSpc>
              <a:buClrTx/>
            </a:pPr>
            <a:r>
              <a:rPr lang="en-US" altLang="en-US" dirty="0">
                <a:solidFill>
                  <a:schemeClr val="tx1"/>
                </a:solidFill>
                <a:ea typeface="ＭＳ Ｐゴシック" panose="020B0600070205080204" pitchFamily="34" charset="-128"/>
              </a:rPr>
              <a:t>m marbles</a:t>
            </a:r>
          </a:p>
          <a:p>
            <a:pPr lvl="1">
              <a:lnSpc>
                <a:spcPct val="90000"/>
              </a:lnSpc>
              <a:buClrTx/>
            </a:pPr>
            <a:r>
              <a:rPr lang="en-US" altLang="en-US" dirty="0">
                <a:solidFill>
                  <a:schemeClr val="tx1"/>
                </a:solidFill>
                <a:ea typeface="ＭＳ Ｐゴシック" panose="020B0600070205080204" pitchFamily="34" charset="-128"/>
              </a:rPr>
              <a:t>Each marbles has a unique value: 1 to m</a:t>
            </a:r>
          </a:p>
          <a:p>
            <a:pPr lvl="1">
              <a:lnSpc>
                <a:spcPct val="90000"/>
              </a:lnSpc>
              <a:buClrTx/>
            </a:pPr>
            <a:r>
              <a:rPr lang="en-US" altLang="en-US" dirty="0">
                <a:solidFill>
                  <a:schemeClr val="tx1"/>
                </a:solidFill>
                <a:ea typeface="ＭＳ Ｐゴシック" panose="020B0600070205080204" pitchFamily="34" charset="-128"/>
              </a:rPr>
              <a:t>Draw a marble, note the value, replace it.</a:t>
            </a:r>
          </a:p>
          <a:p>
            <a:pPr>
              <a:lnSpc>
                <a:spcPct val="90000"/>
              </a:lnSpc>
              <a:buClrTx/>
            </a:pPr>
            <a:r>
              <a:rPr lang="en-US" altLang="en-US" dirty="0">
                <a:solidFill>
                  <a:schemeClr val="tx1"/>
                </a:solidFill>
                <a:ea typeface="ＭＳ Ｐゴシック" panose="020B0600070205080204" pitchFamily="34" charset="-128"/>
              </a:rPr>
              <a:t>Binomial(</a:t>
            </a:r>
            <a:r>
              <a:rPr lang="en-US" altLang="en-US" dirty="0" err="1">
                <a:solidFill>
                  <a:schemeClr val="tx1"/>
                </a:solidFill>
                <a:ea typeface="ＭＳ Ｐゴシック" panose="020B0600070205080204" pitchFamily="34" charset="-128"/>
              </a:rPr>
              <a:t>n,p</a:t>
            </a:r>
            <a:r>
              <a:rPr lang="en-US" altLang="en-US" dirty="0">
                <a:solidFill>
                  <a:schemeClr val="tx1"/>
                </a:solidFill>
                <a:ea typeface="ＭＳ Ｐゴシック" panose="020B0600070205080204" pitchFamily="34" charset="-128"/>
              </a:rPr>
              <a:t>)</a:t>
            </a:r>
          </a:p>
          <a:p>
            <a:pPr lvl="1">
              <a:lnSpc>
                <a:spcPct val="90000"/>
              </a:lnSpc>
              <a:buClrTx/>
            </a:pPr>
            <a:r>
              <a:rPr lang="en-US" altLang="en-US" dirty="0">
                <a:solidFill>
                  <a:schemeClr val="tx1"/>
                </a:solidFill>
                <a:ea typeface="ＭＳ Ｐゴシック" panose="020B0600070205080204" pitchFamily="34" charset="-128"/>
              </a:rPr>
              <a:t>m marbles in the urn.</a:t>
            </a:r>
          </a:p>
          <a:p>
            <a:pPr lvl="1">
              <a:lnSpc>
                <a:spcPct val="90000"/>
              </a:lnSpc>
              <a:buClrTx/>
            </a:pPr>
            <a:r>
              <a:rPr lang="en-US" altLang="en-US" dirty="0">
                <a:solidFill>
                  <a:schemeClr val="tx1"/>
                </a:solidFill>
                <a:ea typeface="ＭＳ Ｐゴシック" panose="020B0600070205080204" pitchFamily="34" charset="-128"/>
              </a:rPr>
              <a:t>Marbles are marked with a 1 (success) or 0 (failure).</a:t>
            </a:r>
          </a:p>
          <a:p>
            <a:pPr lvl="1">
              <a:lnSpc>
                <a:spcPct val="90000"/>
              </a:lnSpc>
              <a:buClrTx/>
            </a:pPr>
            <a:r>
              <a:rPr lang="en-US" altLang="en-US" dirty="0">
                <a:solidFill>
                  <a:schemeClr val="tx1"/>
                </a:solidFill>
                <a:ea typeface="ＭＳ Ｐゴシック" panose="020B0600070205080204" pitchFamily="34" charset="-128"/>
              </a:rPr>
              <a:t>Proportion p of the marbles are marked 1.</a:t>
            </a:r>
          </a:p>
          <a:p>
            <a:pPr lvl="1">
              <a:lnSpc>
                <a:spcPct val="90000"/>
              </a:lnSpc>
              <a:buClrTx/>
            </a:pPr>
            <a:r>
              <a:rPr lang="en-US" altLang="en-US" dirty="0">
                <a:solidFill>
                  <a:schemeClr val="tx1"/>
                </a:solidFill>
                <a:ea typeface="ＭＳ Ｐゴシック" panose="020B0600070205080204" pitchFamily="34" charset="-128"/>
              </a:rPr>
              <a:t>Draw n marbles with replacement and sum values.</a:t>
            </a:r>
          </a:p>
          <a:p>
            <a:pPr>
              <a:lnSpc>
                <a:spcPct val="90000"/>
              </a:lnSpc>
              <a:buClrTx/>
            </a:pPr>
            <a:r>
              <a:rPr lang="en-US" altLang="en-US" dirty="0">
                <a:solidFill>
                  <a:schemeClr val="tx1"/>
                </a:solidFill>
                <a:ea typeface="ＭＳ Ｐゴシック" panose="020B0600070205080204" pitchFamily="34" charset="-128"/>
              </a:rPr>
              <a:t>Hypergeometric(m, n</a:t>
            </a:r>
            <a:r>
              <a:rPr lang="en-US" altLang="en-US" baseline="-25000" dirty="0">
                <a:solidFill>
                  <a:schemeClr val="tx1"/>
                </a:solidFill>
                <a:ea typeface="ＭＳ Ｐゴシック" panose="020B0600070205080204" pitchFamily="34" charset="-128"/>
              </a:rPr>
              <a:t>1</a:t>
            </a:r>
            <a:r>
              <a:rPr lang="en-US" altLang="en-US" dirty="0">
                <a:solidFill>
                  <a:schemeClr val="tx1"/>
                </a:solidFill>
                <a:ea typeface="ＭＳ Ｐゴシック" panose="020B0600070205080204" pitchFamily="34" charset="-128"/>
              </a:rPr>
              <a:t>, n</a:t>
            </a:r>
            <a:r>
              <a:rPr lang="en-US" altLang="en-US" baseline="-25000" dirty="0">
                <a:solidFill>
                  <a:schemeClr val="tx1"/>
                </a:solidFill>
                <a:ea typeface="ＭＳ Ｐゴシック" panose="020B0600070205080204" pitchFamily="34" charset="-128"/>
              </a:rPr>
              <a:t>2</a:t>
            </a:r>
            <a:r>
              <a:rPr lang="en-US" altLang="en-US" dirty="0">
                <a:solidFill>
                  <a:schemeClr val="tx1"/>
                </a:solidFill>
                <a:ea typeface="ＭＳ Ｐゴシック" panose="020B0600070205080204" pitchFamily="34" charset="-128"/>
              </a:rPr>
              <a:t>)</a:t>
            </a:r>
          </a:p>
          <a:p>
            <a:pPr lvl="1">
              <a:lnSpc>
                <a:spcPct val="90000"/>
              </a:lnSpc>
              <a:buClrTx/>
            </a:pPr>
            <a:r>
              <a:rPr lang="en-US" altLang="en-US" dirty="0">
                <a:solidFill>
                  <a:schemeClr val="tx1"/>
                </a:solidFill>
                <a:ea typeface="ＭＳ Ｐゴシック" panose="020B0600070205080204" pitchFamily="34" charset="-128"/>
              </a:rPr>
              <a:t>n</a:t>
            </a:r>
            <a:r>
              <a:rPr lang="en-US" altLang="en-US" baseline="-25000" dirty="0">
                <a:solidFill>
                  <a:schemeClr val="tx1"/>
                </a:solidFill>
                <a:ea typeface="ＭＳ Ｐゴシック" panose="020B0600070205080204" pitchFamily="34" charset="-128"/>
              </a:rPr>
              <a:t>1</a:t>
            </a:r>
            <a:r>
              <a:rPr lang="en-US" altLang="en-US" dirty="0">
                <a:solidFill>
                  <a:schemeClr val="tx1"/>
                </a:solidFill>
                <a:ea typeface="ＭＳ Ｐゴシック" panose="020B0600070205080204" pitchFamily="34" charset="-128"/>
              </a:rPr>
              <a:t> + n</a:t>
            </a:r>
            <a:r>
              <a:rPr lang="en-US" altLang="en-US" baseline="-25000" dirty="0">
                <a:solidFill>
                  <a:schemeClr val="tx1"/>
                </a:solidFill>
                <a:ea typeface="ＭＳ Ｐゴシック" panose="020B0600070205080204" pitchFamily="34" charset="-128"/>
              </a:rPr>
              <a:t>2</a:t>
            </a:r>
            <a:r>
              <a:rPr lang="en-US" altLang="en-US" dirty="0">
                <a:solidFill>
                  <a:schemeClr val="tx1"/>
                </a:solidFill>
                <a:ea typeface="ＭＳ Ｐゴシック" panose="020B0600070205080204" pitchFamily="34" charset="-128"/>
              </a:rPr>
              <a:t> marbles in the urn</a:t>
            </a:r>
          </a:p>
          <a:p>
            <a:pPr lvl="1">
              <a:lnSpc>
                <a:spcPct val="90000"/>
              </a:lnSpc>
              <a:buClrTx/>
            </a:pPr>
            <a:r>
              <a:rPr lang="en-US" altLang="en-US" dirty="0">
                <a:solidFill>
                  <a:schemeClr val="tx1"/>
                </a:solidFill>
                <a:ea typeface="ＭＳ Ｐゴシック" panose="020B0600070205080204" pitchFamily="34" charset="-128"/>
              </a:rPr>
              <a:t>n</a:t>
            </a:r>
            <a:r>
              <a:rPr lang="en-US" altLang="en-US" baseline="-25000" dirty="0">
                <a:solidFill>
                  <a:schemeClr val="tx1"/>
                </a:solidFill>
                <a:ea typeface="ＭＳ Ｐゴシック" panose="020B0600070205080204" pitchFamily="34" charset="-128"/>
              </a:rPr>
              <a:t>1</a:t>
            </a:r>
            <a:r>
              <a:rPr lang="en-US" altLang="en-US" dirty="0">
                <a:solidFill>
                  <a:schemeClr val="tx1"/>
                </a:solidFill>
                <a:ea typeface="ＭＳ Ｐゴシック" panose="020B0600070205080204" pitchFamily="34" charset="-128"/>
              </a:rPr>
              <a:t> marbles marked with a 1 (success)</a:t>
            </a:r>
          </a:p>
          <a:p>
            <a:pPr lvl="1">
              <a:lnSpc>
                <a:spcPct val="90000"/>
              </a:lnSpc>
              <a:buClrTx/>
            </a:pPr>
            <a:r>
              <a:rPr lang="en-US" altLang="en-US" dirty="0">
                <a:solidFill>
                  <a:schemeClr val="tx1"/>
                </a:solidFill>
                <a:ea typeface="ＭＳ Ｐゴシック" panose="020B0600070205080204" pitchFamily="34" charset="-128"/>
              </a:rPr>
              <a:t>n</a:t>
            </a:r>
            <a:r>
              <a:rPr lang="en-US" altLang="en-US" baseline="-25000" dirty="0">
                <a:solidFill>
                  <a:schemeClr val="tx1"/>
                </a:solidFill>
                <a:ea typeface="ＭＳ Ｐゴシック" panose="020B0600070205080204" pitchFamily="34" charset="-128"/>
              </a:rPr>
              <a:t>2</a:t>
            </a:r>
            <a:r>
              <a:rPr lang="en-US" altLang="en-US" dirty="0">
                <a:solidFill>
                  <a:schemeClr val="tx1"/>
                </a:solidFill>
                <a:ea typeface="ＭＳ Ｐゴシック" panose="020B0600070205080204" pitchFamily="34" charset="-128"/>
              </a:rPr>
              <a:t> marked with a 0 (failure)</a:t>
            </a:r>
          </a:p>
          <a:p>
            <a:pPr lvl="1">
              <a:lnSpc>
                <a:spcPct val="90000"/>
              </a:lnSpc>
              <a:buClrTx/>
            </a:pPr>
            <a:r>
              <a:rPr lang="en-US" altLang="en-US" dirty="0">
                <a:solidFill>
                  <a:schemeClr val="tx1"/>
                </a:solidFill>
                <a:ea typeface="ＭＳ Ｐゴシック" panose="020B0600070205080204" pitchFamily="34" charset="-128"/>
              </a:rPr>
              <a:t>Draw m marbles with replacement and sum the values</a:t>
            </a:r>
          </a:p>
        </p:txBody>
      </p:sp>
    </p:spTree>
    <p:extLst>
      <p:ext uri="{BB962C8B-B14F-4D97-AF65-F5344CB8AC3E}">
        <p14:creationId xmlns:p14="http://schemas.microsoft.com/office/powerpoint/2010/main" val="3302778079"/>
      </p:ext>
    </p:extLst>
  </p:cSld>
  <p:clrMapOvr>
    <a:masterClrMapping/>
  </p:clrMapOvr>
  <p:transition advClick="0" advTm="49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E259-F5A9-9046-AF44-978C265DB497}"/>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A52418E3-EC3B-7641-AFA0-AE0F466C51EA}"/>
              </a:ext>
            </a:extLst>
          </p:cNvPr>
          <p:cNvSpPr>
            <a:spLocks noGrp="1"/>
          </p:cNvSpPr>
          <p:nvPr>
            <p:ph type="body" idx="1"/>
          </p:nvPr>
        </p:nvSpPr>
        <p:spPr/>
        <p:txBody>
          <a:bodyPr/>
          <a:lstStyle/>
          <a:p>
            <a:r>
              <a:rPr lang="en-US" altLang="en-US" dirty="0">
                <a:solidFill>
                  <a:schemeClr val="tx1"/>
                </a:solidFill>
              </a:rPr>
              <a:t>Described measures of central tendency</a:t>
            </a:r>
          </a:p>
          <a:p>
            <a:pPr lvl="1"/>
            <a:r>
              <a:rPr lang="en-US" altLang="en-US" sz="1500" dirty="0">
                <a:solidFill>
                  <a:schemeClr val="tx1"/>
                </a:solidFill>
              </a:rPr>
              <a:t>Mean, median, mode</a:t>
            </a:r>
          </a:p>
          <a:p>
            <a:r>
              <a:rPr lang="en-US" altLang="en-US" dirty="0">
                <a:solidFill>
                  <a:schemeClr val="tx1"/>
                </a:solidFill>
              </a:rPr>
              <a:t>Illustrated the shape of the distribution</a:t>
            </a:r>
          </a:p>
          <a:p>
            <a:pPr lvl="1"/>
            <a:r>
              <a:rPr lang="en-US" altLang="en-US" sz="1500" dirty="0">
                <a:solidFill>
                  <a:schemeClr val="tx1"/>
                </a:solidFill>
              </a:rPr>
              <a:t>Symmetric, skewed</a:t>
            </a:r>
          </a:p>
          <a:p>
            <a:r>
              <a:rPr lang="en-US" altLang="en-US" dirty="0">
                <a:solidFill>
                  <a:schemeClr val="tx1"/>
                </a:solidFill>
              </a:rPr>
              <a:t>Described measures of variation</a:t>
            </a:r>
          </a:p>
          <a:p>
            <a:pPr lvl="1"/>
            <a:r>
              <a:rPr lang="en-US" altLang="en-US" sz="1500" dirty="0">
                <a:solidFill>
                  <a:schemeClr val="tx1"/>
                </a:solidFill>
              </a:rPr>
              <a:t>Range, interquartile range, variance and standard deviation, coefficient of variation</a:t>
            </a:r>
          </a:p>
          <a:p>
            <a:r>
              <a:rPr lang="en-US" altLang="en-US" dirty="0">
                <a:solidFill>
                  <a:schemeClr val="tx1"/>
                </a:solidFill>
              </a:rPr>
              <a:t>Calculated measures of relationships between variables</a:t>
            </a:r>
          </a:p>
          <a:p>
            <a:pPr lvl="1"/>
            <a:r>
              <a:rPr lang="en-US" altLang="en-US" sz="1500" dirty="0">
                <a:solidFill>
                  <a:schemeClr val="tx1"/>
                </a:solidFill>
              </a:rPr>
              <a:t>covariance and correlation coefficient</a:t>
            </a:r>
          </a:p>
          <a:p>
            <a:endParaRPr lang="en-US" dirty="0">
              <a:solidFill>
                <a:schemeClr val="tx1"/>
              </a:solidFill>
            </a:endParaRPr>
          </a:p>
        </p:txBody>
      </p:sp>
    </p:spTree>
    <p:extLst>
      <p:ext uri="{BB962C8B-B14F-4D97-AF65-F5344CB8AC3E}">
        <p14:creationId xmlns:p14="http://schemas.microsoft.com/office/powerpoint/2010/main" val="291473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1628250" y="1966950"/>
            <a:ext cx="5887500" cy="12096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3600" dirty="0"/>
              <a:t>&lt; Pause &gt;</a:t>
            </a:r>
          </a:p>
          <a:p>
            <a:pPr marL="0" lvl="0" indent="0" algn="ctr">
              <a:spcBef>
                <a:spcPts val="0"/>
              </a:spcBef>
              <a:spcAft>
                <a:spcPts val="0"/>
              </a:spcAft>
              <a:buNone/>
            </a:pPr>
            <a:r>
              <a:rPr lang="en" sz="3600" dirty="0"/>
              <a:t>Thoughts and Questions?</a:t>
            </a:r>
            <a:endParaRPr sz="3600" dirty="0"/>
          </a:p>
        </p:txBody>
      </p:sp>
    </p:spTree>
    <p:extLst>
      <p:ext uri="{BB962C8B-B14F-4D97-AF65-F5344CB8AC3E}">
        <p14:creationId xmlns:p14="http://schemas.microsoft.com/office/powerpoint/2010/main" val="2230154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4C89119-A0EF-9947-9E40-77F28775226D}"/>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Probability: Introduction</a:t>
            </a:r>
          </a:p>
        </p:txBody>
      </p:sp>
      <p:sp>
        <p:nvSpPr>
          <p:cNvPr id="14339" name="Rectangle 3">
            <a:extLst>
              <a:ext uri="{FF2B5EF4-FFF2-40B4-BE49-F238E27FC236}">
                <a16:creationId xmlns:a16="http://schemas.microsoft.com/office/drawing/2014/main" id="{D1FB162F-71C8-4C43-8E16-2FA5D9C5998B}"/>
              </a:ext>
            </a:extLst>
          </p:cNvPr>
          <p:cNvSpPr>
            <a:spLocks noGrp="1" noChangeArrowheads="1"/>
          </p:cNvSpPr>
          <p:nvPr>
            <p:ph type="body" idx="1"/>
          </p:nvPr>
        </p:nvSpPr>
        <p:spPr>
          <a:xfrm>
            <a:off x="457200" y="1278516"/>
            <a:ext cx="5932714" cy="3630300"/>
          </a:xfrm>
        </p:spPr>
        <p:txBody>
          <a:bodyPr/>
          <a:lstStyle/>
          <a:p>
            <a:pPr>
              <a:buClrTx/>
            </a:pPr>
            <a:r>
              <a:rPr lang="en-US" altLang="en-US" dirty="0">
                <a:solidFill>
                  <a:schemeClr val="tx1"/>
                </a:solidFill>
                <a:ea typeface="ＭＳ Ｐゴシック" panose="020B0600070205080204" pitchFamily="34" charset="-128"/>
              </a:rPr>
              <a:t>Basis of Inferential Statistics</a:t>
            </a:r>
          </a:p>
          <a:p>
            <a:pPr>
              <a:buClrTx/>
            </a:pPr>
            <a:r>
              <a:rPr lang="en-US" altLang="en-US" dirty="0">
                <a:solidFill>
                  <a:schemeClr val="tx1"/>
                </a:solidFill>
                <a:ea typeface="ＭＳ Ｐゴシック" panose="020B0600070205080204" pitchFamily="34" charset="-128"/>
              </a:rPr>
              <a:t>Definition is controversial. How would you define probability?</a:t>
            </a:r>
          </a:p>
          <a:p>
            <a:pPr>
              <a:buClrTx/>
            </a:pPr>
            <a:endParaRPr lang="en-US" altLang="en-US" dirty="0">
              <a:solidFill>
                <a:schemeClr val="tx1"/>
              </a:solidFill>
              <a:ea typeface="ＭＳ Ｐゴシック" panose="020B0600070205080204" pitchFamily="34" charset="-128"/>
            </a:endParaRPr>
          </a:p>
          <a:p>
            <a:pPr>
              <a:buClrTx/>
            </a:pPr>
            <a:r>
              <a:rPr lang="en-US" altLang="en-US" dirty="0">
                <a:solidFill>
                  <a:schemeClr val="tx1"/>
                </a:solidFill>
                <a:ea typeface="ＭＳ Ｐゴシック" panose="020B0600070205080204" pitchFamily="34" charset="-128"/>
              </a:rPr>
              <a:t>If we flipped millions of coins, we’d expect half of them to come up heads. So, we say that the probability of getting a head is one half.</a:t>
            </a:r>
          </a:p>
          <a:p>
            <a:pPr>
              <a:buClrTx/>
            </a:pPr>
            <a:endParaRPr lang="en-US" altLang="en-US" dirty="0">
              <a:solidFill>
                <a:schemeClr val="tx1"/>
              </a:solidFill>
              <a:ea typeface="ＭＳ Ｐゴシック" panose="020B0600070205080204" pitchFamily="34" charset="-128"/>
            </a:endParaRPr>
          </a:p>
          <a:p>
            <a:pPr>
              <a:buClrTx/>
            </a:pPr>
            <a:endParaRPr lang="en-US" altLang="en-US" dirty="0">
              <a:solidFill>
                <a:schemeClr val="tx1"/>
              </a:solidFill>
              <a:ea typeface="ＭＳ Ｐゴシック" panose="020B0600070205080204" pitchFamily="34" charset="-128"/>
            </a:endParaRPr>
          </a:p>
        </p:txBody>
      </p:sp>
      <p:pic>
        <p:nvPicPr>
          <p:cNvPr id="4" name="Picture 4">
            <a:extLst>
              <a:ext uri="{FF2B5EF4-FFF2-40B4-BE49-F238E27FC236}">
                <a16:creationId xmlns:a16="http://schemas.microsoft.com/office/drawing/2014/main" id="{E43C16B2-558E-084A-A464-DD31031256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4824" y="1278516"/>
            <a:ext cx="1045472" cy="100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a:extLst>
              <a:ext uri="{FF2B5EF4-FFF2-40B4-BE49-F238E27FC236}">
                <a16:creationId xmlns:a16="http://schemas.microsoft.com/office/drawing/2014/main" id="{3E9139F3-F2C0-A246-8B0D-FB8AA1DAC36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H="1">
            <a:off x="7211520" y="1270414"/>
            <a:ext cx="795190" cy="141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0857590"/>
      </p:ext>
    </p:extLst>
  </p:cSld>
  <p:clrMapOvr>
    <a:masterClrMapping/>
  </p:clrMapOvr>
  <p:transition advClick="0" advTm="28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155AB46-F17E-734E-A028-8CF9A652F618}"/>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Complications</a:t>
            </a:r>
          </a:p>
        </p:txBody>
      </p:sp>
      <p:sp>
        <p:nvSpPr>
          <p:cNvPr id="22531" name="Rectangle 3">
            <a:extLst>
              <a:ext uri="{FF2B5EF4-FFF2-40B4-BE49-F238E27FC236}">
                <a16:creationId xmlns:a16="http://schemas.microsoft.com/office/drawing/2014/main" id="{8EABE057-B5B5-CB47-A6F4-3FD7FE9CD4EA}"/>
              </a:ext>
            </a:extLst>
          </p:cNvPr>
          <p:cNvSpPr>
            <a:spLocks noGrp="1" noChangeArrowheads="1"/>
          </p:cNvSpPr>
          <p:nvPr>
            <p:ph type="body" idx="1"/>
          </p:nvPr>
        </p:nvSpPr>
        <p:spPr/>
        <p:txBody>
          <a:bodyPr/>
          <a:lstStyle/>
          <a:p>
            <a:r>
              <a:rPr lang="en-US" altLang="en-US" sz="2400" dirty="0">
                <a:solidFill>
                  <a:schemeClr val="tx1"/>
                </a:solidFill>
                <a:ea typeface="ＭＳ Ｐゴシック" panose="020B0600070205080204" pitchFamily="34" charset="-128"/>
              </a:rPr>
              <a:t>Consider the forecast for August 1 in Seattle. If it rained 62,000 of the last 100,000 days, you might say the probability of rain is 62%.</a:t>
            </a:r>
          </a:p>
          <a:p>
            <a:pPr eaLnBrk="1" hangingPunct="1"/>
            <a:endParaRPr lang="en-US" altLang="en-US" sz="2344" dirty="0">
              <a:solidFill>
                <a:schemeClr val="tx1"/>
              </a:solidFill>
              <a:ea typeface="ＭＳ Ｐゴシック" panose="020B0600070205080204" pitchFamily="34" charset="-128"/>
            </a:endParaRPr>
          </a:p>
          <a:p>
            <a:pPr eaLnBrk="1" hangingPunct="1"/>
            <a:r>
              <a:rPr lang="en-US" altLang="en-US" sz="2344" dirty="0">
                <a:solidFill>
                  <a:schemeClr val="tx1"/>
                </a:solidFill>
                <a:ea typeface="ＭＳ Ｐゴシック" panose="020B0600070205080204" pitchFamily="34" charset="-128"/>
              </a:rPr>
              <a:t>It rains less often of August 1. Can take humidity, wind direction, and the weather on July 31 into account. Sample of exactly similar prior cases is zero.</a:t>
            </a:r>
          </a:p>
        </p:txBody>
      </p:sp>
    </p:spTree>
    <p:extLst>
      <p:ext uri="{BB962C8B-B14F-4D97-AF65-F5344CB8AC3E}">
        <p14:creationId xmlns:p14="http://schemas.microsoft.com/office/powerpoint/2010/main" val="673824916"/>
      </p:ext>
    </p:extLst>
  </p:cSld>
  <p:clrMapOvr>
    <a:masterClrMapping/>
  </p:clrMapOvr>
  <p:transition advClick="0" advTm="56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3F75A19-33F2-1F47-BEA3-738FF36815C3}"/>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Subjective Probability</a:t>
            </a:r>
          </a:p>
        </p:txBody>
      </p:sp>
      <p:sp>
        <p:nvSpPr>
          <p:cNvPr id="2" name="Text Placeholder 1">
            <a:extLst>
              <a:ext uri="{FF2B5EF4-FFF2-40B4-BE49-F238E27FC236}">
                <a16:creationId xmlns:a16="http://schemas.microsoft.com/office/drawing/2014/main" id="{DF47F434-230E-0248-B786-70FC304057A7}"/>
              </a:ext>
            </a:extLst>
          </p:cNvPr>
          <p:cNvSpPr>
            <a:spLocks noGrp="1"/>
          </p:cNvSpPr>
          <p:nvPr>
            <p:ph type="body" idx="1"/>
          </p:nvPr>
        </p:nvSpPr>
        <p:spPr/>
        <p:txBody>
          <a:bodyPr/>
          <a:lstStyle/>
          <a:p>
            <a:endParaRPr lang="en-US"/>
          </a:p>
        </p:txBody>
      </p:sp>
      <p:pic>
        <p:nvPicPr>
          <p:cNvPr id="24579" name="Picture 7">
            <a:extLst>
              <a:ext uri="{FF2B5EF4-FFF2-40B4-BE49-F238E27FC236}">
                <a16:creationId xmlns:a16="http://schemas.microsoft.com/office/drawing/2014/main" id="{467A635D-F13D-3A48-9904-9AAF88CF0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1457028"/>
            <a:ext cx="5457527" cy="339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359480"/>
      </p:ext>
    </p:extLst>
  </p:cSld>
  <p:clrMapOvr>
    <a:masterClrMapping/>
  </p:clrMapOvr>
  <p:transition advClick="0" advTm="43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Different Probabilities</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p:txBody>
          <a:bodyPr/>
          <a:lstStyle/>
          <a:p>
            <a:pPr eaLnBrk="1" hangingPunct="1">
              <a:lnSpc>
                <a:spcPct val="90000"/>
              </a:lnSpc>
              <a:buClrTx/>
            </a:pPr>
            <a:r>
              <a:rPr lang="en-US" altLang="en-US" dirty="0">
                <a:solidFill>
                  <a:schemeClr val="tx1"/>
                </a:solidFill>
                <a:ea typeface="ＭＳ Ｐゴシック" panose="020B0600070205080204" pitchFamily="34" charset="-128"/>
              </a:rPr>
              <a:t>You say there is a 1/6 probability of getting a six when rolling a die.</a:t>
            </a:r>
          </a:p>
          <a:p>
            <a:pPr eaLnBrk="1" hangingPunct="1">
              <a:lnSpc>
                <a:spcPct val="90000"/>
              </a:lnSpc>
              <a:buClrTx/>
            </a:pPr>
            <a:endParaRPr lang="en-US" altLang="en-US" dirty="0">
              <a:solidFill>
                <a:schemeClr val="tx1"/>
              </a:solidFill>
              <a:ea typeface="ＭＳ Ｐゴシック" panose="020B0600070205080204" pitchFamily="34" charset="-128"/>
            </a:endParaRPr>
          </a:p>
          <a:p>
            <a:pPr eaLnBrk="1" hangingPunct="1">
              <a:lnSpc>
                <a:spcPct val="90000"/>
              </a:lnSpc>
              <a:buClrTx/>
            </a:pPr>
            <a:r>
              <a:rPr lang="en-US" altLang="en-US" dirty="0">
                <a:solidFill>
                  <a:schemeClr val="tx1"/>
                </a:solidFill>
                <a:ea typeface="ＭＳ Ｐゴシック" panose="020B0600070205080204" pitchFamily="34" charset="-128"/>
              </a:rPr>
              <a:t>Your friend says it is 2/3. You are still right even if a 6 is rolled.</a:t>
            </a:r>
          </a:p>
        </p:txBody>
      </p:sp>
      <p:sp>
        <p:nvSpPr>
          <p:cNvPr id="2" name="Rectangle 1">
            <a:extLst>
              <a:ext uri="{FF2B5EF4-FFF2-40B4-BE49-F238E27FC236}">
                <a16:creationId xmlns:a16="http://schemas.microsoft.com/office/drawing/2014/main" id="{CD485C19-E700-054D-8CF5-1B7CC0D7D2CA}"/>
              </a:ext>
            </a:extLst>
          </p:cNvPr>
          <p:cNvSpPr/>
          <p:nvPr/>
        </p:nvSpPr>
        <p:spPr>
          <a:xfrm>
            <a:off x="615338" y="3684942"/>
            <a:ext cx="2884123" cy="307777"/>
          </a:xfrm>
          <a:prstGeom prst="rect">
            <a:avLst/>
          </a:prstGeom>
        </p:spPr>
        <p:txBody>
          <a:bodyPr wrap="none">
            <a:spAutoFit/>
          </a:bodyPr>
          <a:lstStyle/>
          <a:p>
            <a:pPr eaLnBrk="1" hangingPunct="1">
              <a:buClrTx/>
            </a:pPr>
            <a:r>
              <a:rPr lang="en-US" altLang="en-US" dirty="0">
                <a:ea typeface="ＭＳ Ｐゴシック" panose="020B0600070205080204" pitchFamily="34" charset="-128"/>
              </a:rPr>
              <a:t>P(the sun comes out tomorrow)&lt;1</a:t>
            </a:r>
          </a:p>
        </p:txBody>
      </p:sp>
      <p:pic>
        <p:nvPicPr>
          <p:cNvPr id="5" name="Picture 4">
            <a:extLst>
              <a:ext uri="{FF2B5EF4-FFF2-40B4-BE49-F238E27FC236}">
                <a16:creationId xmlns:a16="http://schemas.microsoft.com/office/drawing/2014/main" id="{F5BF7910-D69E-E341-BAB1-9C96ED7C4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970" y="2244497"/>
            <a:ext cx="1506141"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4243913"/>
      </p:ext>
    </p:extLst>
  </p:cSld>
  <p:clrMapOvr>
    <a:masterClrMapping/>
  </p:clrMapOvr>
  <p:transition advClick="0" advTm="49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6132-244D-0946-9CF5-EE60EB76622C}"/>
              </a:ext>
            </a:extLst>
          </p:cNvPr>
          <p:cNvSpPr>
            <a:spLocks noGrp="1"/>
          </p:cNvSpPr>
          <p:nvPr>
            <p:ph type="title"/>
          </p:nvPr>
        </p:nvSpPr>
        <p:spPr/>
        <p:txBody>
          <a:bodyPr/>
          <a:lstStyle/>
          <a:p>
            <a:r>
              <a:rPr lang="en-US" dirty="0"/>
              <a:t>Definitions</a:t>
            </a:r>
          </a:p>
        </p:txBody>
      </p:sp>
      <p:sp>
        <p:nvSpPr>
          <p:cNvPr id="3" name="Text Placeholder 2">
            <a:extLst>
              <a:ext uri="{FF2B5EF4-FFF2-40B4-BE49-F238E27FC236}">
                <a16:creationId xmlns:a16="http://schemas.microsoft.com/office/drawing/2014/main" id="{E30AADEF-7138-D547-8D4D-9A96DB1328BC}"/>
              </a:ext>
            </a:extLst>
          </p:cNvPr>
          <p:cNvSpPr>
            <a:spLocks noGrp="1"/>
          </p:cNvSpPr>
          <p:nvPr>
            <p:ph type="body" idx="1"/>
          </p:nvPr>
        </p:nvSpPr>
        <p:spPr/>
        <p:txBody>
          <a:bodyPr/>
          <a:lstStyle/>
          <a:p>
            <a:pPr marL="342900"/>
            <a:r>
              <a:rPr lang="en-US" altLang="en-US" b="1" dirty="0">
                <a:solidFill>
                  <a:schemeClr val="tx1"/>
                </a:solidFill>
              </a:rPr>
              <a:t>Random Experiment</a:t>
            </a:r>
          </a:p>
          <a:p>
            <a:pPr marL="800100" lvl="1"/>
            <a:r>
              <a:rPr lang="en-US" altLang="en-US" dirty="0">
                <a:solidFill>
                  <a:schemeClr val="tx1"/>
                </a:solidFill>
              </a:rPr>
              <a:t>a process leading to an uncertain outcome</a:t>
            </a:r>
          </a:p>
          <a:p>
            <a:pPr marL="342900"/>
            <a:r>
              <a:rPr lang="en-US" altLang="en-US" b="1" dirty="0">
                <a:solidFill>
                  <a:schemeClr val="tx1"/>
                </a:solidFill>
              </a:rPr>
              <a:t>Basic Outcome</a:t>
            </a:r>
          </a:p>
          <a:p>
            <a:pPr marL="800100" lvl="1"/>
            <a:r>
              <a:rPr lang="en-US" altLang="en-US" dirty="0">
                <a:solidFill>
                  <a:schemeClr val="tx1"/>
                </a:solidFill>
              </a:rPr>
              <a:t>a possible outcome of a random experiment </a:t>
            </a:r>
          </a:p>
          <a:p>
            <a:pPr marL="342900"/>
            <a:r>
              <a:rPr lang="en-US" altLang="en-US" b="1" dirty="0">
                <a:solidFill>
                  <a:schemeClr val="tx1"/>
                </a:solidFill>
              </a:rPr>
              <a:t>Sample Space</a:t>
            </a:r>
          </a:p>
          <a:p>
            <a:pPr marL="800100" lvl="1"/>
            <a:r>
              <a:rPr lang="en-US" altLang="en-US" dirty="0">
                <a:solidFill>
                  <a:schemeClr val="tx1"/>
                </a:solidFill>
              </a:rPr>
              <a:t>the collection of all possible outcomes of a random experiment</a:t>
            </a:r>
          </a:p>
          <a:p>
            <a:pPr marL="342900"/>
            <a:r>
              <a:rPr lang="en-US" altLang="en-US" b="1" dirty="0">
                <a:solidFill>
                  <a:schemeClr val="tx1"/>
                </a:solidFill>
              </a:rPr>
              <a:t>Event</a:t>
            </a:r>
          </a:p>
          <a:p>
            <a:pPr marL="800100" lvl="1"/>
            <a:r>
              <a:rPr lang="en-US" altLang="en-US" dirty="0">
                <a:solidFill>
                  <a:schemeClr val="tx1"/>
                </a:solidFill>
              </a:rPr>
              <a:t>any subset of basic outcomes from the sample space</a:t>
            </a:r>
          </a:p>
          <a:p>
            <a:endParaRPr lang="en-US" dirty="0">
              <a:solidFill>
                <a:schemeClr val="tx1"/>
              </a:solidFill>
            </a:endParaRPr>
          </a:p>
        </p:txBody>
      </p:sp>
    </p:spTree>
    <p:extLst>
      <p:ext uri="{BB962C8B-B14F-4D97-AF65-F5344CB8AC3E}">
        <p14:creationId xmlns:p14="http://schemas.microsoft.com/office/powerpoint/2010/main" val="386306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Salk Field Trials</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p:txBody>
          <a:bodyPr/>
          <a:lstStyle/>
          <a:p>
            <a:pPr eaLnBrk="1" hangingPunct="1">
              <a:lnSpc>
                <a:spcPct val="90000"/>
              </a:lnSpc>
              <a:buClrTx/>
            </a:pPr>
            <a:r>
              <a:rPr lang="en-US" altLang="en-US" dirty="0">
                <a:solidFill>
                  <a:schemeClr val="tx1"/>
                </a:solidFill>
                <a:ea typeface="ＭＳ Ｐゴシック" panose="020B0600070205080204" pitchFamily="34" charset="-128"/>
              </a:rPr>
              <a:t>1954: year-long field trial on 1.8M children from 217 areas in US, Canada, and Finland for cost of $17.5M</a:t>
            </a:r>
          </a:p>
          <a:p>
            <a:pPr eaLnBrk="1" hangingPunct="1">
              <a:lnSpc>
                <a:spcPct val="90000"/>
              </a:lnSpc>
              <a:buClrTx/>
            </a:pPr>
            <a:r>
              <a:rPr lang="en-US" altLang="en-US" dirty="0">
                <a:solidFill>
                  <a:schemeClr val="tx1"/>
                </a:solidFill>
                <a:ea typeface="ＭＳ Ｐゴシック" panose="020B0600070205080204" pitchFamily="34" charset="-128"/>
              </a:rPr>
              <a:t>By randomizing the assignment of each child to treatment or control, potential biases are turned into chance error. So any factor that might bias the result will be averaged out across the two groups, even if the factors are unobserved.</a:t>
            </a:r>
          </a:p>
          <a:p>
            <a:pPr eaLnBrk="1" hangingPunct="1">
              <a:lnSpc>
                <a:spcPct val="90000"/>
              </a:lnSpc>
              <a:buClrTx/>
            </a:pPr>
            <a:r>
              <a:rPr lang="en-US" altLang="en-US" dirty="0">
                <a:solidFill>
                  <a:schemeClr val="tx1"/>
                </a:solidFill>
                <a:ea typeface="ＭＳ Ｐゴシック" panose="020B0600070205080204" pitchFamily="34" charset="-128"/>
              </a:rPr>
              <a:t>Outcome after one year, out of 400,000 children:</a:t>
            </a:r>
          </a:p>
          <a:p>
            <a:pPr lvl="1">
              <a:lnSpc>
                <a:spcPct val="90000"/>
              </a:lnSpc>
              <a:buClrTx/>
            </a:pPr>
            <a:r>
              <a:rPr lang="en-US" altLang="en-US" dirty="0">
                <a:solidFill>
                  <a:schemeClr val="tx1"/>
                </a:solidFill>
                <a:ea typeface="ＭＳ Ｐゴシック" panose="020B0600070205080204" pitchFamily="34" charset="-128"/>
              </a:rPr>
              <a:t>56 children receiving the vaccine contracted polio.</a:t>
            </a:r>
          </a:p>
          <a:p>
            <a:pPr lvl="1">
              <a:lnSpc>
                <a:spcPct val="90000"/>
              </a:lnSpc>
              <a:buClrTx/>
            </a:pPr>
            <a:r>
              <a:rPr lang="en-US" altLang="en-US" dirty="0">
                <a:solidFill>
                  <a:schemeClr val="tx1"/>
                </a:solidFill>
                <a:ea typeface="ＭＳ Ｐゴシック" panose="020B0600070205080204" pitchFamily="34" charset="-128"/>
              </a:rPr>
              <a:t>142 of those who did not receive the vaccine contracted polio.</a:t>
            </a:r>
          </a:p>
          <a:p>
            <a:pPr>
              <a:lnSpc>
                <a:spcPct val="90000"/>
              </a:lnSpc>
              <a:buClrTx/>
            </a:pPr>
            <a:r>
              <a:rPr lang="en-US" altLang="en-US" b="1" dirty="0">
                <a:solidFill>
                  <a:schemeClr val="tx1"/>
                </a:solidFill>
                <a:ea typeface="ＭＳ Ｐゴシック" panose="020B0600070205080204" pitchFamily="34" charset="-128"/>
              </a:rPr>
              <a:t>Did the vaccine work?</a:t>
            </a:r>
          </a:p>
        </p:txBody>
      </p:sp>
    </p:spTree>
    <p:extLst>
      <p:ext uri="{BB962C8B-B14F-4D97-AF65-F5344CB8AC3E}">
        <p14:creationId xmlns:p14="http://schemas.microsoft.com/office/powerpoint/2010/main" val="3820031591"/>
      </p:ext>
    </p:extLst>
  </p:cSld>
  <p:clrMapOvr>
    <a:masterClrMapping/>
  </p:clrMapOvr>
  <p:transition advClick="0" advTm="49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Salk Field Trials</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p:txBody>
          <a:bodyPr/>
          <a:lstStyle/>
          <a:p>
            <a:pPr>
              <a:lnSpc>
                <a:spcPct val="90000"/>
              </a:lnSpc>
              <a:buClrTx/>
            </a:pPr>
            <a:r>
              <a:rPr lang="en-US" altLang="en-US" dirty="0">
                <a:solidFill>
                  <a:schemeClr val="tx1"/>
                </a:solidFill>
                <a:ea typeface="ＭＳ Ｐゴシック" panose="020B0600070205080204" pitchFamily="34" charset="-128"/>
              </a:rPr>
              <a:t>Suppose the vaccine did not work, then the 198 children who contracted polio would have become sick whether or not they received the vaccine. It was only the randomization that led to the 142 of the 198 sick children being assigned the placebo. Nothing else.</a:t>
            </a:r>
          </a:p>
          <a:p>
            <a:pPr eaLnBrk="1" hangingPunct="1">
              <a:lnSpc>
                <a:spcPct val="90000"/>
              </a:lnSpc>
              <a:buClrTx/>
            </a:pPr>
            <a:endParaRPr lang="en-US" altLang="en-US" dirty="0">
              <a:solidFill>
                <a:schemeClr val="tx1"/>
              </a:solidFill>
              <a:ea typeface="ＭＳ Ｐゴシック" panose="020B0600070205080204" pitchFamily="34" charset="-128"/>
            </a:endParaRPr>
          </a:p>
          <a:p>
            <a:pPr eaLnBrk="1" hangingPunct="1">
              <a:lnSpc>
                <a:spcPct val="90000"/>
              </a:lnSpc>
              <a:buClrTx/>
            </a:pPr>
            <a:r>
              <a:rPr lang="en-US" altLang="en-US" dirty="0">
                <a:solidFill>
                  <a:schemeClr val="tx1"/>
                </a:solidFill>
                <a:ea typeface="ＭＳ Ｐゴシック" panose="020B0600070205080204" pitchFamily="34" charset="-128"/>
              </a:rPr>
              <a:t>How likely is that?</a:t>
            </a:r>
          </a:p>
          <a:p>
            <a:pPr lvl="1">
              <a:lnSpc>
                <a:spcPct val="90000"/>
              </a:lnSpc>
              <a:buClrTx/>
            </a:pPr>
            <a:r>
              <a:rPr lang="en-US" altLang="en-US" dirty="0">
                <a:solidFill>
                  <a:schemeClr val="tx1"/>
                </a:solidFill>
                <a:ea typeface="ＭＳ Ｐゴシック" panose="020B0600070205080204" pitchFamily="34" charset="-128"/>
              </a:rPr>
              <a:t>400,000 children</a:t>
            </a:r>
          </a:p>
          <a:p>
            <a:pPr lvl="2">
              <a:lnSpc>
                <a:spcPct val="90000"/>
              </a:lnSpc>
              <a:buClrTx/>
            </a:pPr>
            <a:r>
              <a:rPr lang="en-US" altLang="en-US" dirty="0">
                <a:solidFill>
                  <a:schemeClr val="tx1"/>
                </a:solidFill>
                <a:ea typeface="ＭＳ Ｐゴシック" panose="020B0600070205080204" pitchFamily="34" charset="-128"/>
              </a:rPr>
              <a:t>198 sick</a:t>
            </a:r>
          </a:p>
          <a:p>
            <a:pPr lvl="2">
              <a:lnSpc>
                <a:spcPct val="90000"/>
              </a:lnSpc>
              <a:buClrTx/>
            </a:pPr>
            <a:r>
              <a:rPr lang="en-US" altLang="en-US" dirty="0">
                <a:solidFill>
                  <a:schemeClr val="tx1"/>
                </a:solidFill>
                <a:ea typeface="ＭＳ Ｐゴシック" panose="020B0600070205080204" pitchFamily="34" charset="-128"/>
              </a:rPr>
              <a:t>399,802 healthy</a:t>
            </a:r>
          </a:p>
          <a:p>
            <a:pPr lvl="1">
              <a:lnSpc>
                <a:spcPct val="90000"/>
              </a:lnSpc>
              <a:buClrTx/>
            </a:pPr>
            <a:r>
              <a:rPr lang="en-US" altLang="en-US" dirty="0">
                <a:solidFill>
                  <a:schemeClr val="tx1"/>
                </a:solidFill>
                <a:ea typeface="ＭＳ Ｐゴシック" panose="020B0600070205080204" pitchFamily="34" charset="-128"/>
              </a:rPr>
              <a:t>200,000 are picked randomly to receive the vaccine.</a:t>
            </a:r>
          </a:p>
          <a:p>
            <a:pPr lvl="1">
              <a:lnSpc>
                <a:spcPct val="90000"/>
              </a:lnSpc>
              <a:buClrTx/>
            </a:pPr>
            <a:r>
              <a:rPr lang="en-US" altLang="en-US" i="1" dirty="0">
                <a:solidFill>
                  <a:schemeClr val="tx1"/>
                </a:solidFill>
                <a:ea typeface="ＭＳ Ｐゴシック" panose="020B0600070205080204" pitchFamily="34" charset="-128"/>
              </a:rPr>
              <a:t>What’s the chance that 56 or fewer (198-142) of the sick children are given the vaccine?</a:t>
            </a:r>
          </a:p>
        </p:txBody>
      </p:sp>
    </p:spTree>
    <p:extLst>
      <p:ext uri="{BB962C8B-B14F-4D97-AF65-F5344CB8AC3E}">
        <p14:creationId xmlns:p14="http://schemas.microsoft.com/office/powerpoint/2010/main" val="3257913529"/>
      </p:ext>
    </p:extLst>
  </p:cSld>
  <p:clrMapOvr>
    <a:masterClrMapping/>
  </p:clrMapOvr>
  <p:transition advClick="0" advTm="49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Polio Urn Model</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p:txBody>
          <a:bodyPr/>
          <a:lstStyle/>
          <a:p>
            <a:pPr>
              <a:lnSpc>
                <a:spcPct val="90000"/>
              </a:lnSpc>
              <a:buClrTx/>
              <a:buFont typeface="+mj-lt"/>
              <a:buAutoNum type="arabicPeriod"/>
            </a:pPr>
            <a:r>
              <a:rPr lang="en-US" altLang="en-US" dirty="0">
                <a:solidFill>
                  <a:schemeClr val="tx1"/>
                </a:solidFill>
                <a:ea typeface="ＭＳ Ｐゴシック" panose="020B0600070205080204" pitchFamily="34" charset="-128"/>
              </a:rPr>
              <a:t>Fill an urn with 400,000 marbles, one for each child.</a:t>
            </a:r>
          </a:p>
          <a:p>
            <a:pPr lvl="1">
              <a:lnSpc>
                <a:spcPct val="90000"/>
              </a:lnSpc>
              <a:buClrTx/>
            </a:pPr>
            <a:r>
              <a:rPr lang="en-US" altLang="en-US" dirty="0">
                <a:solidFill>
                  <a:schemeClr val="tx1"/>
                </a:solidFill>
                <a:ea typeface="ＭＳ Ｐゴシック" panose="020B0600070205080204" pitchFamily="34" charset="-128"/>
              </a:rPr>
              <a:t>Label each Zero (0) for healthy, or One (+1) for contract polio.</a:t>
            </a:r>
          </a:p>
          <a:p>
            <a:pPr lvl="1">
              <a:lnSpc>
                <a:spcPct val="90000"/>
              </a:lnSpc>
              <a:buClrTx/>
            </a:pPr>
            <a:r>
              <a:rPr lang="en-US" altLang="en-US" dirty="0">
                <a:solidFill>
                  <a:schemeClr val="tx1"/>
                </a:solidFill>
                <a:ea typeface="ＭＳ Ｐゴシック" panose="020B0600070205080204" pitchFamily="34" charset="-128"/>
              </a:rPr>
              <a:t>399,802 ‘Zero’ marbles, 198 ‘One’ marbles.</a:t>
            </a:r>
          </a:p>
          <a:p>
            <a:pPr>
              <a:lnSpc>
                <a:spcPct val="90000"/>
              </a:lnSpc>
              <a:buClrTx/>
              <a:buFont typeface="+mj-lt"/>
              <a:buAutoNum type="arabicPeriod"/>
            </a:pPr>
            <a:r>
              <a:rPr lang="en-US" altLang="en-US" dirty="0">
                <a:solidFill>
                  <a:schemeClr val="tx1"/>
                </a:solidFill>
                <a:ea typeface="ＭＳ Ｐゴシック" panose="020B0600070205080204" pitchFamily="34" charset="-128"/>
              </a:rPr>
              <a:t>Draw 200,000 without replacement from the urn (treated children)</a:t>
            </a:r>
          </a:p>
          <a:p>
            <a:pPr>
              <a:lnSpc>
                <a:spcPct val="90000"/>
              </a:lnSpc>
              <a:buClrTx/>
              <a:buFont typeface="+mj-lt"/>
              <a:buAutoNum type="arabicPeriod"/>
            </a:pPr>
            <a:r>
              <a:rPr lang="en-US" altLang="en-US" dirty="0">
                <a:solidFill>
                  <a:schemeClr val="tx1"/>
                </a:solidFill>
                <a:ea typeface="ＭＳ Ｐゴシック" panose="020B0600070205080204" pitchFamily="34" charset="-128"/>
              </a:rPr>
              <a:t>Sum the values on the marbles, and record the sum.</a:t>
            </a:r>
          </a:p>
          <a:p>
            <a:pPr>
              <a:lnSpc>
                <a:spcPct val="90000"/>
              </a:lnSpc>
              <a:buClrTx/>
              <a:buFont typeface="+mj-lt"/>
              <a:buAutoNum type="arabicPeriod"/>
            </a:pPr>
            <a:endParaRPr lang="en-US" altLang="en-US" dirty="0">
              <a:solidFill>
                <a:schemeClr val="tx1"/>
              </a:solidFill>
              <a:ea typeface="ＭＳ Ｐゴシック" panose="020B0600070205080204" pitchFamily="34" charset="-128"/>
            </a:endParaRPr>
          </a:p>
          <a:p>
            <a:pPr>
              <a:lnSpc>
                <a:spcPct val="90000"/>
              </a:lnSpc>
              <a:buClrTx/>
              <a:buFont typeface="+mj-lt"/>
              <a:buAutoNum type="arabicPeriod"/>
            </a:pPr>
            <a:r>
              <a:rPr lang="en-US" altLang="en-US" dirty="0">
                <a:solidFill>
                  <a:schemeClr val="tx1"/>
                </a:solidFill>
                <a:ea typeface="ＭＳ Ｐゴシック" panose="020B0600070205080204" pitchFamily="34" charset="-128"/>
              </a:rPr>
              <a:t>Repeat 50,000x</a:t>
            </a:r>
          </a:p>
          <a:p>
            <a:pPr marL="1028700" lvl="2" indent="0">
              <a:lnSpc>
                <a:spcPct val="90000"/>
              </a:lnSpc>
              <a:buClrTx/>
              <a:buNone/>
            </a:pPr>
            <a:r>
              <a:rPr lang="en-US" altLang="en-US" i="1" dirty="0">
                <a:solidFill>
                  <a:schemeClr val="tx1"/>
                </a:solidFill>
                <a:ea typeface="ＭＳ Ｐゴシック" panose="020B0600070205080204" pitchFamily="34" charset="-128"/>
              </a:rPr>
              <a:t>(or whatever you have patience for)</a:t>
            </a:r>
          </a:p>
        </p:txBody>
      </p:sp>
    </p:spTree>
    <p:extLst>
      <p:ext uri="{BB962C8B-B14F-4D97-AF65-F5344CB8AC3E}">
        <p14:creationId xmlns:p14="http://schemas.microsoft.com/office/powerpoint/2010/main" val="2021605856"/>
      </p:ext>
    </p:extLst>
  </p:cSld>
  <p:clrMapOvr>
    <a:masterClrMapping/>
  </p:clrMapOvr>
  <p:transition advClick="0" advTm="49000"/>
</p:sld>
</file>

<file path=ppt/theme/theme1.xml><?xml version="1.0" encoding="utf-8"?>
<a:theme xmlns:a="http://schemas.openxmlformats.org/drawingml/2006/main"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6157</TotalTime>
  <Words>1906</Words>
  <Application>Microsoft Macintosh PowerPoint</Application>
  <PresentationFormat>On-screen Show (16:9)</PresentationFormat>
  <Paragraphs>156</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ＭＳ Ｐゴシック</vt:lpstr>
      <vt:lpstr>Times New Roman</vt:lpstr>
      <vt:lpstr>Courier</vt:lpstr>
      <vt:lpstr>Arial</vt:lpstr>
      <vt:lpstr>Lesson Plan</vt:lpstr>
      <vt:lpstr>Probability</vt:lpstr>
      <vt:lpstr>Probability: Introduction</vt:lpstr>
      <vt:lpstr>Complications</vt:lpstr>
      <vt:lpstr>Subjective Probability</vt:lpstr>
      <vt:lpstr>Different Probabilities</vt:lpstr>
      <vt:lpstr>Definitions</vt:lpstr>
      <vt:lpstr>Salk Field Trials</vt:lpstr>
      <vt:lpstr>Salk Field Trials</vt:lpstr>
      <vt:lpstr>Polio Urn Model</vt:lpstr>
      <vt:lpstr>The Urn in Python</vt:lpstr>
      <vt:lpstr>The Basic Urn Model</vt:lpstr>
      <vt:lpstr>Calcium and Blood Pressure</vt:lpstr>
      <vt:lpstr>Why use the Urn Model?</vt:lpstr>
      <vt:lpstr>Urn Model for Distributions</vt:lpstr>
      <vt:lpstr>Review</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I: Statistics</dc:title>
  <cp:lastModifiedBy/>
  <cp:revision>102</cp:revision>
  <dcterms:modified xsi:type="dcterms:W3CDTF">2018-04-22T01:01:44Z</dcterms:modified>
</cp:coreProperties>
</file>