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6"/>
  </p:notesMasterIdLst>
  <p:handoutMasterIdLst>
    <p:handoutMasterId r:id="rId57"/>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20" r:id="rId47"/>
    <p:sldId id="319" r:id="rId48"/>
    <p:sldId id="321" r:id="rId49"/>
    <p:sldId id="322" r:id="rId50"/>
    <p:sldId id="317" r:id="rId51"/>
    <p:sldId id="275" r:id="rId52"/>
    <p:sldId id="276" r:id="rId53"/>
    <p:sldId id="318" r:id="rId54"/>
    <p:sldId id="267" r:id="rId5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7763" autoAdjust="0"/>
  </p:normalViewPr>
  <p:slideViewPr>
    <p:cSldViewPr snapToGrid="0">
      <p:cViewPr varScale="1">
        <p:scale>
          <a:sx n="41" d="100"/>
          <a:sy n="41" d="100"/>
        </p:scale>
        <p:origin x="1680" y="60"/>
      </p:cViewPr>
      <p:guideLst>
        <p:guide orient="horz" pos="894"/>
        <p:guide pos="9120"/>
      </p:guideLst>
    </p:cSldViewPr>
  </p:slideViewPr>
  <p:notesTextViewPr>
    <p:cViewPr>
      <p:scale>
        <a:sx n="170" d="100"/>
        <a:sy n="17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standard name for the attributes file is 'default'. This command will generate an attributes file named '</a:t>
            </a:r>
            <a:r>
              <a:rPr lang="en-US" baseline="0" dirty="0" err="1"/>
              <a:t>default.rb</a:t>
            </a:r>
            <a:r>
              <a:rPr lang="en-US" baseline="0" dirty="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verify that by looking</a:t>
            </a:r>
            <a:r>
              <a:rPr lang="en-US" baseline="0" dirty="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a:t>
            </a:r>
            <a:r>
              <a:rPr lang="en-US" baseline="0" dirty="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should fix</a:t>
            </a:r>
            <a:r>
              <a:rPr lang="en-US" baseline="0" dirty="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a:t>
            </a:r>
            <a:r>
              <a:rPr lang="en-US" baseline="0" dirty="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process of</a:t>
            </a:r>
            <a:r>
              <a:rPr lang="en-US" baseline="0" dirty="0"/>
              <a:t> implementing the use of the node attribute in the recipe or in the attributes file we could have made a mistake. We proved that the examples would have caught the error. </a:t>
            </a:r>
          </a:p>
          <a:p>
            <a:endParaRPr lang="en-US" baseline="0" dirty="0"/>
          </a:p>
          <a:p>
            <a:r>
              <a:rPr lang="en-US" baseline="0" dirty="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a:t>
            </a:r>
            <a:r>
              <a:rPr lang="en-US" baseline="0" dirty="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a:t>setup; execute; verify.</a:t>
            </a:r>
          </a:p>
          <a:p>
            <a:endParaRPr lang="en-US" baseline="0" dirty="0"/>
          </a:p>
          <a:p>
            <a:r>
              <a:rPr lang="en-US" baseline="0" dirty="0"/>
              <a:t>That feedback is not very interactive. There are moments where you want to be to stop the execution at a particular point and ask some questions.</a:t>
            </a:r>
          </a:p>
          <a:p>
            <a:endParaRPr lang="en-US" dirty="0"/>
          </a:p>
          <a:p>
            <a:r>
              <a:rPr lang="en-US" dirty="0"/>
              <a:t>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a:p>
          <a:p>
            <a:r>
              <a:rPr lang="en-US" baseline="0" dirty="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using</a:t>
            </a:r>
            <a:r>
              <a:rPr lang="en-US" baseline="0" dirty="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Pry</a:t>
            </a:r>
            <a:r>
              <a:rPr lang="en-US" baseline="0" dirty="0"/>
              <a:t> you first have to specify a require statement. The require here will look for a file name 'pry' give up on finding it locally and then look for the file inside all of the installed gems.</a:t>
            </a:r>
          </a:p>
          <a:p>
            <a:endParaRPr lang="en-US" baseline="0" dirty="0"/>
          </a:p>
          <a:p>
            <a:r>
              <a:rPr lang="en-US" baseline="0" dirty="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a:p>
          <a:p>
            <a:r>
              <a:rPr lang="en-US" baseline="0" dirty="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a:t>
            </a:r>
            <a:r>
              <a:rPr lang="en-US" baseline="0" dirty="0"/>
              <a:t> the summary of the code around the breakpoint is a prompt. Pry launches a Read-</a:t>
            </a:r>
            <a:r>
              <a:rPr lang="en-US" baseline="0" dirty="0" err="1"/>
              <a:t>Eval</a:t>
            </a:r>
            <a:r>
              <a:rPr lang="en-US" baseline="0" dirty="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provided by Pry is probably the 'help' command. Within the results of this you will see all the</a:t>
            </a:r>
            <a:r>
              <a:rPr lang="en-US" baseline="0" dirty="0"/>
              <a:t> commands available. The help will display in a scrolling page like a Linux man page. To escape out of the help output and return to being able to type in commands you will need to enter the keystrokes ':q'</a:t>
            </a:r>
          </a:p>
          <a:p>
            <a:endParaRPr lang="en-US" baseline="0" dirty="0"/>
          </a:p>
          <a:p>
            <a:r>
              <a:rPr lang="en-US" baseline="0" dirty="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initially</a:t>
            </a:r>
            <a:r>
              <a:rPr lang="en-US" baseline="0" dirty="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a:p>
          <a:p>
            <a:r>
              <a:rPr lang="en-US" baseline="0" dirty="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a:p>
          <a:p>
            <a:r>
              <a:rPr lang="en-US" baseline="0" dirty="0"/>
              <a:t>We see in this example that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are satisfied with what you have discovered it is time to exit. Pry provides two versions of exit:</a:t>
            </a:r>
          </a:p>
          <a:p>
            <a:endParaRPr lang="en-US" baseline="0" dirty="0"/>
          </a:p>
          <a:p>
            <a:r>
              <a:rPr lang="en-US" baseline="0" dirty="0"/>
              <a:t>'exit' which will resume the execution and stop at any other breakpoints along the way.</a:t>
            </a:r>
          </a:p>
          <a:p>
            <a:r>
              <a:rPr lang="en-US" baseline="0" dirty="0"/>
              <a:t>'exit!' which halts the execution immediately and returns you to your shell.</a:t>
            </a:r>
          </a:p>
          <a:p>
            <a:endParaRPr lang="en-US" baseline="0" dirty="0"/>
          </a:p>
          <a:p>
            <a:r>
              <a:rPr lang="en-US" baseline="0" dirty="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a:t>
            </a:r>
            <a:r>
              <a:rPr lang="en-US" baseline="0" dirty="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small exercise</a:t>
            </a:r>
            <a:r>
              <a:rPr lang="en-US" baseline="0" dirty="0"/>
              <a:t> focused on a small subset of what is possible with Pry. It is a powerful tool that will aid you in understand the execution of the system much faster than tests alone.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Two recipes remain that I want you to refactor to use attributes. Follow the same workflow you used here. As a bonus try using Pry again to reinforce setting it up and navigating through the execution flow with it.</a:t>
            </a:r>
            <a:endParaRPr lang="en-US" dirty="0"/>
          </a:p>
          <a:p>
            <a:endParaRPr lang="en-US"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each recipe we defined the resources  necessary to bring the webserver into the desired state. When we expressed these resources we did so with values that worked for this platform and version of the Operating System (OS).</a:t>
            </a:r>
          </a:p>
          <a:p>
            <a:endParaRPr lang="en-US" baseline="0" dirty="0"/>
          </a:p>
          <a:p>
            <a:r>
              <a:rPr lang="en-US" baseline="0" dirty="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1873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61799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opened the default attributes file up and defined the new node attribute at the default level.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77039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40184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Now you have</a:t>
            </a:r>
            <a:r>
              <a:rPr lang="en-US" baseline="0" dirty="0"/>
              <a:t> completely refactored the resources in the cookbook to use node attributes.</a:t>
            </a:r>
          </a:p>
          <a:p>
            <a:endParaRPr lang="en-US" baseline="0" dirty="0"/>
          </a:p>
          <a:p>
            <a:r>
              <a:rPr lang="en-US" baseline="0" dirty="0"/>
              <a:t>Let's have a discussion.</a:t>
            </a:r>
          </a:p>
          <a:p>
            <a:endParaRPr lang="en-US" baseline="0" dirty="0"/>
          </a:p>
          <a:p>
            <a:r>
              <a:rPr lang="en-US" baseline="0" dirty="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With the resources now using node attributes we are ready to explore the last section which will challenge us to expand the scope of this cookbook to support multiple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Cookbooks</a:t>
            </a:r>
            <a:r>
              <a:rPr lang="en-US" baseline="0" dirty="0"/>
              <a:t> can define node attributes which are added to the node object after the initial discovery is done by </a:t>
            </a:r>
            <a:r>
              <a:rPr lang="en-US" baseline="0" dirty="0" err="1"/>
              <a:t>Ohai</a:t>
            </a:r>
            <a:r>
              <a:rPr lang="en-US" baseline="0" dirty="0"/>
              <a:t>. </a:t>
            </a:r>
            <a:r>
              <a:rPr lang="en-US" baseline="0" dirty="0" err="1"/>
              <a:t>Ohai</a:t>
            </a:r>
            <a:r>
              <a:rPr lang="en-US" baseline="0" dirty="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a:p>
          <a:p>
            <a:r>
              <a:rPr lang="en-US" baseline="0" dirty="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made a change. </a:t>
            </a:r>
            <a:r>
              <a:rPr lang="en-US" dirty="0"/>
              <a:t>Before</a:t>
            </a:r>
            <a:r>
              <a:rPr lang="en-US" baseline="0" dirty="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executin</a:t>
            </a:r>
            <a:r>
              <a:rPr lang="en-US" baseline="0" dirty="0"/>
              <a:t>g '</a:t>
            </a:r>
            <a:r>
              <a:rPr lang="en-US" baseline="0" dirty="0" err="1"/>
              <a:t>rspec</a:t>
            </a:r>
            <a:r>
              <a:rPr lang="en-US" baseline="0" dirty="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pryrepl.org/"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attributes.html#attribute-precedence"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While Refactoring to Attributes</a:t>
            </a:r>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definitely broke it! Now, let's fix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attribute --help</a:t>
            </a:r>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Ask Chef How to Generate an Attributes File</a:t>
            </a:r>
          </a:p>
        </p:txBody>
      </p:sp>
    </p:spTree>
    <p:extLst>
      <p:ext uri="{BB962C8B-B14F-4D97-AF65-F5344CB8AC3E}">
        <p14:creationId xmlns:p14="http://schemas.microsoft.com/office/powerpoint/2010/main" val="388100812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directory[/home/chef/apache/attributes] action create</a:t>
            </a:r>
          </a:p>
          <a:p>
            <a:r>
              <a:rPr lang="en-US" dirty="0"/>
              <a:t>    - create new directory /home/chef/apache/attributes</a:t>
            </a:r>
          </a:p>
          <a:p>
            <a:r>
              <a:rPr lang="en-US" dirty="0"/>
              <a:t>  * template[/home/chef/apache/attributes/</a:t>
            </a:r>
            <a:r>
              <a:rPr lang="en-US" dirty="0" err="1"/>
              <a:t>default.rb</a:t>
            </a:r>
            <a:r>
              <a:rPr lang="en-US" dirty="0"/>
              <a:t>] action create</a:t>
            </a:r>
          </a:p>
          <a:p>
            <a:r>
              <a:rPr lang="en-US" dirty="0"/>
              <a:t>    - create new file /home/chef/apache/attributes/</a:t>
            </a:r>
            <a:r>
              <a:rPr lang="en-US" dirty="0" err="1"/>
              <a:t>default.rb</a:t>
            </a:r>
            <a:endParaRPr lang="en-US" dirty="0"/>
          </a:p>
          <a:p>
            <a:r>
              <a:rPr lang="en-US" dirty="0"/>
              <a:t>    - update content in file /home/chef/apache/attributes/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attribute default</a:t>
            </a:r>
          </a:p>
        </p:txBody>
      </p:sp>
      <p:sp>
        <p:nvSpPr>
          <p:cNvPr id="4" name="Content Placeholder 3"/>
          <p:cNvSpPr>
            <a:spLocks noGrp="1"/>
          </p:cNvSpPr>
          <p:nvPr>
            <p:ph sz="quarter" idx="12"/>
          </p:nvPr>
        </p:nvSpPr>
        <p:spPr>
          <a:xfrm>
            <a:off x="1127883" y="5440296"/>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Use Chef to Generate a Default Attributes File</a:t>
            </a:r>
          </a:p>
        </p:txBody>
      </p:sp>
    </p:spTree>
    <p:extLst>
      <p:ext uri="{BB962C8B-B14F-4D97-AF65-F5344CB8AC3E}">
        <p14:creationId xmlns:p14="http://schemas.microsoft.com/office/powerpoint/2010/main" val="172411204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a:t>&gt; tree attributes</a:t>
            </a:r>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Attributes File Generated</a:t>
            </a:r>
          </a:p>
        </p:txBody>
      </p:sp>
    </p:spTree>
    <p:extLst>
      <p:ext uri="{BB962C8B-B14F-4D97-AF65-F5344CB8AC3E}">
        <p14:creationId xmlns:p14="http://schemas.microsoft.com/office/powerpoint/2010/main" val="38192106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The work is done. Let's hope it's the right work.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4.07 seconds (files took 3.93 seconds to load)</a:t>
            </a:r>
          </a:p>
          <a:p>
            <a:r>
              <a:rPr lang="en-US"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863133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made a change and we know it works!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if We Made a Typo?</a:t>
            </a:r>
          </a:p>
        </p:txBody>
      </p:sp>
      <p:sp>
        <p:nvSpPr>
          <p:cNvPr id="3" name="Subtitle 2"/>
          <p:cNvSpPr>
            <a:spLocks noGrp="1"/>
          </p:cNvSpPr>
          <p:nvPr>
            <p:ph type="subTitle" idx="1"/>
          </p:nvPr>
        </p:nvSpPr>
        <p:spPr/>
        <p:txBody>
          <a:bodyPr/>
          <a:lstStyle/>
          <a:p>
            <a:r>
              <a:rPr lang="en-US" dirty="0"/>
              <a:t>While implementing the node attribute what if made </a:t>
            </a:r>
            <a:r>
              <a:rPr lang="en-US"/>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Typos Like This One Will Waste Time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resources to use attributes</a:t>
            </a:r>
          </a:p>
          <a:p>
            <a:pPr marL="457200" indent="-457200">
              <a:buFont typeface="Wingdings" charset="2"/>
              <a:buChar char="Ø"/>
            </a:pPr>
            <a:r>
              <a:rPr lang="en-US" dirty="0"/>
              <a:t>Use Pry to explore the current state of execution</a:t>
            </a:r>
          </a:p>
          <a:p>
            <a:pPr marL="457200" indent="-457200">
              <a:buFont typeface="Wingdings" charset="2"/>
              <a:buChar char="Ø"/>
            </a:pPr>
            <a:r>
              <a:rPr lang="en-US" dirty="0"/>
              <a:t>Make changes to your recipes with confidence</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Mental Model vs Actual Model</a:t>
            </a:r>
          </a:p>
        </p:txBody>
      </p:sp>
      <p:sp>
        <p:nvSpPr>
          <p:cNvPr id="3" name="Subtitle 2"/>
          <p:cNvSpPr>
            <a:spLocks noGrp="1"/>
          </p:cNvSpPr>
          <p:nvPr>
            <p:ph type="subTitle" idx="1"/>
          </p:nvPr>
        </p:nvSpPr>
        <p:spPr/>
        <p:txBody>
          <a:bodyPr/>
          <a:lstStyle/>
          <a:p>
            <a:r>
              <a:rPr lang="en-US" dirty="0"/>
              <a:t>Faster feedback helps us build a greater mental model of the actual execution model. Tests that we define help strengthen it. However, tests are not very interactive as they are more like experiments. What we want is the ability to pause execution and look around.</a:t>
            </a:r>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Pry a Debugger</a:t>
            </a:r>
          </a:p>
        </p:txBody>
      </p:sp>
      <p:sp>
        <p:nvSpPr>
          <p:cNvPr id="3" name="Subtitle 2"/>
          <p:cNvSpPr>
            <a:spLocks noGrp="1"/>
          </p:cNvSpPr>
          <p:nvPr>
            <p:ph type="subTitle" idx="1"/>
          </p:nvPr>
        </p:nvSpPr>
        <p:spPr/>
        <p:txBody>
          <a:bodyPr/>
          <a:lstStyle/>
          <a:p>
            <a:r>
              <a:rPr lang="en-US" dirty="0"/>
              <a:t>Pry is a Ruby debugger that allows you to define breakpoints.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Breakpoint</a:t>
            </a:r>
          </a:p>
        </p:txBody>
      </p:sp>
      <p:sp>
        <p:nvSpPr>
          <p:cNvPr id="3" name="Content Placeholder 2"/>
          <p:cNvSpPr>
            <a:spLocks noGrp="1"/>
          </p:cNvSpPr>
          <p:nvPr>
            <p:ph sz="quarter" idx="11"/>
          </p:nvPr>
        </p:nvSpPr>
        <p:spPr/>
        <p:txBody>
          <a:bodyPr/>
          <a:lstStyle/>
          <a:p>
            <a:r>
              <a:rPr lang="en-US" dirty="0"/>
              <a:t>Time to make trouble for ourselves.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Typo in the Defined Attribute</a:t>
            </a:r>
          </a:p>
        </p:txBody>
      </p:sp>
      <p:sp>
        <p:nvSpPr>
          <p:cNvPr id="3" name="Content Placeholder 2"/>
          <p:cNvSpPr>
            <a:spLocks noGrp="1"/>
          </p:cNvSpPr>
          <p:nvPr>
            <p:ph sz="quarter" idx="10"/>
          </p:nvPr>
        </p:nvSpPr>
        <p:spPr/>
        <p:txBody>
          <a:bodyPr/>
          <a:lstStyle/>
          <a:p>
            <a:r>
              <a:rPr lang="en-US" dirty="0"/>
              <a:t>default['</a:t>
            </a:r>
            <a:r>
              <a:rPr lang="en-US" dirty="0" err="1"/>
              <a:t>apche</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in the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a:t>+</a:t>
            </a:r>
          </a:p>
        </p:txBody>
      </p:sp>
    </p:spTree>
    <p:extLst>
      <p:ext uri="{BB962C8B-B14F-4D97-AF65-F5344CB8AC3E}">
        <p14:creationId xmlns:p14="http://schemas.microsoft.com/office/powerpoint/2010/main" val="7740289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From: /</a:t>
            </a:r>
            <a:r>
              <a:rPr lang="en-US" sz="2400" dirty="0" err="1"/>
              <a:t>tmp</a:t>
            </a:r>
            <a:r>
              <a:rPr lang="en-US" sz="2400" dirty="0"/>
              <a:t>/chefspec20180313-23174-grz9vbfile_cache_path/cookbooks/apache/recipes/</a:t>
            </a:r>
            <a:r>
              <a:rPr lang="en-US" sz="2400" dirty="0" err="1"/>
              <a:t>install.rb</a:t>
            </a:r>
            <a:r>
              <a:rPr lang="en-US" sz="2400" dirty="0"/>
              <a:t> @ line 9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    # ... CONTINUES ON THE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1104" y="6240369"/>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to Initiate Pry</a:t>
            </a:r>
          </a:p>
        </p:txBody>
      </p:sp>
    </p:spTree>
    <p:extLst>
      <p:ext uri="{BB962C8B-B14F-4D97-AF65-F5344CB8AC3E}">
        <p14:creationId xmlns:p14="http://schemas.microsoft.com/office/powerpoint/2010/main" val="3444648114"/>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a:t>    # ... CONTINUED FROM THE PREVIOUS SLIDE ...</a:t>
            </a:r>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package node['apache']['</a:t>
            </a:r>
            <a:r>
              <a:rPr lang="en-US" sz="2400" dirty="0" err="1"/>
              <a:t>package_name</a:t>
            </a:r>
            <a:r>
              <a:rPr lang="en-US" sz="2400" dirty="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2782" y="6034076"/>
            <a:ext cx="14420850" cy="557213"/>
          </a:xfrm>
        </p:spPr>
        <p:txBody>
          <a:bodyPr/>
          <a:lstStyle/>
          <a:p>
            <a:endParaRPr lang="en-US" dirty="0"/>
          </a:p>
        </p:txBody>
      </p:sp>
      <p:sp>
        <p:nvSpPr>
          <p:cNvPr id="5" name="Title 4"/>
          <p:cNvSpPr>
            <a:spLocks noGrp="1"/>
          </p:cNvSpPr>
          <p:nvPr>
            <p:ph type="title"/>
          </p:nvPr>
        </p:nvSpPr>
        <p:spPr/>
        <p:txBody>
          <a:bodyPr/>
          <a:lstStyle/>
          <a:p>
            <a:r>
              <a:rPr lang="en-US" dirty="0"/>
              <a:t>Pry Provides an Interactive Prompt</a:t>
            </a:r>
          </a:p>
        </p:txBody>
      </p:sp>
    </p:spTree>
    <p:extLst>
      <p:ext uri="{BB962C8B-B14F-4D97-AF65-F5344CB8AC3E}">
        <p14:creationId xmlns:p14="http://schemas.microsoft.com/office/powerpoint/2010/main" val="200360525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a:t>curr</a:t>
            </a:r>
            <a:r>
              <a:rPr lang="en-US" sz="2000" dirty="0"/>
              <a:t>...</a:t>
            </a:r>
          </a:p>
          <a:p>
            <a:r>
              <a:rPr lang="en-US" sz="2000" dirty="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pry(#&lt;Chef::Recipe&gt;)&gt; help</a:t>
            </a:r>
          </a:p>
        </p:txBody>
      </p:sp>
      <p:sp>
        <p:nvSpPr>
          <p:cNvPr id="5" name="Title 4"/>
          <p:cNvSpPr>
            <a:spLocks noGrp="1"/>
          </p:cNvSpPr>
          <p:nvPr>
            <p:ph type="title"/>
          </p:nvPr>
        </p:nvSpPr>
        <p:spPr/>
        <p:txBody>
          <a:bodyPr/>
          <a:lstStyle/>
          <a:p>
            <a:r>
              <a:rPr lang="en-US" dirty="0"/>
              <a:t>Ask Pry for Help</a:t>
            </a:r>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To escape the help menu, type in</a:t>
            </a:r>
            <a:r>
              <a:rPr lang="en-US" sz="2800" dirty="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nil</a:t>
            </a:r>
          </a:p>
        </p:txBody>
      </p:sp>
      <p:sp>
        <p:nvSpPr>
          <p:cNvPr id="3" name="Text Placeholder 2"/>
          <p:cNvSpPr>
            <a:spLocks noGrp="1"/>
          </p:cNvSpPr>
          <p:nvPr>
            <p:ph type="body" sz="quarter" idx="11"/>
          </p:nvPr>
        </p:nvSpPr>
        <p:spPr/>
        <p:txBody>
          <a:bodyPr/>
          <a:lstStyle/>
          <a:p>
            <a:r>
              <a:rPr lang="en-US" dirty="0"/>
              <a:t>[2] pry(#&lt;Chef::Recipe&gt;)&gt; node['apache']</a:t>
            </a:r>
          </a:p>
        </p:txBody>
      </p:sp>
      <p:sp>
        <p:nvSpPr>
          <p:cNvPr id="5" name="Title 4"/>
          <p:cNvSpPr>
            <a:spLocks noGrp="1"/>
          </p:cNvSpPr>
          <p:nvPr>
            <p:ph type="title"/>
          </p:nvPr>
        </p:nvSpPr>
        <p:spPr/>
        <p:txBody>
          <a:bodyPr>
            <a:normAutofit fontScale="90000"/>
          </a:bodyPr>
          <a:lstStyle/>
          <a:p>
            <a:r>
              <a:rPr lang="en-US" dirty="0"/>
              <a:t>Execute Any Code As You Would in a Recipe</a:t>
            </a:r>
          </a:p>
        </p:txBody>
      </p:sp>
    </p:spTree>
    <p:extLst>
      <p:ext uri="{BB962C8B-B14F-4D97-AF65-F5344CB8AC3E}">
        <p14:creationId xmlns:p14="http://schemas.microsoft.com/office/powerpoint/2010/main" val="272928793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a:t>[3] pry(#&lt;Chef::Recipe&gt;)&gt; node['</a:t>
            </a:r>
            <a:r>
              <a:rPr lang="en-US" dirty="0" err="1"/>
              <a:t>apche</a:t>
            </a:r>
            <a:r>
              <a:rPr lang="en-US" dirty="0"/>
              <a:t>']</a:t>
            </a:r>
          </a:p>
        </p:txBody>
      </p:sp>
      <p:sp>
        <p:nvSpPr>
          <p:cNvPr id="5" name="Title 4"/>
          <p:cNvSpPr>
            <a:spLocks noGrp="1"/>
          </p:cNvSpPr>
          <p:nvPr>
            <p:ph type="title"/>
          </p:nvPr>
        </p:nvSpPr>
        <p:spPr/>
        <p:txBody>
          <a:bodyPr/>
          <a:lstStyle/>
          <a:p>
            <a:r>
              <a:rPr lang="en-US" dirty="0"/>
              <a:t>Explore the Different Node Attributes</a:t>
            </a:r>
          </a:p>
        </p:txBody>
      </p:sp>
    </p:spTree>
    <p:extLst>
      <p:ext uri="{BB962C8B-B14F-4D97-AF65-F5344CB8AC3E}">
        <p14:creationId xmlns:p14="http://schemas.microsoft.com/office/powerpoint/2010/main" val="2241301256"/>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a:t>[4] pry(#&lt;Chef::Recipe&gt;)&gt; exit!</a:t>
            </a:r>
          </a:p>
        </p:txBody>
      </p:sp>
      <p:sp>
        <p:nvSpPr>
          <p:cNvPr id="5" name="Title 4"/>
          <p:cNvSpPr>
            <a:spLocks noGrp="1"/>
          </p:cNvSpPr>
          <p:nvPr>
            <p:ph type="title"/>
          </p:nvPr>
        </p:nvSpPr>
        <p:spPr/>
        <p:txBody>
          <a:bodyPr/>
          <a:lstStyle/>
          <a:p>
            <a:r>
              <a:rPr lang="en-US" dirty="0"/>
              <a:t>Halt the Execution of the Test Immediately</a:t>
            </a:r>
          </a:p>
        </p:txBody>
      </p:sp>
    </p:spTree>
    <p:extLst>
      <p:ext uri="{BB962C8B-B14F-4D97-AF65-F5344CB8AC3E}">
        <p14:creationId xmlns:p14="http://schemas.microsoft.com/office/powerpoint/2010/main" val="318213608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require 'pry'</a:t>
            </a:r>
          </a:p>
          <a:p>
            <a:r>
              <a:rPr lang="en-US" dirty="0" err="1"/>
              <a:t>binding.pry</a:t>
            </a:r>
            <a:endParaRPr lang="en-US" dirty="0"/>
          </a:p>
          <a:p>
            <a:endParaRPr lang="en-US" dirty="0"/>
          </a:p>
          <a:p>
            <a:r>
              <a:rPr lang="en-US" dirty="0"/>
              <a:t>package node['apache']['</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a:t>-</a:t>
            </a:r>
          </a:p>
        </p:txBody>
      </p:sp>
    </p:spTree>
    <p:extLst>
      <p:ext uri="{BB962C8B-B14F-4D97-AF65-F5344CB8AC3E}">
        <p14:creationId xmlns:p14="http://schemas.microsoft.com/office/powerpoint/2010/main" val="374696046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a:t>+</a:t>
            </a:r>
          </a:p>
        </p:txBody>
      </p:sp>
    </p:spTree>
    <p:extLst>
      <p:ext uri="{BB962C8B-B14F-4D97-AF65-F5344CB8AC3E}">
        <p14:creationId xmlns:p14="http://schemas.microsoft.com/office/powerpoint/2010/main" val="83509443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ü"/>
            </a:pPr>
            <a:r>
              <a:rPr lang="en-US" dirty="0"/>
              <a:t>Remove the breakpoint and restore the code</a:t>
            </a:r>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Remaining Resources</a:t>
            </a:r>
          </a:p>
        </p:txBody>
      </p:sp>
      <p:sp>
        <p:nvSpPr>
          <p:cNvPr id="3" name="Subtitle 2"/>
          <p:cNvSpPr>
            <a:spLocks noGrp="1"/>
          </p:cNvSpPr>
          <p:nvPr>
            <p:ph type="subTitle" idx="1"/>
          </p:nvPr>
        </p:nvSpPr>
        <p:spPr/>
        <p:txBody>
          <a:bodyPr/>
          <a:lstStyle/>
          <a:p>
            <a:r>
              <a:rPr lang="en-US" dirty="0"/>
              <a:t>Refactor the resource to use a Node attribute</a:t>
            </a:r>
          </a:p>
          <a:p>
            <a:r>
              <a:rPr lang="en-US" dirty="0"/>
              <a:t>Execute the tests and verify the tests fail</a:t>
            </a:r>
          </a:p>
          <a:p>
            <a:r>
              <a:rPr lang="en-US" dirty="0"/>
              <a:t>Add the new Node attribute</a:t>
            </a:r>
          </a:p>
          <a:p>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2440869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service</a:t>
            </a:r>
          </a:p>
          <a:p>
            <a:r>
              <a:rPr lang="en-US" dirty="0"/>
              <a:t>#</a:t>
            </a:r>
          </a:p>
          <a:p>
            <a:r>
              <a:rPr lang="en-US" dirty="0"/>
              <a:t># Copyright (c) </a:t>
            </a:r>
            <a:r>
              <a:rPr lang="is-IS" dirty="0"/>
              <a:t>2017</a:t>
            </a:r>
            <a:r>
              <a:rPr lang="en-US" dirty="0"/>
              <a:t> The Authors, All Rights Reserved.</a:t>
            </a:r>
          </a:p>
          <a:p>
            <a:r>
              <a:rPr lang="en-US" dirty="0"/>
              <a:t>service node['apache']['</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97356570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apache::service When all attributes are default, on an Centos 6.9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declaring a service resource&gt; with </a:t>
            </a:r>
            <a:r>
              <a:rPr lang="en-US" sz="2400" dirty="0" err="1"/>
              <a:t>backtrace</a:t>
            </a:r>
            <a:r>
              <a:rPr lang="en-US" sz="2400" dirty="0"/>
              <a:t>:</a:t>
            </a:r>
          </a:p>
          <a:p>
            <a:r>
              <a:rPr lang="en-US" sz="2400" dirty="0"/>
              <a:t>         # /</a:t>
            </a:r>
            <a:r>
              <a:rPr lang="en-US" sz="2400" dirty="0" err="1"/>
              <a:t>tmp</a:t>
            </a:r>
            <a:r>
              <a:rPr lang="en-US" sz="2400" dirty="0"/>
              <a:t>/chefspec20180313-17746-14gwtwpfile_cache_path/cookbooks/apache/recipes/service.rb:6:in `</a:t>
            </a:r>
            <a:r>
              <a:rPr lang="en-US" sz="2400" dirty="0" err="1"/>
              <a:t>from_file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4995932"/>
            <a:ext cx="14420850" cy="180345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56294435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default['apache']['</a:t>
            </a:r>
            <a:r>
              <a:rPr lang="en-US" dirty="0" err="1"/>
              <a:t>package_name</a:t>
            </a:r>
            <a:r>
              <a:rPr lang="en-US" dirty="0"/>
              <a:t>'] = '</a:t>
            </a:r>
            <a:r>
              <a:rPr lang="en-US" dirty="0" err="1"/>
              <a:t>httpd</a:t>
            </a:r>
            <a:r>
              <a:rPr lang="en-US" dirty="0"/>
              <a:t>'</a:t>
            </a:r>
          </a:p>
          <a:p>
            <a:r>
              <a:rPr lang="en-US" dirty="0"/>
              <a:t>default['apache']['</a:t>
            </a:r>
            <a:r>
              <a:rPr lang="en-US" dirty="0" err="1"/>
              <a:t>service_name</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a:latin typeface="Courier New" charset="0"/>
                <a:ea typeface="Courier New" charset="0"/>
                <a:cs typeface="Courier New" charset="0"/>
              </a:rPr>
              <a:t>file '/</a:t>
            </a:r>
            <a:r>
              <a:rPr lang="en-US" sz="2400" b="1" dirty="0" err="1">
                <a:latin typeface="Courier New" charset="0"/>
                <a:ea typeface="Courier New" charset="0"/>
                <a:cs typeface="Courier New" charset="0"/>
              </a:rPr>
              <a:t>var</a:t>
            </a:r>
            <a:r>
              <a:rPr lang="en-US" sz="2400" b="1" dirty="0">
                <a:latin typeface="Courier New" charset="0"/>
                <a:ea typeface="Courier New" charset="0"/>
                <a:cs typeface="Courier New" charset="0"/>
              </a:rPr>
              <a:t>/www/html/</a:t>
            </a:r>
            <a:r>
              <a:rPr lang="en-US" sz="2400" b="1" dirty="0" err="1">
                <a:latin typeface="Courier New" charset="0"/>
                <a:ea typeface="Courier New" charset="0"/>
                <a:cs typeface="Courier New" charset="0"/>
              </a:rPr>
              <a:t>index.html</a:t>
            </a:r>
            <a:r>
              <a:rPr lang="en-US" sz="2400" b="1" dirty="0">
                <a:latin typeface="Courier New" charset="0"/>
                <a:ea typeface="Courier New" charset="0"/>
                <a:cs typeface="Courier New" charset="0"/>
              </a:rPr>
              <a:t>' do</a:t>
            </a:r>
          </a:p>
          <a:p>
            <a:r>
              <a:rPr lang="en-US" sz="2400" b="1" dirty="0">
                <a:latin typeface="Courier New" charset="0"/>
                <a:ea typeface="Courier New" charset="0"/>
                <a:cs typeface="Courier New" charset="0"/>
              </a:rPr>
              <a:t>  content '&lt;h1&gt;Welcome Home&lt;/h1&gt;'</a:t>
            </a:r>
          </a:p>
          <a:p>
            <a:r>
              <a:rPr lang="en-US" sz="2400" b="1" dirty="0">
                <a:latin typeface="Courier New" charset="0"/>
                <a:ea typeface="Courier New" charset="0"/>
                <a:cs typeface="Courier New" charset="0"/>
              </a:rPr>
              <a:t>end</a:t>
            </a: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a:latin typeface="Courier New" charset="0"/>
                <a:ea typeface="Courier New" charset="0"/>
                <a:cs typeface="Courier New" charset="0"/>
              </a:rPr>
              <a:t>~/apache/recipes/</a:t>
            </a:r>
            <a:r>
              <a:rPr lang="en-US" sz="2800" b="1" dirty="0" err="1">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apache</a:t>
            </a:r>
          </a:p>
          <a:p>
            <a:r>
              <a:rPr lang="en-US" dirty="0"/>
              <a:t># Recipe:: configuration</a:t>
            </a:r>
          </a:p>
          <a:p>
            <a:r>
              <a:rPr lang="en-US" dirty="0"/>
              <a:t>#</a:t>
            </a:r>
          </a:p>
          <a:p>
            <a:r>
              <a:rPr lang="en-US" dirty="0"/>
              <a:t># Copyright:: 2018, The Authors, All Rights Reserved.</a:t>
            </a:r>
          </a:p>
          <a:p>
            <a:r>
              <a:rPr lang="en-US" dirty="0"/>
              <a:t>file node['apache']['</a:t>
            </a:r>
            <a:r>
              <a:rPr lang="en-US" dirty="0" err="1"/>
              <a:t>default_index_html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145018801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apache::configuration When all attributes are default, on an Centos 6.9 </a:t>
            </a:r>
            <a:r>
              <a:rPr lang="en-US" sz="2400" dirty="0" err="1"/>
              <a:t>conve</a:t>
            </a:r>
            <a:endParaRPr lang="en-US" sz="2400" dirty="0"/>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a:t>
            </a:r>
            <a:r>
              <a:rPr lang="en-US" sz="2400" dirty="0" err="1"/>
              <a:t>decurce</a:t>
            </a:r>
            <a:r>
              <a:rPr lang="en-US" sz="2400" dirty="0"/>
              <a:t>&gt; with </a:t>
            </a:r>
            <a:r>
              <a:rPr lang="en-US" sz="2400" dirty="0" err="1"/>
              <a:t>backtrace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4995932"/>
            <a:ext cx="14420850" cy="1826899"/>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30771461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normAutofit/>
          </a:bodyPr>
          <a:lstStyle/>
          <a:p>
            <a:r>
              <a:rPr lang="en-US" sz="2400" dirty="0"/>
              <a:t>default['apache']['</a:t>
            </a:r>
            <a:r>
              <a:rPr lang="en-US" sz="2400" dirty="0" err="1"/>
              <a:t>package_name</a:t>
            </a:r>
            <a:r>
              <a:rPr lang="en-US" sz="2400" dirty="0"/>
              <a:t>'] = '</a:t>
            </a:r>
            <a:r>
              <a:rPr lang="en-US" sz="2400" dirty="0" err="1"/>
              <a:t>httpd</a:t>
            </a:r>
            <a:r>
              <a:rPr lang="en-US" sz="2400" dirty="0"/>
              <a:t>'</a:t>
            </a:r>
          </a:p>
          <a:p>
            <a:r>
              <a:rPr lang="en-US" sz="2400" dirty="0"/>
              <a:t>default['apache']['</a:t>
            </a:r>
            <a:r>
              <a:rPr lang="en-US" sz="2400" dirty="0" err="1"/>
              <a:t>service_name</a:t>
            </a:r>
            <a:r>
              <a:rPr lang="en-US" sz="2400" dirty="0"/>
              <a:t>'] = '</a:t>
            </a:r>
            <a:r>
              <a:rPr lang="en-US" sz="2400" dirty="0" err="1"/>
              <a:t>httpd</a:t>
            </a:r>
            <a:r>
              <a:rPr lang="en-US" sz="2400" dirty="0"/>
              <a:t>'</a:t>
            </a:r>
          </a:p>
          <a:p>
            <a:r>
              <a:rPr lang="en-US" sz="2400" dirty="0"/>
              <a:t>default['apache']['</a:t>
            </a:r>
            <a:r>
              <a:rPr lang="en-US" sz="2400" dirty="0" err="1"/>
              <a:t>default_index_html</a:t>
            </a:r>
            <a:r>
              <a:rPr lang="en-US" sz="2400" dirty="0"/>
              <a:t>'] = '/</a:t>
            </a:r>
            <a:r>
              <a:rPr lang="en-US" sz="2400" dirty="0" err="1"/>
              <a:t>var</a:t>
            </a:r>
            <a:r>
              <a:rPr lang="en-US" sz="2400" dirty="0"/>
              <a:t>/www/html/index.html'</a:t>
            </a:r>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21104" y="3062681"/>
            <a:ext cx="14404273" cy="524582"/>
          </a:xfrm>
        </p:spPr>
        <p:txBody>
          <a:bodyPr/>
          <a:lstStyle/>
          <a:p>
            <a:endParaRPr lang="en-US" dirty="0"/>
          </a:p>
        </p:txBody>
      </p:sp>
    </p:spTree>
    <p:extLst>
      <p:ext uri="{BB962C8B-B14F-4D97-AF65-F5344CB8AC3E}">
        <p14:creationId xmlns:p14="http://schemas.microsoft.com/office/powerpoint/2010/main" val="178311790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1.14 seconds (files took 4.03 seconds to load)</a:t>
            </a:r>
          </a:p>
          <a:p>
            <a:r>
              <a:rPr lang="en-US" sz="2400"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263373838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a:t>
            </a:r>
            <a:r>
              <a:rPr lang="en-US"/>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resource to use a Node attribute</a:t>
            </a:r>
          </a:p>
          <a:p>
            <a:pPr>
              <a:buFont typeface="Wingdings" charset="2"/>
              <a:buChar char="ü"/>
            </a:pPr>
            <a:r>
              <a:rPr lang="en-US" dirty="0"/>
              <a:t>Execute the tests and verify the tests fail</a:t>
            </a:r>
          </a:p>
          <a:p>
            <a:pPr>
              <a:buFont typeface="Wingdings" charset="2"/>
              <a:buChar char="ü"/>
            </a:pPr>
            <a:r>
              <a:rPr lang="en-US" dirty="0"/>
              <a:t>Add the new Node attribute</a:t>
            </a:r>
          </a:p>
          <a:p>
            <a:pPr>
              <a:buFont typeface="Wingdings" charset="2"/>
              <a:buChar char="ü"/>
            </a:pPr>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898352096"/>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providing the package name and service name as node attributes?</a:t>
            </a:r>
          </a:p>
          <a:p>
            <a:endParaRPr lang="en-US" dirty="0"/>
          </a:p>
          <a:p>
            <a:r>
              <a:rPr lang="en-US" dirty="0"/>
              <a:t>What value does Pry provide to you as a </a:t>
            </a:r>
            <a:r>
              <a:rPr lang="en-US"/>
              <a:t>Cookbook Developer?</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570223909"/>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b="1"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Node Object</a:t>
            </a:r>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object</a:t>
            </a:r>
          </a:p>
          <a:p>
            <a:pPr algn="ctr" defTabSz="914099">
              <a:lnSpc>
                <a:spcPct val="150000"/>
              </a:lnSpc>
            </a:pPr>
            <a:r>
              <a:rPr lang="en-US" sz="5400" dirty="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a:solidFill>
                  <a:schemeClr val="bg1"/>
                </a:solidFill>
              </a:rPr>
              <a:t>automatic</a:t>
            </a:r>
            <a:endParaRPr lang="en-US" sz="1800" dirty="0">
              <a:solidFill>
                <a:schemeClr val="bg1"/>
              </a:solidFill>
            </a:endParaRPr>
          </a:p>
        </p:txBody>
      </p:sp>
      <p:sp>
        <p:nvSpPr>
          <p:cNvPr id="26" name="TextBox 25"/>
          <p:cNvSpPr txBox="1"/>
          <p:nvPr/>
        </p:nvSpPr>
        <p:spPr bwMode="white">
          <a:xfrm>
            <a:off x="8026744" y="5860649"/>
            <a:ext cx="2359645" cy="1666234"/>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a:solidFill>
                  <a:schemeClr val="bg1"/>
                </a:solidFill>
              </a:rPr>
              <a:t>default</a:t>
            </a:r>
          </a:p>
          <a:p>
            <a:pPr algn="ctr"/>
            <a:r>
              <a:rPr lang="en-US" sz="1800" dirty="0" err="1">
                <a:solidFill>
                  <a:schemeClr val="bg1"/>
                </a:solidFill>
              </a:rPr>
              <a:t>force_default</a:t>
            </a:r>
            <a:endParaRPr lang="en-US" sz="1800" dirty="0">
              <a:solidFill>
                <a:schemeClr val="bg1"/>
              </a:solidFill>
            </a:endParaRPr>
          </a:p>
          <a:p>
            <a:pPr algn="ctr"/>
            <a:r>
              <a:rPr lang="en-US" sz="1800" dirty="0">
                <a:solidFill>
                  <a:schemeClr val="bg1"/>
                </a:solidFill>
              </a:rPr>
              <a:t>normal</a:t>
            </a:r>
          </a:p>
          <a:p>
            <a:pPr algn="ctr"/>
            <a:r>
              <a:rPr lang="en-US" sz="1800" dirty="0">
                <a:solidFill>
                  <a:schemeClr val="bg1"/>
                </a:solidFill>
              </a:rPr>
              <a:t>override</a:t>
            </a:r>
          </a:p>
          <a:p>
            <a:pPr algn="ctr"/>
            <a:r>
              <a:rPr lang="en-US" sz="1800" dirty="0" err="1">
                <a:solidFill>
                  <a:schemeClr val="bg1"/>
                </a:solidFill>
              </a:rPr>
              <a:t>force_override</a:t>
            </a:r>
            <a:endParaRPr lang="en-US" sz="1800" dirty="0">
              <a:solidFill>
                <a:schemeClr val="bg1"/>
              </a:solidFill>
            </a:endParaRP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Time to remove all the hard-coded values and make them attributes.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11304008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Value with a Node Attribute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a:t>
            </a:r>
            <a:r>
              <a:rPr lang="is-IS" dirty="0"/>
              <a:t>2017</a:t>
            </a:r>
            <a:r>
              <a:rPr lang="en-US" dirty="0"/>
              <a:t> The Authors, All Rights Reserved.</a:t>
            </a:r>
          </a:p>
          <a:p>
            <a:r>
              <a:rPr lang="en-US" dirty="0"/>
              <a:t>package node['apache']['</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A change means a chance for us to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..FFFFFF...</a:t>
            </a:r>
          </a:p>
          <a:p>
            <a:endParaRPr lang="en-US" dirty="0"/>
          </a:p>
          <a:p>
            <a:r>
              <a:rPr lang="en-US" dirty="0"/>
              <a:t>Failures:</a:t>
            </a:r>
          </a:p>
          <a:p>
            <a:endParaRPr lang="en-US" dirty="0"/>
          </a:p>
          <a:p>
            <a:r>
              <a:rPr lang="en-US" dirty="0"/>
              <a:t>  1) apache::default When all attributes are default, on an Centos 6.9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/chefspec20180313-21260-taxe6tfile_cache_path/cookbooks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6419634"/>
            <a:ext cx="14420850" cy="1004818"/>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3790977304"/>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15858</TotalTime>
  <Words>4752</Words>
  <Application>Microsoft Office PowerPoint</Application>
  <PresentationFormat>Custom</PresentationFormat>
  <Paragraphs>504</Paragraphs>
  <Slides>49</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ＭＳ Ｐゴシック</vt:lpstr>
      <vt:lpstr>Arial</vt:lpstr>
      <vt:lpstr>Courier New</vt:lpstr>
      <vt:lpstr>Wingdings</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2198</cp:revision>
  <cp:lastPrinted>2015-02-07T23:49:10Z</cp:lastPrinted>
  <dcterms:created xsi:type="dcterms:W3CDTF">2012-09-13T17:36:07Z</dcterms:created>
  <dcterms:modified xsi:type="dcterms:W3CDTF">2018-04-25T20:29:48Z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