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5"/>
  </p:notesMasterIdLst>
  <p:handoutMasterIdLst>
    <p:handoutMasterId r:id="rId56"/>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90" r:id="rId19"/>
    <p:sldId id="278" r:id="rId20"/>
    <p:sldId id="291" r:id="rId21"/>
    <p:sldId id="279" r:id="rId22"/>
    <p:sldId id="322" r:id="rId23"/>
    <p:sldId id="292" r:id="rId24"/>
    <p:sldId id="280" r:id="rId25"/>
    <p:sldId id="293" r:id="rId26"/>
    <p:sldId id="281" r:id="rId27"/>
    <p:sldId id="282" r:id="rId28"/>
    <p:sldId id="295" r:id="rId29"/>
    <p:sldId id="296" r:id="rId30"/>
    <p:sldId id="297" r:id="rId31"/>
    <p:sldId id="298" r:id="rId32"/>
    <p:sldId id="310" r:id="rId33"/>
    <p:sldId id="311" r:id="rId34"/>
    <p:sldId id="314" r:id="rId35"/>
    <p:sldId id="315" r:id="rId36"/>
    <p:sldId id="316" r:id="rId37"/>
    <p:sldId id="318" r:id="rId38"/>
    <p:sldId id="317" r:id="rId39"/>
    <p:sldId id="319" r:id="rId40"/>
    <p:sldId id="320" r:id="rId41"/>
    <p:sldId id="324" r:id="rId42"/>
    <p:sldId id="312" r:id="rId43"/>
    <p:sldId id="301" r:id="rId44"/>
    <p:sldId id="302" r:id="rId45"/>
    <p:sldId id="305" r:id="rId46"/>
    <p:sldId id="306" r:id="rId47"/>
    <p:sldId id="303" r:id="rId48"/>
    <p:sldId id="307" r:id="rId49"/>
    <p:sldId id="304" r:id="rId50"/>
    <p:sldId id="275" r:id="rId51"/>
    <p:sldId id="276" r:id="rId52"/>
    <p:sldId id="323" r:id="rId53"/>
    <p:sldId id="267" r:id="rId5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75822" autoAdjust="0"/>
  </p:normalViewPr>
  <p:slideViewPr>
    <p:cSldViewPr snapToGrid="0">
      <p:cViewPr varScale="1">
        <p:scale>
          <a:sx n="46" d="100"/>
          <a:sy n="46" d="100"/>
        </p:scale>
        <p:origin x="1416" y="48"/>
      </p:cViewPr>
      <p:guideLst>
        <p:guide orient="horz" pos="894"/>
        <p:guide pos="9120"/>
      </p:guideLst>
    </p:cSldViewPr>
  </p:slideViewPr>
  <p:notesTextViewPr>
    <p:cViewPr>
      <p:scale>
        <a:sx n="140" d="100"/>
        <a:sy n="14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5502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good habit</a:t>
            </a:r>
            <a:r>
              <a:rPr lang="en-US" baseline="0" dirty="0"/>
              <a:t> to clean up this break points. Leaving them around has a nasty habit of pausing the execution of a run you want to see complete uninterrupted.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the environment</a:t>
            </a:r>
            <a:r>
              <a:rPr lang="en-US" baseline="0" dirty="0"/>
              <a:t> it is time to get to work on defining those new examples for the new platform that we want to support.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let's walk through refactoring the cookbook's install recipe. Like we have done before. When we are done it will be your turn to implement the solution for the remaining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return</a:t>
            </a:r>
            <a:r>
              <a:rPr lang="en-US" baseline="0" dirty="0"/>
              <a:t> to the specification file and alongside </a:t>
            </a:r>
            <a:r>
              <a:rPr lang="en-US" dirty="0" err="1"/>
              <a:t>CentOS</a:t>
            </a:r>
            <a:r>
              <a:rPr lang="en-US" baseline="0" dirty="0"/>
              <a:t> example group it is time to define the example group that will contain the examples for the Ubuntu 14.04 platform.</a:t>
            </a:r>
          </a:p>
          <a:p>
            <a:endParaRPr lang="en-US" baseline="0" dirty="0"/>
          </a:p>
          <a:p>
            <a:r>
              <a:rPr lang="en-US" baseline="0" dirty="0"/>
              <a:t>The format is nearly identical between these two example groups save for the context, the parameters specified to the </a:t>
            </a:r>
            <a:r>
              <a:rPr lang="en-US" baseline="0" dirty="0" err="1"/>
              <a:t>ServerRunner</a:t>
            </a:r>
            <a:r>
              <a:rPr lang="en-US" baseline="0" dirty="0"/>
              <a:t> initialization, and the name of the necessary package to install.</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272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examples have now been defined for the existing platform and the new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9001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time to execute</a:t>
            </a:r>
            <a:r>
              <a:rPr lang="en-US" baseline="0" dirty="0"/>
              <a:t> the tests we should see that defining the new platform will not raise an error when it converges but will fail to meet the expectation that we installed the correctly named package.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5189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of the package is defined in the attributes</a:t>
            </a:r>
            <a:r>
              <a:rPr lang="en-US" baseline="0" dirty="0"/>
              <a:t> file. That is what we refactored to support in the last section. It is now time to return to the attributes file and have it specify a different package name based on the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8996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7456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very</a:t>
            </a:r>
            <a:r>
              <a:rPr lang="en-US" baseline="0" dirty="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a:p>
          <a:p>
            <a:r>
              <a:rPr lang="en-US" baseline="0" dirty="0"/>
              <a:t>If none were to match we might be in trouble as the node attribute would never be set so we can use an 'else' statement which is as good as saying if none of those match then use this path.</a:t>
            </a:r>
          </a:p>
          <a:p>
            <a:endParaRPr lang="en-US" baseline="0" dirty="0"/>
          </a:p>
          <a:p>
            <a:r>
              <a:rPr lang="en-US" baseline="0" dirty="0"/>
              <a:t>The order of the case statement is particularly important as well. The first match that is made is the path the execution will take.</a:t>
            </a:r>
          </a:p>
          <a:p>
            <a:endParaRPr lang="en-US" baseline="0" dirty="0"/>
          </a:p>
          <a:p>
            <a:r>
              <a:rPr lang="en-US" baseline="0" dirty="0"/>
              <a:t>Instructor Note: When we say 'equal' each other we mean that Ruby is comparing the objects together with the equality method, the triple equals (===)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93134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a:t>
            </a:r>
            <a:r>
              <a:rPr lang="en-US" baseline="0" dirty="0"/>
              <a:t> the attributes file has been updated it is time execute the tests again and see if we defined this conditional logic correctly.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044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module you will learn how to define expectations for multiple platforms and implement a cookbook that supports multiple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tests we should see both platforms will converge without error and install the necessary packages.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3867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approach to leverage the existing examples and use them to help define new examples for a new platform allowed us to build confidence through testing from the inside-out.</a:t>
            </a:r>
          </a:p>
          <a:p>
            <a:endParaRPr lang="en-US" baseline="0" dirty="0"/>
          </a:p>
          <a:p>
            <a:r>
              <a:rPr lang="en-US" baseline="0" dirty="0"/>
              <a:t>Taking this inside-out approach can feel right in situations where you know the steps you have to take.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29644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29525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now define an entire example group dedicated to the Ubuntu platform which defines the same structure of examples but with the values that are important for the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96141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a:t>
            </a:r>
            <a:r>
              <a:rPr lang="en-US" baseline="0" dirty="0"/>
              <a:t> the test you would see the appropriate failures for the correctly named services not being started and enabled.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6527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the attributes</a:t>
            </a:r>
            <a:r>
              <a:rPr lang="en-US" baseline="0" dirty="0"/>
              <a:t> for the service should be a little less work because the structure is all in place.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7498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r>
              <a:rPr lang="en-US" baseline="0" dirty="0"/>
              <a:t> when we execute the tests again we see that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29187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a:t>
            </a:r>
            <a:r>
              <a:rPr lang="en-US" baseline="0" dirty="0"/>
              <a:t> was nearly identical and a good way to reinforce the testing flow.</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4132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only</a:t>
            </a:r>
            <a:r>
              <a:rPr lang="en-US" baseline="0" dirty="0"/>
              <a:t> the configuration recipe remains. The default index HTML page for Ubuntu and </a:t>
            </a:r>
            <a:r>
              <a:rPr lang="en-US" baseline="0" dirty="0" err="1"/>
              <a:t>CentOS</a:t>
            </a:r>
            <a:r>
              <a:rPr lang="en-US" baseline="0" dirty="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a:p>
          <a:p>
            <a:r>
              <a:rPr lang="en-US" baseline="0" dirty="0"/>
              <a:t>Finally take a look at the code that you have created and ask yourself is that change better?</a:t>
            </a:r>
          </a:p>
          <a:p>
            <a:endParaRPr lang="en-US" baseline="0"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35712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then define another example group dedicated to the Ubuntu platform. Except this time the expectation is exactly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510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a:t>
            </a:r>
            <a:r>
              <a:rPr lang="en-US" baseline="0" dirty="0"/>
              <a:t> we are going to develop solution in the opposite of the way we started. Instead of approaching this problem from the outside-in we are going to build it inside-out.</a:t>
            </a:r>
          </a:p>
          <a:p>
            <a:endParaRPr lang="en-US" baseline="0" dirty="0"/>
          </a:p>
          <a:p>
            <a:r>
              <a:rPr lang="en-US" baseline="0" dirty="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a:p>
          <a:p>
            <a:r>
              <a:rPr lang="en-US" baseline="0" dirty="0"/>
              <a:t>We could attempt to solve this problem by looking for documentation or a general search on the Internet. Instead we will ask the one source that knows the best: the executing code itself.</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 shows you</a:t>
            </a:r>
            <a:r>
              <a:rPr lang="en-US" baseline="0" dirty="0"/>
              <a:t> that everything is working.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79848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implemented the change that we have done before.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5441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see the tests pass again. This is where you should become uncomfortable</a:t>
            </a:r>
            <a:r>
              <a:rPr lang="en-US" baseline="0" dirty="0"/>
              <a:t> that we may have a false positive and that is a good time to ensure that you do not by mutating the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27753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anywhere in the Ubuntu flow of execution make a small mutation. In the example I am providing I have chosen a different path. Removing the attribute is another option as well.</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674228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a:t>
            </a:r>
            <a:r>
              <a:rPr lang="en-US" baseline="0" dirty="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171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you</a:t>
            </a:r>
            <a:r>
              <a:rPr lang="en-US" baseline="0" dirty="0"/>
              <a:t> might restore the code. Removing the mutation.</a:t>
            </a:r>
          </a:p>
          <a:p>
            <a:endParaRPr lang="en-US" baseline="0" dirty="0"/>
          </a:p>
          <a:p>
            <a:r>
              <a:rPr lang="en-US" baseline="0" dirty="0"/>
              <a:t>You may even choose to undo the change the proposed change. This is up to you to make the decision. In the example shown here I have returned to the original implementation. The original implementation worked, executing our tests proved it. </a:t>
            </a:r>
            <a:r>
              <a:rPr lang="en-US" dirty="0"/>
              <a:t>Whether</a:t>
            </a:r>
            <a:r>
              <a:rPr lang="en-US" baseline="0" dirty="0"/>
              <a:t> you should leave the attribute defined in the case statement or outside of it is up to you.</a:t>
            </a:r>
          </a:p>
          <a:p>
            <a:endParaRPr lang="en-US" baseline="0" dirty="0"/>
          </a:p>
          <a:p>
            <a:r>
              <a:rPr lang="en-US" baseline="0" dirty="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a:p>
          <a:p>
            <a:r>
              <a:rPr lang="en-US" baseline="0" dirty="0"/>
              <a:t>The most important thing is that the examples you defined should remain in the specification regardless of the implementation. The examples describe the expected behavior of the platform.</a:t>
            </a:r>
          </a:p>
          <a:p>
            <a:endParaRPr lang="en-US" baseline="0" dirty="0"/>
          </a:p>
          <a:p>
            <a:endParaRPr lang="en-US" baseline="0"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65315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tests</a:t>
            </a:r>
            <a:r>
              <a:rPr lang="en-US" baseline="0" dirty="0"/>
              <a:t> should net at least one failure and that should give you more confidence that the expectations you have written are doing the work you want them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5764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57593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Now that we have finished building everything</a:t>
            </a:r>
            <a:r>
              <a:rPr lang="en-US" baseline="0" dirty="0"/>
              <a:t> from the inside-out. It is finally time to see if the integration test works. This is important. When building recipes with </a:t>
            </a:r>
            <a:r>
              <a:rPr lang="en-US" baseline="0" dirty="0" err="1"/>
              <a:t>ChefSpec</a:t>
            </a:r>
            <a:r>
              <a:rPr lang="en-US" baseline="0" dirty="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Because we have been doing everything in-memory we really do not know if the package name, file path, or service name actually works. The only way to prove that is to apply the recipe to that platform.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4658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for our last and final exercise together lets update the Kitchen configuration to give us the ability to test on the Ubuntu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4450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understand the platform of the node we simply need to set a break point in one of the recipes or the attributes file.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kitchen configuration we define the new Ubuntu 14.04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65028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verify that the platform</a:t>
            </a:r>
            <a:r>
              <a:rPr lang="en-US" baseline="0" dirty="0"/>
              <a:t> exists within the list of instances.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3708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it is time</a:t>
            </a:r>
            <a:r>
              <a:rPr lang="en-US" baseline="0" dirty="0"/>
              <a:t> to execute the test suite. By choosing a very valuable and implementation free </a:t>
            </a:r>
            <a:r>
              <a:rPr lang="en-US" baseline="0" dirty="0" err="1"/>
              <a:t>InSpec</a:t>
            </a:r>
            <a:r>
              <a:rPr lang="en-US" baseline="0" dirty="0"/>
              <a:t> example, is the website up and running in </a:t>
            </a:r>
            <a:r>
              <a:rPr lang="en-US" baseline="0" dirty="0" err="1"/>
              <a:t>localhost</a:t>
            </a:r>
            <a:r>
              <a:rPr lang="en-US" baseline="0" dirty="0"/>
              <a:t>, we can be fairly certain that the expectations should be met.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505249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execute</a:t>
            </a:r>
            <a:r>
              <a:rPr lang="en-US" baseline="0" dirty="0"/>
              <a:t> the tests against both platforms run 'kitchen test'. Because we have two instances and did not specify a particular instance with the command it will run tests against all the listed instances.</a:t>
            </a:r>
          </a:p>
          <a:p>
            <a:endParaRPr lang="en-US" baseline="0" dirty="0"/>
          </a:p>
          <a:p>
            <a:r>
              <a:rPr lang="en-US" dirty="0"/>
              <a:t>This</a:t>
            </a:r>
            <a:r>
              <a:rPr lang="en-US" baseline="0" dirty="0"/>
              <a:t> might be a good time to get up and move around as it will take some time.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09679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expectations should pass and this brings the last exercise to a close. </a:t>
            </a:r>
          </a:p>
          <a:p>
            <a:endParaRPr lang="en-US" baseline="0" dirty="0"/>
          </a:p>
          <a:p>
            <a:r>
              <a:rPr lang="en-US" baseline="0" dirty="0"/>
              <a:t>Let's have a discussion.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3997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84539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0976711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a:t>
            </a:r>
            <a:r>
              <a:rPr lang="en-US" baseline="0" dirty="0"/>
              <a:t> you for your time and attention.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1554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Execute the tests.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3768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query the platform of the node object.</a:t>
            </a:r>
            <a:r>
              <a:rPr lang="en-US" baseline="0" dirty="0"/>
              <a:t> The results should tell you that the platform for the node object in the </a:t>
            </a:r>
            <a:r>
              <a:rPr lang="en-US" baseline="0" dirty="0" err="1"/>
              <a:t>ChefSpec</a:t>
            </a:r>
            <a:r>
              <a:rPr lang="en-US" baseline="0" dirty="0"/>
              <a:t> environment is '</a:t>
            </a:r>
            <a:r>
              <a:rPr lang="en-US" baseline="0" dirty="0" err="1"/>
              <a:t>chefspec</a:t>
            </a:r>
            <a:r>
              <a:rPr lang="en-US" baseline="0"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chefspec</a:t>
            </a:r>
            <a:r>
              <a:rPr lang="en-US" baseline="0" dirty="0"/>
              <a:t>' platform is set by the </a:t>
            </a:r>
            <a:r>
              <a:rPr lang="en-US" baseline="0" dirty="0" err="1"/>
              <a:t>ChefSpec</a:t>
            </a:r>
            <a:r>
              <a:rPr lang="en-US" baseline="0" dirty="0"/>
              <a:t> gem. The platform has gone unspecified and this is what </a:t>
            </a:r>
            <a:r>
              <a:rPr lang="en-US" baseline="0" dirty="0" err="1"/>
              <a:t>ChefSpec</a:t>
            </a:r>
            <a:r>
              <a:rPr lang="en-US" baseline="0" dirty="0"/>
              <a:t> defaults to use. Now that we care about the platform we need to learn about another gem named </a:t>
            </a:r>
            <a:r>
              <a:rPr lang="en-US" baseline="0" dirty="0" err="1"/>
              <a:t>Fauxhai</a:t>
            </a:r>
            <a:r>
              <a:rPr lang="en-US" baseline="0" dirty="0"/>
              <a:t>. </a:t>
            </a:r>
            <a:r>
              <a:rPr lang="en-US" baseline="0" dirty="0" err="1"/>
              <a:t>ChefSpec</a:t>
            </a:r>
            <a:r>
              <a:rPr lang="en-US" baseline="0" dirty="0"/>
              <a:t> employs </a:t>
            </a:r>
            <a:r>
              <a:rPr lang="en-US" baseline="0" dirty="0" err="1"/>
              <a:t>Fauxhai</a:t>
            </a:r>
            <a:r>
              <a:rPr lang="en-US" baseline="0" dirty="0"/>
              <a:t> to provide fake node object data for various platforms.</a:t>
            </a:r>
          </a:p>
          <a:p>
            <a:endParaRPr lang="en-US" baseline="0" dirty="0"/>
          </a:p>
          <a:p>
            <a:r>
              <a:rPr lang="en-US" baseline="0" dirty="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a:t>Fauxhai</a:t>
            </a:r>
            <a:r>
              <a:rPr lang="en-US" baseline="0" dirty="0"/>
              <a:t> repository.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the platform it is time to exit the execution.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Pry we were able to learn something about the system without having to rely on documentation. To understand the available platforms you have to rely on reading the source code.</a:t>
            </a:r>
          </a:p>
          <a:p>
            <a:endParaRPr lang="en-US" baseline="0" dirty="0"/>
          </a:p>
          <a:p>
            <a:r>
              <a:rPr lang="en-US" baseline="0" dirty="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a:p>
          <a:p>
            <a:r>
              <a:rPr lang="en-US" baseline="0" dirty="0"/>
              <a:t>Instructor Note: Finding out which platforms and versions </a:t>
            </a:r>
            <a:r>
              <a:rPr lang="en-US" baseline="0" dirty="0" err="1"/>
              <a:t>ChefSpec</a:t>
            </a:r>
            <a:r>
              <a:rPr lang="en-US" baseline="0" dirty="0"/>
              <a:t> supported alluded me when first working with the project. There is some mention in the </a:t>
            </a:r>
            <a:r>
              <a:rPr lang="en-US" baseline="0" dirty="0" err="1"/>
              <a:t>ChefSpec</a:t>
            </a:r>
            <a:r>
              <a:rPr lang="en-US" baseline="0" dirty="0"/>
              <a:t> README but I believe I found myself diving into source code and stumbling upon the </a:t>
            </a:r>
            <a:r>
              <a:rPr lang="en-US" baseline="0" dirty="0" err="1"/>
              <a:t>Fauxhai</a:t>
            </a:r>
            <a:r>
              <a:rPr lang="en-US" baseline="0" dirty="0"/>
              <a:t> code. This is something that would be great to show to show learners if you are capable of figuring that out.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docs.chef.io/dsl_recipe.html#sts=case Statements%C2%B6" TargetMode="External"/><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Testing </a:t>
            </a:r>
            <a:r>
              <a:rPr lang="en-US" dirty="0"/>
              <a:t>While Refactoring to Multiple Platforms</a:t>
            </a:r>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Remove the Break Point from the Recipe</a:t>
            </a:r>
          </a:p>
        </p:txBody>
      </p:sp>
      <p:sp>
        <p:nvSpPr>
          <p:cNvPr id="3" name="Content Placeholder 2"/>
          <p:cNvSpPr>
            <a:spLocks noGrp="1"/>
          </p:cNvSpPr>
          <p:nvPr>
            <p:ph sz="quarter" idx="10"/>
          </p:nvPr>
        </p:nvSpPr>
        <p:spPr/>
        <p:txBody>
          <a:bodyPr/>
          <a:lstStyle/>
          <a:p>
            <a:r>
              <a:rPr lang="en-US" b="1" dirty="0"/>
              <a:t>#</a:t>
            </a:r>
          </a:p>
          <a:p>
            <a:r>
              <a:rPr lang="en-US" b="1" dirty="0"/>
              <a:t># Cookbook Name:: apache</a:t>
            </a:r>
          </a:p>
          <a:p>
            <a:r>
              <a:rPr lang="en-US" b="1" dirty="0"/>
              <a:t># Recipe:: default</a:t>
            </a:r>
          </a:p>
          <a:p>
            <a:r>
              <a:rPr lang="en-US" b="1" dirty="0"/>
              <a:t>#</a:t>
            </a:r>
          </a:p>
          <a:p>
            <a:r>
              <a:rPr lang="en-US" b="1" dirty="0"/>
              <a:t># Copyright (c) </a:t>
            </a:r>
            <a:r>
              <a:rPr lang="is-IS" b="1" dirty="0"/>
              <a:t>2017</a:t>
            </a:r>
            <a:r>
              <a:rPr lang="en-US" b="1" dirty="0"/>
              <a:t> The Authors, All Rights Reserved.</a:t>
            </a:r>
          </a:p>
          <a:p>
            <a:r>
              <a:rPr lang="en-US" b="1" dirty="0"/>
              <a:t>require 'pry'</a:t>
            </a:r>
          </a:p>
          <a:p>
            <a:r>
              <a:rPr lang="en-US" b="1" dirty="0" err="1"/>
              <a:t>binding.pry</a:t>
            </a:r>
            <a:endParaRPr lang="en-US" b="1" dirty="0"/>
          </a:p>
          <a:p>
            <a:r>
              <a:rPr lang="en-US" b="1" dirty="0" err="1"/>
              <a:t>include_recipe</a:t>
            </a:r>
            <a:r>
              <a:rPr lang="en-US" b="1" dirty="0"/>
              <a:t> 'apache::install'</a:t>
            </a:r>
          </a:p>
          <a:p>
            <a:r>
              <a:rPr lang="en-US" dirty="0" err="1"/>
              <a:t>include_recipe</a:t>
            </a:r>
            <a:r>
              <a:rPr lang="en-US" dirty="0"/>
              <a:t> 'apache::configuration'</a:t>
            </a:r>
          </a:p>
          <a:p>
            <a:r>
              <a:rPr lang="en-US" dirty="0" err="1"/>
              <a:t>include_recipe</a:t>
            </a:r>
            <a:r>
              <a:rPr lang="en-US" dirty="0"/>
              <a:t> 'apache::service'</a:t>
            </a:r>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a:t>`</a:t>
            </a:r>
          </a:p>
        </p:txBody>
      </p:sp>
    </p:spTree>
    <p:extLst>
      <p:ext uri="{BB962C8B-B14F-4D97-AF65-F5344CB8AC3E}">
        <p14:creationId xmlns:p14="http://schemas.microsoft.com/office/powerpoint/2010/main" val="224258526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Insert a break point, execute the tests, and determine the node's platform</a:t>
            </a:r>
          </a:p>
          <a:p>
            <a:pPr marL="342900" indent="-342900">
              <a:buFont typeface="Wingdings" charset="2"/>
              <a:buChar char="ü"/>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Now I am ready to be </a:t>
            </a:r>
            <a:r>
              <a:rPr lang="en-US" sz="1800" i="1" dirty="0">
                <a:solidFill>
                  <a:schemeClr val="tx2"/>
                </a:solidFill>
              </a:rPr>
              <a:t>shaved</a:t>
            </a:r>
            <a:r>
              <a:rPr lang="en-US" sz="1800" dirty="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The best of both worlds!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5848460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p:txBody>
          <a:bodyPr>
            <a:normAutofit fontScale="77500" lnSpcReduction="20000"/>
          </a:bodyPr>
          <a:lstStyle/>
          <a:p>
            <a:r>
              <a:rPr lang="en-US" b="1" dirty="0"/>
              <a:t>  # ... </a:t>
            </a:r>
            <a:r>
              <a:rPr lang="en-US" dirty="0"/>
              <a:t>REST OF SPEC FILE </a:t>
            </a:r>
            <a:r>
              <a:rPr lang="en-US" b="1" dirty="0"/>
              <a:t>...</a:t>
            </a:r>
          </a:p>
          <a:p>
            <a:r>
              <a:rPr lang="en-US" b="1" dirty="0"/>
              <a:t>  context 'When all attributes are default, on Ubuntu 14.04' 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a:t>ServerRunner.new</a:t>
            </a:r>
            <a:r>
              <a:rPr lang="en-US" b="1" dirty="0"/>
              <a:t>(platform: '</a:t>
            </a:r>
            <a:r>
              <a:rPr lang="en-US" b="1" dirty="0" err="1"/>
              <a:t>ubuntu</a:t>
            </a:r>
            <a:r>
              <a:rPr lang="en-US" b="1" dirty="0"/>
              <a:t>', version: '14.04')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necessary package' do</a:t>
            </a:r>
          </a:p>
          <a:p>
            <a:r>
              <a:rPr lang="en-US" b="1" dirty="0"/>
              <a:t>      expect(</a:t>
            </a:r>
            <a:r>
              <a:rPr lang="en-US" b="1" dirty="0" err="1"/>
              <a:t>chef_run</a:t>
            </a:r>
            <a:r>
              <a:rPr lang="en-US" b="1" dirty="0"/>
              <a:t>).to </a:t>
            </a:r>
            <a:r>
              <a:rPr lang="en-US" b="1" dirty="0" err="1"/>
              <a:t>install_package</a:t>
            </a:r>
            <a:r>
              <a:rPr lang="en-US" b="1" dirty="0"/>
              <a:t>('apache2')</a:t>
            </a:r>
          </a:p>
          <a:p>
            <a:r>
              <a:rPr lang="en-US" b="1" dirty="0"/>
              <a:t>    end</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~/spec/unit/recipes/</a:t>
            </a:r>
            <a:r>
              <a:rPr lang="en-US" dirty="0" err="1"/>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cxnSpLocks/>
          </p:cNvCxnSpPr>
          <p:nvPr/>
        </p:nvCxnSpPr>
        <p:spPr>
          <a:xfrm>
            <a:off x="8534401" y="2840182"/>
            <a:ext cx="264621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Seems like a lot of duplication but its worth it for the test coverage.</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a:t>
            </a:r>
          </a:p>
          <a:p>
            <a:endParaRPr lang="en-US" sz="2400" dirty="0"/>
          </a:p>
          <a:p>
            <a:r>
              <a:rPr lang="en-US" sz="2400" dirty="0"/>
              <a:t>Failures:</a:t>
            </a:r>
          </a:p>
          <a:p>
            <a:endParaRPr lang="en-US" sz="2400" dirty="0"/>
          </a:p>
          <a:p>
            <a:r>
              <a:rPr lang="en-US" sz="2400" dirty="0"/>
              <a:t>  1) apache::install When all attributes are default, on Ubuntu 14.04 installs the necessary package</a:t>
            </a:r>
          </a:p>
          <a:p>
            <a:r>
              <a:rPr lang="en-US" sz="2400" dirty="0"/>
              <a:t>     Failure/Error: expect(</a:t>
            </a:r>
            <a:r>
              <a:rPr lang="en-US" sz="2400" dirty="0" err="1"/>
              <a:t>chef_run</a:t>
            </a:r>
            <a:r>
              <a:rPr lang="en-US" sz="2400" dirty="0"/>
              <a:t>).to </a:t>
            </a:r>
            <a:r>
              <a:rPr lang="en-US" sz="2400" dirty="0" err="1"/>
              <a:t>install_package</a:t>
            </a:r>
            <a:r>
              <a:rPr lang="en-US" sz="2400" dirty="0"/>
              <a:t>('apache2')</a:t>
            </a:r>
          </a:p>
          <a:p>
            <a:endParaRPr lang="en-US" sz="2400" dirty="0"/>
          </a:p>
          <a:p>
            <a:r>
              <a:rPr lang="en-US" sz="2400" dirty="0"/>
              <a:t>       expected "package[apache2]" with action :install to be in Chef run. Other package resources:</a:t>
            </a:r>
          </a:p>
          <a:p>
            <a:endParaRPr lang="en-US" sz="2400" dirty="0"/>
          </a:p>
          <a:p>
            <a:r>
              <a:rPr lang="en-US" sz="2400" dirty="0"/>
              <a:t>         </a:t>
            </a:r>
            <a:r>
              <a:rPr lang="en-US" sz="2400" dirty="0" err="1"/>
              <a:t>apt_package</a:t>
            </a:r>
            <a:r>
              <a:rPr lang="en-US" sz="2400" dirty="0"/>
              <a:t>[</a:t>
            </a:r>
            <a:r>
              <a:rPr lang="en-US" sz="2400" dirty="0" err="1"/>
              <a:t>httpd</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11427889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Failure means we have work to do!</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Switching on Node Platform</a:t>
            </a:r>
          </a:p>
        </p:txBody>
      </p:sp>
      <p:sp>
        <p:nvSpPr>
          <p:cNvPr id="3" name="Subtitle 2"/>
          <p:cNvSpPr>
            <a:spLocks noGrp="1"/>
          </p:cNvSpPr>
          <p:nvPr>
            <p:ph type="subTitle" idx="1"/>
          </p:nvPr>
        </p:nvSpPr>
        <p:spPr/>
        <p:txBody>
          <a:bodyPr/>
          <a:lstStyle/>
          <a:p>
            <a:r>
              <a:rPr lang="en-US" dirty="0"/>
              <a:t>To control the flow of execution we need to employ some Ruby conditional statements. Conditional statements allow us to alter this control flow. Because we have access to the power of Ruby we have many choices.</a:t>
            </a:r>
          </a:p>
          <a:p>
            <a:endParaRPr lang="en-US" dirty="0"/>
          </a:p>
          <a:p>
            <a:endParaRPr lang="en-US" dirty="0"/>
          </a:p>
          <a:p>
            <a:endParaRPr lang="en-US" dirty="0"/>
          </a:p>
          <a:p>
            <a:pPr algn="ctr"/>
            <a:r>
              <a:rPr lang="en-US" dirty="0">
                <a:solidFill>
                  <a:srgbClr val="00B0F0"/>
                </a:solidFill>
                <a:hlinkClick r:id="rId3"/>
              </a:rPr>
              <a:t>https://docs.chef.io/dsl_recipe.html#sts=case Statements%C2%B6</a:t>
            </a:r>
            <a:endParaRPr lang="en-US" dirty="0">
              <a:solidFill>
                <a:srgbClr val="00B0F0"/>
              </a:solidFill>
            </a:endParaRPr>
          </a:p>
        </p:txBody>
      </p:sp>
    </p:spTree>
    <p:extLst>
      <p:ext uri="{BB962C8B-B14F-4D97-AF65-F5344CB8AC3E}">
        <p14:creationId xmlns:p14="http://schemas.microsoft.com/office/powerpoint/2010/main" val="169042120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Attributes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end</a:t>
            </a:r>
          </a:p>
          <a:p>
            <a:endParaRPr lang="en-US" sz="2400" b="1" dirty="0"/>
          </a:p>
          <a:p>
            <a:r>
              <a:rPr lang="en-US" sz="2400" b="1" dirty="0"/>
              <a:t>default['apache']['</a:t>
            </a:r>
            <a:r>
              <a:rPr lang="en-US" sz="2400" b="1" dirty="0" err="1"/>
              <a:t>package_name</a:t>
            </a:r>
            <a:r>
              <a:rPr lang="en-US" sz="2400" b="1" dirty="0"/>
              <a:t>'] = '</a:t>
            </a:r>
            <a:r>
              <a:rPr lang="en-US" sz="2400" b="1" dirty="0" err="1"/>
              <a:t>httpd</a:t>
            </a:r>
            <a:r>
              <a:rPr lang="en-US" sz="2400" b="1" dirty="0"/>
              <a:t>'</a:t>
            </a:r>
          </a:p>
          <a:p>
            <a:r>
              <a:rPr lang="en-US" sz="2400" b="1" dirty="0"/>
              <a:t>default['apache']['</a:t>
            </a:r>
            <a:r>
              <a:rPr lang="en-US" sz="2400" b="1" dirty="0" err="1"/>
              <a:t>service_name</a:t>
            </a:r>
            <a:r>
              <a:rPr lang="en-US" sz="2400" b="1" dirty="0"/>
              <a:t>'] = '</a:t>
            </a:r>
            <a:r>
              <a:rPr lang="en-US" sz="2400" b="1" dirty="0" err="1"/>
              <a:t>httpd</a:t>
            </a:r>
            <a:r>
              <a:rPr lang="en-US" sz="2400" b="1" dirty="0"/>
              <a:t>'</a:t>
            </a:r>
          </a:p>
          <a:p>
            <a:r>
              <a:rPr lang="en-US" sz="2400" b="1" dirty="0"/>
              <a:t>default['apache']['</a:t>
            </a:r>
            <a:r>
              <a:rPr lang="en-US" sz="2400" b="1" dirty="0" err="1"/>
              <a:t>default_index_html</a:t>
            </a:r>
            <a:r>
              <a:rPr lang="en-US" sz="2400" b="1" dirty="0"/>
              <a:t>']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This should do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Define expectations for multiple platforms</a:t>
            </a:r>
          </a:p>
          <a:p>
            <a:pPr marL="457200" indent="-457200">
              <a:buFont typeface="Wingdings" charset="2"/>
              <a:buChar char="Ø"/>
            </a:pPr>
            <a:r>
              <a:rPr lang="en-US" dirty="0"/>
              <a:t>Implement a cookbook that supports multiple platforms</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9840705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a:t>Woot! Multi-platform support for the installation!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Service recipe chooses the service named '</a:t>
            </a:r>
            <a:r>
              <a:rPr lang="en-US" dirty="0" err="1"/>
              <a:t>httpd</a:t>
            </a:r>
            <a:r>
              <a:rPr lang="en-US" dirty="0"/>
              <a:t>' on </a:t>
            </a:r>
            <a:r>
              <a:rPr lang="en-US" dirty="0" err="1"/>
              <a:t>CentOS</a:t>
            </a:r>
            <a:r>
              <a:rPr lang="en-US" dirty="0"/>
              <a:t> and 'apache2' on Ubuntu</a:t>
            </a:r>
          </a:p>
          <a:p>
            <a:pPr>
              <a:lnSpc>
                <a:spcPct val="150000"/>
              </a:lnSpc>
            </a:pPr>
            <a:r>
              <a:rPr lang="en-US" dirty="0"/>
              <a:t>Execute the tests and verify the tests </a:t>
            </a:r>
            <a:r>
              <a:rPr lang="en-US" b="1" dirty="0"/>
              <a:t>fail</a:t>
            </a:r>
          </a:p>
          <a:p>
            <a:pPr>
              <a:lnSpc>
                <a:spcPct val="150000"/>
              </a:lnSpc>
            </a:pPr>
            <a:r>
              <a:rPr lang="en-US" dirty="0"/>
              <a:t>Update the attribute to choose the service name '</a:t>
            </a:r>
            <a:r>
              <a:rPr lang="en-US" dirty="0" err="1"/>
              <a:t>httpd</a:t>
            </a:r>
            <a:r>
              <a:rPr lang="en-US" dirty="0"/>
              <a:t>' on </a:t>
            </a:r>
            <a:r>
              <a:rPr lang="en-US" dirty="0" err="1"/>
              <a:t>CentOS</a:t>
            </a:r>
            <a:r>
              <a:rPr lang="en-US" dirty="0"/>
              <a:t> and 'apache2' on Ubuntu</a:t>
            </a:r>
          </a:p>
          <a:p>
            <a:pPr>
              <a:lnSpc>
                <a:spcPct val="150000"/>
              </a:lnSpc>
            </a:pPr>
            <a:r>
              <a:rPr lang="en-US" dirty="0"/>
              <a:t>Execute the tests and verify the tests </a:t>
            </a:r>
            <a:r>
              <a:rPr lang="en-US" b="1" dirty="0"/>
              <a:t>pass</a:t>
            </a:r>
          </a:p>
        </p:txBody>
      </p:sp>
    </p:spTree>
    <p:extLst>
      <p:ext uri="{BB962C8B-B14F-4D97-AF65-F5344CB8AC3E}">
        <p14:creationId xmlns:p14="http://schemas.microsoft.com/office/powerpoint/2010/main" val="319365440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p:txBody>
          <a:bodyPr>
            <a:normAutofit fontScale="77500" lnSpcReduction="20000"/>
          </a:bodyPr>
          <a:lstStyle/>
          <a:p>
            <a:r>
              <a:rPr lang="en-US" b="1" dirty="0"/>
              <a:t>  # ... REST OF SPEC FILE ...</a:t>
            </a:r>
          </a:p>
          <a:p>
            <a:r>
              <a:rPr lang="en-US" b="1" dirty="0"/>
              <a:t>  context 'When all attributes are default, on Ubuntu 14.04' 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a:t>ServerRunner.new</a:t>
            </a:r>
            <a:r>
              <a:rPr lang="en-US" b="1" dirty="0"/>
              <a:t>(platform: '</a:t>
            </a:r>
            <a:r>
              <a:rPr lang="en-US" b="1" dirty="0" err="1"/>
              <a:t>ubuntu</a:t>
            </a:r>
            <a:r>
              <a:rPr lang="en-US" b="1" dirty="0"/>
              <a:t>', version: '14.04')</a:t>
            </a:r>
          </a:p>
          <a:p>
            <a:r>
              <a:rPr lang="en-US" b="1" dirty="0"/>
              <a:t>      </a:t>
            </a:r>
            <a:r>
              <a:rPr lang="en-US" b="1" dirty="0" err="1"/>
              <a:t>runner.converge</a:t>
            </a:r>
            <a:r>
              <a:rPr lang="en-US" b="1" dirty="0"/>
              <a:t>(</a:t>
            </a:r>
            <a:r>
              <a:rPr lang="en-US" b="1" dirty="0" err="1"/>
              <a:t>described_recipe</a:t>
            </a:r>
            <a:r>
              <a:rPr lang="en-US" b="1" dirty="0"/>
              <a:t>)</a:t>
            </a:r>
          </a:p>
          <a:p>
            <a:r>
              <a:rPr lang="en-US" b="1" dirty="0"/>
              <a:t>    end</a:t>
            </a:r>
          </a:p>
          <a:p>
            <a:r>
              <a:rPr lang="en-US" b="1" dirty="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('apache2')</a:t>
            </a:r>
          </a:p>
          <a:p>
            <a:r>
              <a:rPr lang="en-US" b="1" dirty="0"/>
              <a:t>    end</a:t>
            </a:r>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('apache2')</a:t>
            </a:r>
          </a:p>
          <a:p>
            <a:r>
              <a:rPr lang="en-US" b="1" dirty="0"/>
              <a:t>    end  </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a:t>~/spec/unit/recipes/</a:t>
            </a:r>
            <a:r>
              <a:rPr lang="en-US" dirty="0" err="1"/>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a:cxnSpLocks/>
          </p:cNvCxnSpPr>
          <p:nvPr/>
        </p:nvCxnSpPr>
        <p:spPr>
          <a:xfrm>
            <a:off x="9144000" y="2840182"/>
            <a:ext cx="193270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apache::service When all attributes are default, on an Ubuntu 14.04 starts the necessary service</a:t>
            </a:r>
          </a:p>
          <a:p>
            <a:r>
              <a:rPr lang="en-US" sz="2400" dirty="0"/>
              <a:t>     Failure/Error: expect(</a:t>
            </a:r>
            <a:r>
              <a:rPr lang="en-US" sz="2400" dirty="0" err="1"/>
              <a:t>chef_run</a:t>
            </a:r>
            <a:r>
              <a:rPr lang="en-US" sz="2400" dirty="0"/>
              <a:t>).to </a:t>
            </a:r>
            <a:r>
              <a:rPr lang="en-US" sz="2400" dirty="0" err="1"/>
              <a:t>start_service</a:t>
            </a:r>
            <a:r>
              <a:rPr lang="en-US" sz="2400" dirty="0"/>
              <a:t>('apache2')</a:t>
            </a:r>
          </a:p>
          <a:p>
            <a:endParaRPr lang="en-US" sz="2400" dirty="0"/>
          </a:p>
          <a:p>
            <a:r>
              <a:rPr lang="en-US" sz="2400" dirty="0"/>
              <a:t>       expected "service[apache2]" with action :start to be in Chef run. Other service resources:</a:t>
            </a:r>
          </a:p>
          <a:p>
            <a:endParaRPr lang="en-US" sz="2400" dirty="0"/>
          </a:p>
          <a:p>
            <a:r>
              <a:rPr lang="en-US" sz="2400" dirty="0"/>
              <a:t>         service[</a:t>
            </a:r>
            <a:r>
              <a:rPr lang="en-US" sz="2400" dirty="0" err="1"/>
              <a:t>httpd</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23722863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Attribute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end</a:t>
            </a:r>
          </a:p>
          <a:p>
            <a:endParaRPr lang="en-US" sz="2400" b="1" dirty="0"/>
          </a:p>
          <a:p>
            <a:r>
              <a:rPr lang="en-US" sz="2400" b="1" dirty="0"/>
              <a:t>default['apache']['</a:t>
            </a:r>
            <a:r>
              <a:rPr lang="en-US" sz="2400" b="1" dirty="0" err="1"/>
              <a:t>service_name</a:t>
            </a:r>
            <a:r>
              <a:rPr lang="en-US" sz="2400" b="1" dirty="0"/>
              <a:t>'] = '</a:t>
            </a:r>
            <a:r>
              <a:rPr lang="en-US" sz="2400" b="1" dirty="0" err="1"/>
              <a:t>httpd</a:t>
            </a:r>
            <a:r>
              <a:rPr lang="en-US" sz="2400" b="1" dirty="0"/>
              <a:t>'</a:t>
            </a:r>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a:t>`</a:t>
            </a:r>
          </a:p>
        </p:txBody>
      </p:sp>
    </p:spTree>
    <p:extLst>
      <p:ext uri="{BB962C8B-B14F-4D97-AF65-F5344CB8AC3E}">
        <p14:creationId xmlns:p14="http://schemas.microsoft.com/office/powerpoint/2010/main" val="404555694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241268544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Service recipe chooses the service named '</a:t>
            </a:r>
            <a:r>
              <a:rPr lang="en-US" dirty="0" err="1"/>
              <a:t>httpd</a:t>
            </a:r>
            <a:r>
              <a:rPr lang="en-US" dirty="0"/>
              <a:t>' on </a:t>
            </a:r>
            <a:r>
              <a:rPr lang="en-US" dirty="0" err="1"/>
              <a:t>CentOS</a:t>
            </a:r>
            <a:r>
              <a:rPr lang="en-US" dirty="0"/>
              <a:t> and 'apache2' on Ubuntu</a:t>
            </a:r>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choose the service name '</a:t>
            </a:r>
            <a:r>
              <a:rPr lang="en-US" dirty="0" err="1"/>
              <a:t>httpd</a:t>
            </a:r>
            <a:r>
              <a:rPr lang="en-US" dirty="0"/>
              <a:t>' on </a:t>
            </a:r>
            <a:r>
              <a:rPr lang="en-US" dirty="0" err="1"/>
              <a:t>CentOS</a:t>
            </a:r>
            <a:r>
              <a:rPr lang="en-US" dirty="0"/>
              <a:t> and 'apache2' on Ubuntu</a:t>
            </a:r>
          </a:p>
          <a:p>
            <a:pPr>
              <a:lnSpc>
                <a:spcPct val="150000"/>
              </a:lnSpc>
              <a:buFont typeface="Wingdings" charset="2"/>
              <a:buChar char="ü"/>
            </a:pPr>
            <a:r>
              <a:rPr lang="en-US" dirty="0"/>
              <a:t>Execute the tests and verify the tests </a:t>
            </a:r>
            <a:r>
              <a:rPr lang="en-US" b="1" dirty="0"/>
              <a:t>pass</a:t>
            </a:r>
          </a:p>
        </p:txBody>
      </p:sp>
    </p:spTree>
    <p:extLst>
      <p:ext uri="{BB962C8B-B14F-4D97-AF65-F5344CB8AC3E}">
        <p14:creationId xmlns:p14="http://schemas.microsoft.com/office/powerpoint/2010/main" val="70881377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the file recipe chooses the same path (name) '/</a:t>
            </a:r>
            <a:r>
              <a:rPr lang="en-US" dirty="0" err="1"/>
              <a:t>var</a:t>
            </a:r>
            <a:r>
              <a:rPr lang="en-US" dirty="0"/>
              <a:t>/www/html/</a:t>
            </a:r>
            <a:r>
              <a:rPr lang="en-US" dirty="0" err="1"/>
              <a:t>index.html</a:t>
            </a:r>
            <a:r>
              <a:rPr lang="en-US" dirty="0"/>
              <a:t>' on </a:t>
            </a:r>
            <a:r>
              <a:rPr lang="en-US" dirty="0" err="1"/>
              <a:t>CentOS</a:t>
            </a:r>
            <a:r>
              <a:rPr lang="en-US" dirty="0"/>
              <a:t> and on Ubuntu</a:t>
            </a:r>
          </a:p>
          <a:p>
            <a:pPr>
              <a:lnSpc>
                <a:spcPct val="150000"/>
              </a:lnSpc>
            </a:pPr>
            <a:r>
              <a:rPr lang="en-US" dirty="0"/>
              <a:t>Execute the tests that verify the tests </a:t>
            </a:r>
            <a:r>
              <a:rPr lang="en-US" b="1" dirty="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a:t>pass</a:t>
            </a:r>
            <a:endParaRPr lang="en-US" dirty="0"/>
          </a:p>
          <a:p>
            <a:pPr>
              <a:lnSpc>
                <a:spcPct val="150000"/>
              </a:lnSpc>
            </a:pPr>
            <a:r>
              <a:rPr lang="en-US" dirty="0"/>
              <a:t>Get nervous! Mutate the attributes file!</a:t>
            </a:r>
          </a:p>
          <a:p>
            <a:pPr>
              <a:lnSpc>
                <a:spcPct val="150000"/>
              </a:lnSpc>
            </a:pPr>
            <a:r>
              <a:rPr lang="en-US" dirty="0"/>
              <a:t>Undo the entire attributes change and verify the tests </a:t>
            </a:r>
            <a:r>
              <a:rPr lang="en-US" b="1" dirty="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Add a Second Context for Another Platform</a:t>
            </a:r>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000" b="1" dirty="0"/>
              <a:t>  # ... REST OF SPEC FILE ...</a:t>
            </a:r>
          </a:p>
          <a:p>
            <a:r>
              <a:rPr lang="en-US" sz="2000" b="1" dirty="0"/>
              <a:t>  context 'When all attributes are default, on </a:t>
            </a:r>
            <a:r>
              <a:rPr lang="en-US" sz="2000" dirty="0"/>
              <a:t>U</a:t>
            </a:r>
            <a:r>
              <a:rPr lang="en-US" sz="2000" b="1" dirty="0"/>
              <a:t>buntu 14.04' do</a:t>
            </a:r>
          </a:p>
          <a:p>
            <a:r>
              <a:rPr lang="en-US" sz="2000" b="1" dirty="0"/>
              <a:t>    let(:</a:t>
            </a:r>
            <a:r>
              <a:rPr lang="en-US" sz="2000" b="1" dirty="0" err="1"/>
              <a:t>chef_run</a:t>
            </a:r>
            <a:r>
              <a:rPr lang="en-US" sz="2000" b="1" dirty="0"/>
              <a:t>) do</a:t>
            </a:r>
          </a:p>
          <a:p>
            <a:r>
              <a:rPr lang="en-US" sz="2000" b="1" dirty="0"/>
              <a:t>      runner = </a:t>
            </a:r>
            <a:r>
              <a:rPr lang="en-US" sz="2000" b="1" dirty="0" err="1"/>
              <a:t>ChefSpec</a:t>
            </a:r>
            <a:r>
              <a:rPr lang="en-US" sz="2000" b="1" dirty="0"/>
              <a:t>::</a:t>
            </a:r>
            <a:r>
              <a:rPr lang="en-US" sz="2000" b="1" dirty="0" err="1"/>
              <a:t>ServerRunner.new</a:t>
            </a:r>
            <a:r>
              <a:rPr lang="en-US" sz="2000" b="1" dirty="0"/>
              <a:t>(platform: '</a:t>
            </a:r>
            <a:r>
              <a:rPr lang="en-US" sz="2000" b="1" dirty="0" err="1"/>
              <a:t>ubuntu',version</a:t>
            </a:r>
            <a:r>
              <a:rPr lang="en-US" sz="2000" b="1" dirty="0"/>
              <a:t>: '14.04')</a:t>
            </a:r>
          </a:p>
          <a:p>
            <a:r>
              <a:rPr lang="en-US" sz="2000" b="1" dirty="0"/>
              <a:t>      </a:t>
            </a:r>
            <a:r>
              <a:rPr lang="en-US" sz="2000" b="1" dirty="0" err="1"/>
              <a:t>runner.converge</a:t>
            </a:r>
            <a:r>
              <a:rPr lang="en-US" sz="2000" b="1" dirty="0"/>
              <a:t>(</a:t>
            </a:r>
            <a:r>
              <a:rPr lang="en-US" sz="2000" b="1" dirty="0" err="1"/>
              <a:t>described_recipe</a:t>
            </a:r>
            <a:r>
              <a:rPr lang="en-US" sz="2000" b="1" dirty="0"/>
              <a:t>)</a:t>
            </a:r>
          </a:p>
          <a:p>
            <a:r>
              <a:rPr lang="en-US" sz="2000" b="1" dirty="0"/>
              <a:t>    end</a:t>
            </a:r>
          </a:p>
          <a:p>
            <a:r>
              <a:rPr lang="en-US" sz="2000" b="1" dirty="0"/>
              <a:t>    # ... it converges successfully ...</a:t>
            </a:r>
          </a:p>
          <a:p>
            <a:endParaRPr lang="en-US" sz="2000" b="1" dirty="0"/>
          </a:p>
          <a:p>
            <a:r>
              <a:rPr lang="en-US" sz="2000" dirty="0"/>
              <a:t> it 'creates the index.html' do</a:t>
            </a:r>
          </a:p>
          <a:p>
            <a:r>
              <a:rPr lang="en-US" sz="2000" dirty="0"/>
              <a:t>      expect(</a:t>
            </a:r>
            <a:r>
              <a:rPr lang="en-US" sz="2000" dirty="0" err="1"/>
              <a:t>chef_run</a:t>
            </a:r>
            <a:r>
              <a:rPr lang="en-US" sz="2000" dirty="0"/>
              <a:t>).to </a:t>
            </a:r>
            <a:r>
              <a:rPr lang="en-US" sz="2000" dirty="0" err="1"/>
              <a:t>render_file</a:t>
            </a:r>
            <a:r>
              <a:rPr lang="en-US" sz="2000" dirty="0"/>
              <a:t>('/</a:t>
            </a:r>
            <a:r>
              <a:rPr lang="en-US" sz="2000" dirty="0" err="1"/>
              <a:t>var</a:t>
            </a:r>
            <a:r>
              <a:rPr lang="en-US" sz="2000" dirty="0"/>
              <a:t>/www/html/index.html').</a:t>
            </a:r>
            <a:r>
              <a:rPr lang="en-US" sz="2000" dirty="0" err="1"/>
              <a:t>with_content</a:t>
            </a:r>
            <a:r>
              <a:rPr lang="en-US" sz="2000" dirty="0"/>
              <a:t>('&lt;h1&gt;Welcome Home!&lt;/h1&gt;')</a:t>
            </a:r>
          </a:p>
          <a:p>
            <a:r>
              <a:rPr lang="en-US" sz="2000" dirty="0"/>
              <a:t>    end</a:t>
            </a:r>
          </a:p>
          <a:p>
            <a:r>
              <a:rPr lang="en-US" sz="2000" dirty="0"/>
              <a:t>  </a:t>
            </a:r>
            <a:r>
              <a:rPr lang="en-US" sz="2000" b="1" dirty="0"/>
              <a:t>end</a:t>
            </a:r>
          </a:p>
          <a:p>
            <a:r>
              <a:rPr lang="en-US" sz="2000" b="1" dirty="0"/>
              <a:t>end</a:t>
            </a:r>
          </a:p>
        </p:txBody>
      </p:sp>
      <p:sp>
        <p:nvSpPr>
          <p:cNvPr id="4" name="Text Placeholder 3"/>
          <p:cNvSpPr>
            <a:spLocks noGrp="1"/>
          </p:cNvSpPr>
          <p:nvPr>
            <p:ph type="body" sz="quarter" idx="11"/>
          </p:nvPr>
        </p:nvSpPr>
        <p:spPr>
          <a:xfrm>
            <a:off x="1121104" y="1337150"/>
            <a:ext cx="14626896" cy="566391"/>
          </a:xfrm>
        </p:spPr>
        <p:txBody>
          <a:bodyPr/>
          <a:lstStyle/>
          <a:p>
            <a:r>
              <a:rPr lang="en-US" dirty="0"/>
              <a:t>~/spec/unit/recipes/</a:t>
            </a:r>
            <a:r>
              <a:rPr lang="en-US" dirty="0" err="1"/>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a:cxnSpLocks/>
          </p:cNvCxnSpPr>
          <p:nvPr/>
        </p:nvCxnSpPr>
        <p:spPr>
          <a:xfrm>
            <a:off x="9247909" y="3733801"/>
            <a:ext cx="3810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cxnSpLocks/>
          </p:cNvCxnSpPr>
          <p:nvPr/>
        </p:nvCxnSpPr>
        <p:spPr>
          <a:xfrm>
            <a:off x="8326581" y="2888673"/>
            <a:ext cx="191885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a:t>Insert a break point, execute the tests, and determine the node's platform</a:t>
            </a:r>
          </a:p>
          <a:p>
            <a:pPr marL="342900" indent="-342900">
              <a:buFont typeface="Wingdings" charset="2"/>
              <a:buChar char="q"/>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1.84 seconds (files took 4.22 seconds to load)</a:t>
            </a:r>
          </a:p>
          <a:p>
            <a:r>
              <a:rPr lang="en-US"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11260610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Attribute to Support Platforms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a:p>
            <a:endParaRPr lang="en-US" sz="2400" b="1" dirty="0"/>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1634682964"/>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Heckle the code</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/www/html/index.html2'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apache::configuration When all attributes are default, on an Ubuntu 14.04 creates the index.html</a:t>
            </a:r>
          </a:p>
          <a:p>
            <a:r>
              <a:rPr lang="en-US" dirty="0"/>
              <a:t>     Failure/Error: expect(</a:t>
            </a:r>
            <a:r>
              <a:rPr lang="en-US" dirty="0" err="1"/>
              <a:t>chef_run</a:t>
            </a:r>
            <a:r>
              <a:rPr lang="en-US" dirty="0"/>
              <a:t>).to </a:t>
            </a:r>
            <a:r>
              <a:rPr lang="en-US" dirty="0" err="1"/>
              <a:t>render_file</a:t>
            </a:r>
            <a:r>
              <a:rPr lang="en-US" dirty="0"/>
              <a:t>('/</a:t>
            </a:r>
            <a:r>
              <a:rPr lang="en-US" dirty="0" err="1"/>
              <a:t>var</a:t>
            </a:r>
            <a:r>
              <a:rPr lang="en-US" dirty="0"/>
              <a:t>/www/html/index.html').</a:t>
            </a:r>
            <a:r>
              <a:rPr lang="en-US" dirty="0" err="1"/>
              <a:t>with_content</a:t>
            </a:r>
            <a:r>
              <a:rPr lang="en-US" dirty="0"/>
              <a:t>('&lt;h1&gt;Welcome Home!&lt;/h1&gt;')</a:t>
            </a:r>
          </a:p>
          <a:p>
            <a:endParaRPr lang="en-US" dirty="0"/>
          </a:p>
          <a:p>
            <a:r>
              <a:rPr lang="en-US" dirty="0"/>
              <a:t>       expected Chef run to render "/</a:t>
            </a:r>
            <a:r>
              <a:rPr lang="en-US" dirty="0" err="1"/>
              <a:t>var</a:t>
            </a:r>
            <a:r>
              <a:rPr lang="en-US" dirty="0"/>
              <a:t>/www/html/index.html"</a:t>
            </a:r>
            <a:endParaRPr lang="en-US" b="1"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1104" y="2315963"/>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24294651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the Attributes</a:t>
            </a:r>
          </a:p>
        </p:txBody>
      </p:sp>
      <p:sp>
        <p:nvSpPr>
          <p:cNvPr id="3" name="Content Placeholder 2"/>
          <p:cNvSpPr>
            <a:spLocks noGrp="1"/>
          </p:cNvSpPr>
          <p:nvPr>
            <p:ph sz="quarter" idx="10"/>
          </p:nvPr>
        </p:nvSpPr>
        <p:spPr/>
        <p:txBody>
          <a:bodyPr>
            <a:normAutofit/>
          </a:bodyPr>
          <a:lstStyle/>
          <a:p>
            <a:r>
              <a:rPr lang="en-US" sz="2400" b="1" dirty="0"/>
              <a:t>case node['platform']</a:t>
            </a:r>
          </a:p>
          <a:p>
            <a:r>
              <a:rPr lang="en-US" sz="2400" b="1" dirty="0"/>
              <a:t>when '</a:t>
            </a:r>
            <a:r>
              <a:rPr lang="en-US" sz="2400" b="1" dirty="0" err="1"/>
              <a:t>ubuntu</a:t>
            </a:r>
            <a:r>
              <a:rPr lang="en-US" sz="2400" b="1" dirty="0"/>
              <a:t>'</a:t>
            </a:r>
          </a:p>
          <a:p>
            <a:r>
              <a:rPr lang="en-US" sz="2400" b="1" dirty="0"/>
              <a:t>  default['apache']['</a:t>
            </a:r>
            <a:r>
              <a:rPr lang="en-US" sz="2400" b="1" dirty="0" err="1"/>
              <a:t>package_name</a:t>
            </a:r>
            <a:r>
              <a:rPr lang="en-US" sz="2400" b="1" dirty="0"/>
              <a:t>'] = 'apache2'</a:t>
            </a:r>
          </a:p>
          <a:p>
            <a:r>
              <a:rPr lang="en-US" sz="2400" b="1" dirty="0"/>
              <a:t>  default['apache']['</a:t>
            </a:r>
            <a:r>
              <a:rPr lang="en-US" sz="2400" b="1" dirty="0" err="1"/>
              <a:t>service_name</a:t>
            </a:r>
            <a:r>
              <a:rPr lang="en-US" sz="2400" b="1" dirty="0"/>
              <a:t>'] = 'apache2'</a:t>
            </a:r>
          </a:p>
          <a:p>
            <a:r>
              <a:rPr lang="en-US" sz="2400" b="1" dirty="0"/>
              <a:t>  default['apache']['</a:t>
            </a:r>
            <a:r>
              <a:rPr lang="en-US" sz="2400" b="1" dirty="0" err="1"/>
              <a:t>default_index_html</a:t>
            </a:r>
            <a:r>
              <a:rPr lang="en-US" sz="2400" b="1" dirty="0"/>
              <a:t>'] = '/</a:t>
            </a:r>
            <a:r>
              <a:rPr lang="en-US" sz="2400" b="1" dirty="0" err="1"/>
              <a:t>var</a:t>
            </a:r>
            <a:r>
              <a:rPr lang="en-US" sz="2400" b="1" dirty="0"/>
              <a:t>/www/html/index.html2'</a:t>
            </a:r>
          </a:p>
          <a:p>
            <a:r>
              <a:rPr lang="en-US" sz="2400" b="1" dirty="0"/>
              <a:t>else</a:t>
            </a:r>
          </a:p>
          <a:p>
            <a:r>
              <a:rPr lang="en-US" sz="2400" b="1" dirty="0"/>
              <a:t>  default['apache']['</a:t>
            </a:r>
            <a:r>
              <a:rPr lang="en-US" sz="2400" b="1" dirty="0" err="1"/>
              <a:t>package_name</a:t>
            </a:r>
            <a:r>
              <a:rPr lang="en-US" sz="2400" b="1" dirty="0"/>
              <a:t>'] = '</a:t>
            </a:r>
            <a:r>
              <a:rPr lang="en-US" sz="2400" b="1" dirty="0" err="1"/>
              <a:t>httpd</a:t>
            </a:r>
            <a:r>
              <a:rPr lang="en-US" sz="2400" b="1" dirty="0"/>
              <a:t>'</a:t>
            </a:r>
          </a:p>
          <a:p>
            <a:r>
              <a:rPr lang="en-US" sz="2400" b="1" dirty="0"/>
              <a:t>  default['apache']['</a:t>
            </a:r>
            <a:r>
              <a:rPr lang="en-US" sz="2400" b="1" dirty="0" err="1"/>
              <a:t>service_name</a:t>
            </a:r>
            <a:r>
              <a:rPr lang="en-US" sz="2400" b="1" dirty="0"/>
              <a:t>'] = '</a:t>
            </a:r>
            <a:r>
              <a:rPr lang="en-US" sz="2400" b="1" dirty="0" err="1"/>
              <a:t>httpd</a:t>
            </a:r>
            <a:r>
              <a:rPr lang="en-US" sz="2400" b="1" dirty="0"/>
              <a:t>'</a:t>
            </a:r>
          </a:p>
          <a:p>
            <a:r>
              <a:rPr lang="en-US" sz="2400" b="1" dirty="0"/>
              <a:t>  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r>
              <a:rPr lang="en-US" sz="2400" b="1" dirty="0"/>
              <a:t>end</a:t>
            </a:r>
          </a:p>
          <a:p>
            <a:endParaRPr lang="en-US" sz="2400" b="1" dirty="0"/>
          </a:p>
          <a:p>
            <a:r>
              <a:rPr lang="en-US" sz="2400" b="1" dirty="0"/>
              <a:t>default['apache']['</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a:t>~/apache/attributes/</a:t>
            </a:r>
            <a:r>
              <a:rPr lang="en-US" dirty="0" err="1"/>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6.02 seconds (files took 4.02 seconds to load)</a:t>
            </a:r>
          </a:p>
          <a:p>
            <a:r>
              <a:rPr lang="en-US" dirty="0"/>
              <a:t>18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3853817"/>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See them Pass</a:t>
            </a:r>
          </a:p>
        </p:txBody>
      </p:sp>
    </p:spTree>
    <p:extLst>
      <p:ext uri="{BB962C8B-B14F-4D97-AF65-F5344CB8AC3E}">
        <p14:creationId xmlns:p14="http://schemas.microsoft.com/office/powerpoint/2010/main" val="1046378847"/>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the file recipe chooses the same path (name) '/</a:t>
            </a:r>
            <a:r>
              <a:rPr lang="en-US" dirty="0" err="1"/>
              <a:t>var</a:t>
            </a:r>
            <a:r>
              <a:rPr lang="en-US" dirty="0"/>
              <a:t>/www/html/</a:t>
            </a:r>
            <a:r>
              <a:rPr lang="en-US" dirty="0" err="1"/>
              <a:t>index.html</a:t>
            </a:r>
            <a:r>
              <a:rPr lang="en-US" dirty="0"/>
              <a:t>' on </a:t>
            </a:r>
            <a:r>
              <a:rPr lang="en-US" dirty="0" err="1"/>
              <a:t>CentOS</a:t>
            </a:r>
            <a:r>
              <a:rPr lang="en-US" dirty="0"/>
              <a:t> and on Ubuntu</a:t>
            </a:r>
          </a:p>
          <a:p>
            <a:pPr>
              <a:lnSpc>
                <a:spcPct val="150000"/>
              </a:lnSpc>
              <a:buFont typeface="Wingdings" charset="2"/>
              <a:buChar char="ü"/>
            </a:pPr>
            <a:r>
              <a:rPr lang="en-US" dirty="0"/>
              <a:t>Execute the tests that verify the tests </a:t>
            </a:r>
            <a:r>
              <a:rPr lang="en-US" b="1" dirty="0"/>
              <a:t>pass</a:t>
            </a:r>
          </a:p>
          <a:p>
            <a:pPr>
              <a:lnSpc>
                <a:spcPct val="150000"/>
              </a:lnSpc>
              <a:buFont typeface="Wingdings" charset="2"/>
              <a:buChar char="ü"/>
            </a:pPr>
            <a:r>
              <a:rPr lang="en-US" dirty="0"/>
              <a:t>Update the attribute to choose the same path on </a:t>
            </a:r>
            <a:r>
              <a:rPr lang="en-US" dirty="0" err="1"/>
              <a:t>CentOS</a:t>
            </a:r>
            <a:r>
              <a:rPr lang="en-US" dirty="0"/>
              <a:t> and on Ubuntu</a:t>
            </a:r>
          </a:p>
          <a:p>
            <a:pPr>
              <a:lnSpc>
                <a:spcPct val="150000"/>
              </a:lnSpc>
              <a:buFont typeface="Wingdings" charset="2"/>
              <a:buChar char="ü"/>
            </a:pPr>
            <a:r>
              <a:rPr lang="en-US" dirty="0"/>
              <a:t>Execute the tests that verify the tests </a:t>
            </a:r>
            <a:r>
              <a:rPr lang="en-US" b="1" dirty="0"/>
              <a:t>pass</a:t>
            </a:r>
            <a:endParaRPr lang="en-US" dirty="0"/>
          </a:p>
          <a:p>
            <a:pPr>
              <a:lnSpc>
                <a:spcPct val="150000"/>
              </a:lnSpc>
              <a:buFont typeface="Wingdings" charset="2"/>
              <a:buChar char="ü"/>
            </a:pPr>
            <a:r>
              <a:rPr lang="en-US" dirty="0"/>
              <a:t>Get nervous! Mutate the attributes file!</a:t>
            </a:r>
          </a:p>
          <a:p>
            <a:pPr>
              <a:lnSpc>
                <a:spcPct val="150000"/>
              </a:lnSpc>
              <a:buFont typeface="Wingdings" charset="2"/>
              <a:buChar char="ü"/>
            </a:pPr>
            <a:r>
              <a:rPr lang="en-US" dirty="0"/>
              <a:t>Undo the entire attributes change and verify the tests </a:t>
            </a:r>
            <a:r>
              <a:rPr lang="en-US" b="1" dirty="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About an Integration Test</a:t>
            </a:r>
          </a:p>
        </p:txBody>
      </p:sp>
      <p:sp>
        <p:nvSpPr>
          <p:cNvPr id="3" name="Subtitle 2"/>
          <p:cNvSpPr>
            <a:spLocks noGrp="1"/>
          </p:cNvSpPr>
          <p:nvPr>
            <p:ph type="subTitle" idx="1"/>
          </p:nvPr>
        </p:nvSpPr>
        <p:spPr/>
        <p:txBody>
          <a:bodyPr/>
          <a:lstStyle/>
          <a:p>
            <a:r>
              <a:rPr lang="en-US" dirty="0"/>
              <a:t>Remember that </a:t>
            </a:r>
            <a:r>
              <a:rPr lang="en-US" dirty="0" err="1"/>
              <a:t>ChefSpec</a:t>
            </a:r>
            <a:r>
              <a:rPr lang="en-US" dirty="0"/>
              <a:t> and </a:t>
            </a:r>
            <a:r>
              <a:rPr lang="en-US" dirty="0" err="1"/>
              <a:t>Fauxhai</a:t>
            </a:r>
            <a:r>
              <a:rPr lang="en-US" dirty="0"/>
              <a:t> are fake in-memory representations of a chef-client run. They are not equivalent to running the recipe on the specified platform.</a:t>
            </a:r>
          </a:p>
        </p:txBody>
      </p:sp>
    </p:spTree>
    <p:extLst>
      <p:ext uri="{BB962C8B-B14F-4D97-AF65-F5344CB8AC3E}">
        <p14:creationId xmlns:p14="http://schemas.microsoft.com/office/powerpoint/2010/main" val="2840266552"/>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This is where it all started.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Update the Kitchen Configuration to test on Ubuntu</a:t>
            </a:r>
          </a:p>
          <a:p>
            <a:pPr marL="342900" indent="-342900">
              <a:buFont typeface="Wingdings" charset="2"/>
              <a:buChar char="q"/>
            </a:pPr>
            <a:r>
              <a:rPr lang="en-US" dirty="0"/>
              <a:t>Execute the integration tests and verify that they pass</a:t>
            </a:r>
          </a:p>
        </p:txBody>
      </p:sp>
    </p:spTree>
    <p:extLst>
      <p:ext uri="{BB962C8B-B14F-4D97-AF65-F5344CB8AC3E}">
        <p14:creationId xmlns:p14="http://schemas.microsoft.com/office/powerpoint/2010/main" val="12948602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to the Default Recipe</a:t>
            </a:r>
          </a:p>
        </p:txBody>
      </p:sp>
      <p:sp>
        <p:nvSpPr>
          <p:cNvPr id="3" name="Content Placeholder 2"/>
          <p:cNvSpPr>
            <a:spLocks noGrp="1"/>
          </p:cNvSpPr>
          <p:nvPr>
            <p:ph sz="quarter" idx="10"/>
          </p:nvPr>
        </p:nvSpPr>
        <p:spPr/>
        <p:txBody>
          <a:bodyPr/>
          <a:lstStyle/>
          <a:p>
            <a:r>
              <a:rPr lang="en-US" b="1" dirty="0"/>
              <a:t>#</a:t>
            </a:r>
          </a:p>
          <a:p>
            <a:r>
              <a:rPr lang="en-US" b="1" dirty="0"/>
              <a:t># Cookbook Name:: apache</a:t>
            </a:r>
          </a:p>
          <a:p>
            <a:r>
              <a:rPr lang="en-US" b="1" dirty="0"/>
              <a:t># Recipe:: default</a:t>
            </a:r>
          </a:p>
          <a:p>
            <a:r>
              <a:rPr lang="en-US" b="1" dirty="0"/>
              <a:t>#</a:t>
            </a:r>
          </a:p>
          <a:p>
            <a:r>
              <a:rPr lang="en-US" b="1" dirty="0"/>
              <a:t># Copyright (c) </a:t>
            </a:r>
            <a:r>
              <a:rPr lang="is-IS" b="1" dirty="0"/>
              <a:t>2017</a:t>
            </a:r>
            <a:r>
              <a:rPr lang="en-US" b="1" dirty="0"/>
              <a:t> The Authors, All Rights Reserved.</a:t>
            </a:r>
          </a:p>
          <a:p>
            <a:r>
              <a:rPr lang="en-US" b="1" dirty="0"/>
              <a:t>require 'pry'</a:t>
            </a:r>
          </a:p>
          <a:p>
            <a:r>
              <a:rPr lang="en-US" b="1" dirty="0" err="1"/>
              <a:t>binding.pry</a:t>
            </a:r>
            <a:endParaRPr lang="en-US" b="1" dirty="0"/>
          </a:p>
          <a:p>
            <a:r>
              <a:rPr lang="en-US" b="1" dirty="0" err="1"/>
              <a:t>include_recipe</a:t>
            </a:r>
            <a:r>
              <a:rPr lang="en-US" b="1" dirty="0"/>
              <a:t> 'apache::install'</a:t>
            </a:r>
          </a:p>
          <a:p>
            <a:r>
              <a:rPr lang="en-US" b="1" dirty="0" err="1"/>
              <a:t>include_recipe</a:t>
            </a:r>
            <a:r>
              <a:rPr lang="en-US" b="1" dirty="0"/>
              <a:t> 'apache::configuration'</a:t>
            </a:r>
          </a:p>
          <a:p>
            <a:r>
              <a:rPr lang="en-US" b="1" dirty="0" err="1"/>
              <a:t>include_recipe</a:t>
            </a:r>
            <a:r>
              <a:rPr lang="en-US" b="1" dirty="0"/>
              <a:t> 'apache::service'</a:t>
            </a:r>
          </a:p>
          <a:p>
            <a:endParaRPr lang="en-US" b="1"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Add a New Platform to the Kitchen Configuration</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centos-6.9</a:t>
            </a:r>
          </a:p>
          <a:p>
            <a:r>
              <a:rPr lang="en-US" b="1" dirty="0"/>
              <a:t>  - name: ubuntu-14.04</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6" name="Text Placeholder 5"/>
          <p:cNvSpPr>
            <a:spLocks noGrp="1"/>
          </p:cNvSpPr>
          <p:nvPr>
            <p:ph type="body" sz="quarter" idx="13"/>
          </p:nvPr>
        </p:nvSpPr>
        <p:spPr>
          <a:xfrm>
            <a:off x="1135042" y="7577667"/>
            <a:ext cx="14404273" cy="476709"/>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Provisioner  Verifier  Transport  Last Action</a:t>
            </a:r>
          </a:p>
          <a:p>
            <a:r>
              <a:rPr lang="en-US" sz="2400" dirty="0"/>
              <a:t>default-centos-69    Docker  </a:t>
            </a:r>
            <a:r>
              <a:rPr lang="en-US" sz="2400" dirty="0" err="1"/>
              <a:t>ChefZero</a:t>
            </a:r>
            <a:r>
              <a:rPr lang="en-US" sz="2400" dirty="0"/>
              <a:t>     </a:t>
            </a:r>
            <a:r>
              <a:rPr lang="en-US" sz="2400" dirty="0" err="1"/>
              <a:t>InSpec</a:t>
            </a:r>
            <a:r>
              <a:rPr lang="en-US" sz="2400" dirty="0"/>
              <a:t>    </a:t>
            </a:r>
            <a:r>
              <a:rPr lang="en-US" sz="2400" dirty="0" err="1"/>
              <a:t>Ssh</a:t>
            </a:r>
            <a:r>
              <a:rPr lang="en-US" sz="2400" dirty="0"/>
              <a:t>        Verified</a:t>
            </a:r>
          </a:p>
          <a:p>
            <a:r>
              <a:rPr lang="en-US" sz="2400" dirty="0"/>
              <a:t>default-ubuntu-1404  Docker  </a:t>
            </a:r>
            <a:r>
              <a:rPr lang="en-US" sz="2400" dirty="0" err="1"/>
              <a:t>ChefZero</a:t>
            </a:r>
            <a:r>
              <a:rPr lang="en-US" sz="2400" dirty="0"/>
              <a:t>     </a:t>
            </a:r>
            <a:r>
              <a:rPr lang="en-US" sz="2400" dirty="0" err="1"/>
              <a:t>InSpec</a:t>
            </a:r>
            <a:r>
              <a:rPr lang="en-US" sz="2400" dirty="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a:t>Verify the New Instance is Present</a:t>
            </a:r>
          </a:p>
        </p:txBody>
      </p:sp>
    </p:spTree>
    <p:extLst>
      <p:ext uri="{BB962C8B-B14F-4D97-AF65-F5344CB8AC3E}">
        <p14:creationId xmlns:p14="http://schemas.microsoft.com/office/powerpoint/2010/main" val="945942671"/>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Fingers crossed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Update the Kitchen Configuration to test on Ubuntu</a:t>
            </a:r>
          </a:p>
          <a:p>
            <a:pPr marL="342900" indent="-342900">
              <a:buFont typeface="Wingdings" charset="2"/>
              <a:buChar char="q"/>
            </a:pPr>
            <a:r>
              <a:rPr lang="en-US" dirty="0"/>
              <a:t>Execute the integration tests and verify that they pass</a:t>
            </a:r>
          </a:p>
        </p:txBody>
      </p:sp>
    </p:spTree>
    <p:extLst>
      <p:ext uri="{BB962C8B-B14F-4D97-AF65-F5344CB8AC3E}">
        <p14:creationId xmlns:p14="http://schemas.microsoft.com/office/powerpoint/2010/main" val="32829643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(v1.19.1)</a:t>
            </a:r>
          </a:p>
          <a:p>
            <a:r>
              <a:rPr lang="en-US" dirty="0"/>
              <a:t>-----&gt; Cleaning up any prior instances of &lt;default-centos-69&gt;</a:t>
            </a:r>
          </a:p>
          <a:p>
            <a:r>
              <a:rPr lang="en-US" dirty="0"/>
              <a:t>-----&gt; Destroying &lt;default-centos-69&gt;...</a:t>
            </a:r>
          </a:p>
          <a:p>
            <a:r>
              <a:rPr lang="en-US" dirty="0"/>
              <a:t>       Finished destroying &lt;default-centos-69&gt; (0m0.00s).</a:t>
            </a:r>
          </a:p>
          <a:p>
            <a:r>
              <a:rPr lang="en-US" dirty="0"/>
              <a:t>-----&gt; Testing &lt;default-centos-69&gt;</a:t>
            </a:r>
          </a:p>
          <a:p>
            <a:r>
              <a:rPr lang="en-US" dirty="0"/>
              <a:t>-----&gt; Creating &lt;default-centos-69&gt;</a:t>
            </a:r>
          </a:p>
          <a:p>
            <a:r>
              <a:rPr lang="en-US" dirty="0"/>
              <a:t>       ...</a:t>
            </a:r>
          </a:p>
          <a:p>
            <a:r>
              <a:rPr lang="en-US" dirty="0"/>
              <a:t>       ...</a:t>
            </a:r>
          </a:p>
        </p:txBody>
      </p:sp>
      <p:sp>
        <p:nvSpPr>
          <p:cNvPr id="3" name="Text Placeholder 2"/>
          <p:cNvSpPr>
            <a:spLocks noGrp="1"/>
          </p:cNvSpPr>
          <p:nvPr>
            <p:ph type="body" sz="quarter" idx="11"/>
          </p:nvPr>
        </p:nvSpPr>
        <p:spPr/>
        <p:txBody>
          <a:bodyPr/>
          <a:lstStyle/>
          <a:p>
            <a:r>
              <a:rPr lang="en-US" dirty="0"/>
              <a:t>&gt; kitchen test</a:t>
            </a:r>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for </a:t>
            </a:r>
            <a:r>
              <a:rPr lang="en-US"/>
              <a:t>All Platforms</a:t>
            </a:r>
          </a:p>
        </p:txBody>
      </p:sp>
    </p:spTree>
    <p:extLst>
      <p:ext uri="{BB962C8B-B14F-4D97-AF65-F5344CB8AC3E}">
        <p14:creationId xmlns:p14="http://schemas.microsoft.com/office/powerpoint/2010/main" val="211962090"/>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Integration Test with Ubuntu</a:t>
            </a:r>
          </a:p>
        </p:txBody>
      </p:sp>
      <p:sp>
        <p:nvSpPr>
          <p:cNvPr id="3" name="Content Placeholder 2"/>
          <p:cNvSpPr>
            <a:spLocks noGrp="1"/>
          </p:cNvSpPr>
          <p:nvPr>
            <p:ph sz="quarter" idx="11"/>
          </p:nvPr>
        </p:nvSpPr>
        <p:spPr/>
        <p:txBody>
          <a:bodyPr/>
          <a:lstStyle/>
          <a:p>
            <a:r>
              <a:rPr lang="en-US" dirty="0"/>
              <a:t>Now I'm sure the cookbook works on two platforms and it would be easy to add a third ... or fourth.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Update the Kitchen Configuration to test on Ubuntu</a:t>
            </a:r>
          </a:p>
          <a:p>
            <a:pPr marL="342900" indent="-342900">
              <a:buFont typeface="Wingdings" charset="2"/>
              <a:buChar char="ü"/>
            </a:pPr>
            <a:r>
              <a:rPr lang="en-US" dirty="0"/>
              <a:t>Execute the integration tests and verify that they pass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a:xfrm>
            <a:off x="1660524" y="3260725"/>
            <a:ext cx="12330113" cy="3872442"/>
          </a:xfrm>
        </p:spPr>
        <p:txBody>
          <a:bodyPr/>
          <a:lstStyle/>
          <a:p>
            <a:r>
              <a:rPr lang="en-US" dirty="0"/>
              <a:t>What are the benefits and drawbacks of defining unit tests for multiple platforms?</a:t>
            </a:r>
          </a:p>
          <a:p>
            <a:endParaRPr lang="en-US" dirty="0"/>
          </a:p>
          <a:p>
            <a:r>
              <a:rPr lang="en-US" dirty="0"/>
              <a:t>What are the benefits and drawbacks of defining integration tests for multiple platforms?</a:t>
            </a:r>
          </a:p>
          <a:p>
            <a:endParaRPr lang="en-US" dirty="0"/>
          </a:p>
          <a:p>
            <a:r>
              <a:rPr lang="en-US" dirty="0"/>
              <a:t>When testing multiple platforms would you start with integration tests or unit tests?</a:t>
            </a:r>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70531322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a:solidFill>
                  <a:schemeClr val="tx2"/>
                </a:solidFill>
              </a:rPr>
              <a:t>You did it!</a:t>
            </a:r>
            <a:endParaRPr lang="en-US" sz="4800" dirty="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a:t>tmp</a:t>
            </a:r>
            <a:r>
              <a:rPr lang="en-US" sz="2400" dirty="0"/>
              <a:t>/chefspec20180313-24027-408ikafile_cache_path/cookbooks/apache/recipes/</a:t>
            </a:r>
            <a:r>
              <a:rPr lang="en-US" sz="2400" dirty="0" err="1"/>
              <a:t>default.rb</a:t>
            </a:r>
            <a:r>
              <a:rPr lang="en-US" sz="2400" dirty="0"/>
              <a:t> @ line 8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3: # Recipe:: default</a:t>
            </a:r>
          </a:p>
          <a:p>
            <a:r>
              <a:rPr lang="en-US" sz="2400" dirty="0"/>
              <a:t>     4: #</a:t>
            </a:r>
          </a:p>
          <a:p>
            <a:r>
              <a:rPr lang="en-US" sz="2400" dirty="0"/>
              <a:t>     5: # Copyright:: 2017, The Authors, All Rights Reserved.</a:t>
            </a:r>
          </a:p>
          <a:p>
            <a:r>
              <a:rPr lang="en-US" sz="2400" dirty="0"/>
              <a:t>     6: require 'pry'</a:t>
            </a:r>
          </a:p>
          <a:p>
            <a:r>
              <a:rPr lang="en-US" sz="2400" dirty="0"/>
              <a:t>     7: </a:t>
            </a:r>
            <a:r>
              <a:rPr lang="en-US" sz="2400" dirty="0" err="1"/>
              <a:t>binding.pry</a:t>
            </a:r>
            <a:endParaRPr lang="en-US" sz="2400" dirty="0"/>
          </a:p>
          <a:p>
            <a:r>
              <a:rPr lang="en-US" sz="2400" dirty="0"/>
              <a:t> =&gt;  8: </a:t>
            </a:r>
            <a:r>
              <a:rPr lang="en-US" sz="2400" dirty="0" err="1"/>
              <a:t>include_recipe</a:t>
            </a:r>
            <a:r>
              <a:rPr lang="en-US" sz="2400" dirty="0"/>
              <a:t> 'apache::install'</a:t>
            </a:r>
          </a:p>
          <a:p>
            <a:r>
              <a:rPr lang="en-US" sz="2400" dirty="0"/>
              <a:t>     9: </a:t>
            </a:r>
            <a:r>
              <a:rPr lang="en-US" sz="2400" dirty="0" err="1"/>
              <a:t>include_recipe</a:t>
            </a:r>
            <a:r>
              <a:rPr lang="en-US" sz="2400" dirty="0"/>
              <a:t> 'apache::configuration'</a:t>
            </a:r>
          </a:p>
          <a:p>
            <a:r>
              <a:rPr lang="en-US" sz="2400" dirty="0"/>
              <a:t>    10: </a:t>
            </a:r>
            <a:r>
              <a:rPr lang="en-US" sz="2400" dirty="0" err="1"/>
              <a:t>include_recipe</a:t>
            </a:r>
            <a:r>
              <a:rPr lang="en-US" sz="2400" dirty="0"/>
              <a:t> 'apache::service'</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2782" y="6746415"/>
            <a:ext cx="14420850" cy="557213"/>
          </a:xfrm>
        </p:spPr>
        <p:txBody>
          <a:bodyPr/>
          <a:lstStyle/>
          <a:p>
            <a:endParaRPr lang="en-US" dirty="0"/>
          </a:p>
        </p:txBody>
      </p:sp>
      <p:sp>
        <p:nvSpPr>
          <p:cNvPr id="5" name="Title 4"/>
          <p:cNvSpPr>
            <a:spLocks noGrp="1"/>
          </p:cNvSpPr>
          <p:nvPr>
            <p:ph type="title"/>
          </p:nvPr>
        </p:nvSpPr>
        <p:spPr/>
        <p:txBody>
          <a:bodyPr/>
          <a:lstStyle/>
          <a:p>
            <a:r>
              <a:rPr lang="en-US" dirty="0"/>
              <a:t>Execute the Tests to Initiate Pry</a:t>
            </a:r>
          </a:p>
        </p:txBody>
      </p:sp>
    </p:spTree>
    <p:extLst>
      <p:ext uri="{BB962C8B-B14F-4D97-AF65-F5344CB8AC3E}">
        <p14:creationId xmlns:p14="http://schemas.microsoft.com/office/powerpoint/2010/main" val="242746945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=&gt; "centos"</a:t>
            </a:r>
          </a:p>
        </p:txBody>
      </p:sp>
      <p:sp>
        <p:nvSpPr>
          <p:cNvPr id="3" name="Text Placeholder 2"/>
          <p:cNvSpPr>
            <a:spLocks noGrp="1"/>
          </p:cNvSpPr>
          <p:nvPr>
            <p:ph type="body" sz="quarter" idx="11"/>
          </p:nvPr>
        </p:nvSpPr>
        <p:spPr/>
        <p:txBody>
          <a:bodyPr/>
          <a:lstStyle/>
          <a:p>
            <a:r>
              <a:rPr lang="en-US" dirty="0"/>
              <a:t>[1] pry(#&lt;Chef::Recipe&gt;)&gt; node['platform']</a:t>
            </a:r>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a:t>Query the Node Object's Platform</a:t>
            </a:r>
          </a:p>
        </p:txBody>
      </p:sp>
    </p:spTree>
    <p:extLst>
      <p:ext uri="{BB962C8B-B14F-4D97-AF65-F5344CB8AC3E}">
        <p14:creationId xmlns:p14="http://schemas.microsoft.com/office/powerpoint/2010/main" val="82576835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Fauxhai</a:t>
            </a:r>
            <a:endParaRPr lang="en-US" dirty="0"/>
          </a:p>
        </p:txBody>
      </p:sp>
      <p:sp>
        <p:nvSpPr>
          <p:cNvPr id="3" name="Subtitle 2"/>
          <p:cNvSpPr>
            <a:spLocks noGrp="1"/>
          </p:cNvSpPr>
          <p:nvPr>
            <p:ph type="subTitle" idx="1"/>
          </p:nvPr>
        </p:nvSpPr>
        <p:spPr/>
        <p:txBody>
          <a:bodyPr/>
          <a:lstStyle/>
          <a:p>
            <a:r>
              <a:rPr lang="en-US" dirty="0" err="1"/>
              <a:t>ChefSpec</a:t>
            </a:r>
            <a:r>
              <a:rPr lang="en-US" dirty="0"/>
              <a:t> uses the platform you specify in the runner. You can specify any platform from the list of platforms that are stored in a gem named '</a:t>
            </a:r>
            <a:r>
              <a:rPr lang="en-US" dirty="0" err="1"/>
              <a:t>Fauxhai</a:t>
            </a:r>
            <a:r>
              <a:rPr lang="en-US" dirty="0"/>
              <a:t>'.</a:t>
            </a:r>
          </a:p>
          <a:p>
            <a:endParaRPr lang="en-US" dirty="0"/>
          </a:p>
          <a:p>
            <a:r>
              <a:rPr lang="en-US" dirty="0"/>
              <a:t>The gem contains static node objects for most major platforms and versions.</a:t>
            </a:r>
          </a:p>
          <a:p>
            <a:endParaRPr lang="en-US" dirty="0"/>
          </a:p>
          <a:p>
            <a:pPr algn="ctr"/>
            <a:r>
              <a:rPr lang="en-US" sz="2400" i="1" dirty="0">
                <a:solidFill>
                  <a:schemeClr val="accent4"/>
                </a:solidFill>
              </a:rPr>
              <a:t>https://github.com/chefspec/fauxhai/tree/master/lib/fauxhai/platforms</a:t>
            </a:r>
            <a:endParaRPr lang="en-US" dirty="0"/>
          </a:p>
          <a:p>
            <a:endParaRPr lang="en-US" dirty="0"/>
          </a:p>
        </p:txBody>
      </p:sp>
    </p:spTree>
    <p:extLst>
      <p:ext uri="{BB962C8B-B14F-4D97-AF65-F5344CB8AC3E}">
        <p14:creationId xmlns:p14="http://schemas.microsoft.com/office/powerpoint/2010/main" val="209175604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a:t>[2] pry(#&lt;Chef::Recipe&gt;)&gt; exit!</a:t>
            </a:r>
          </a:p>
        </p:txBody>
      </p:sp>
      <p:sp>
        <p:nvSpPr>
          <p:cNvPr id="5" name="Title 4"/>
          <p:cNvSpPr>
            <a:spLocks noGrp="1"/>
          </p:cNvSpPr>
          <p:nvPr>
            <p:ph type="title"/>
          </p:nvPr>
        </p:nvSpPr>
        <p:spPr/>
        <p:txBody>
          <a:bodyPr/>
          <a:lstStyle/>
          <a:p>
            <a:r>
              <a:rPr lang="en-US" dirty="0"/>
              <a:t>Immediately Exit the Execution</a:t>
            </a:r>
          </a:p>
        </p:txBody>
      </p:sp>
    </p:spTree>
    <p:extLst>
      <p:ext uri="{BB962C8B-B14F-4D97-AF65-F5344CB8AC3E}">
        <p14:creationId xmlns:p14="http://schemas.microsoft.com/office/powerpoint/2010/main" val="290369297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Node Platform in </a:t>
            </a:r>
            <a:r>
              <a:rPr lang="en-US" dirty="0" err="1"/>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a:t>How 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a:t>Insert a break point, execute the tests, and determine the node's platform</a:t>
            </a:r>
          </a:p>
          <a:p>
            <a:pPr marL="342900" indent="-342900">
              <a:buFont typeface="Wingdings" charset="2"/>
              <a:buChar char="q"/>
            </a:pPr>
            <a:r>
              <a:rPr lang="en-US" dirty="0"/>
              <a:t>Remove the break point and transcend documentation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16002</TotalTime>
  <Words>5598</Words>
  <Application>Microsoft Office PowerPoint</Application>
  <PresentationFormat>Custom</PresentationFormat>
  <Paragraphs>556</Paragraphs>
  <Slides>48</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ＭＳ Ｐゴシック</vt:lpstr>
      <vt:lpstr>Arial</vt:lpstr>
      <vt:lpstr>Courier New</vt:lpstr>
      <vt:lpstr>Wingdings</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Add a Second Context for Another Platform</vt:lpstr>
      <vt:lpstr>Execute the Tests to See it Pass</vt:lpstr>
      <vt:lpstr>Update the Attribute to Support Platforms</vt:lpstr>
      <vt:lpstr>Execute the Tests to See it Pass</vt:lpstr>
      <vt:lpstr>Heckle the code</vt:lpstr>
      <vt:lpstr>Execute the Tests to See it Pass</vt:lpstr>
      <vt:lpstr>Update the Attributes</vt:lpstr>
      <vt:lpstr>Execute the Tests to See them Pass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2304</cp:revision>
  <cp:lastPrinted>2015-02-07T23:49:10Z</cp:lastPrinted>
  <dcterms:created xsi:type="dcterms:W3CDTF">2012-09-13T17:36:07Z</dcterms:created>
  <dcterms:modified xsi:type="dcterms:W3CDTF">2018-04-25T20:38:45Z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