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8" autoAdjust="0"/>
    <p:restoredTop sz="52980" autoAdjust="0"/>
  </p:normalViewPr>
  <p:slideViewPr>
    <p:cSldViewPr snapToGrid="0">
      <p:cViewPr varScale="1">
        <p:scale>
          <a:sx n="32" d="100"/>
          <a:sy n="32" d="100"/>
        </p:scale>
        <p:origin x="2034" y="60"/>
      </p:cViewPr>
      <p:guideLst>
        <p:guide orient="horz" pos="3048"/>
        <p:guide pos="464"/>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Chef::Resource</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Chef::Resource::Package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a:t>Resource</a:t>
          </a:r>
        </a:p>
        <a:p>
          <a:r>
            <a:rPr lang="en-US" dirty="0"/>
            <a:t>Class</a:t>
          </a:r>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pt>
    <dgm:pt modelId="{C754E328-6289-604D-9416-520169F5ED05}" type="pres">
      <dgm:prSet presAssocID="{4EF5B90F-E66D-9045-9328-9CAA26398402}" presName="bgRectTx" presStyleLbl="bgShp" presStyleIdx="0" presStyleCnt="1">
        <dgm:presLayoutVars>
          <dgm:bulletEnabled val="1"/>
        </dgm:presLayoutVars>
      </dgm:prSet>
      <dgm:spPr/>
    </dgm:pt>
  </dgm:ptLst>
  <dgm:cxnLst>
    <dgm:cxn modelId="{E0252704-E36D-0E40-A7CD-A7E0C25DFFC2}" srcId="{BFCE3FFC-2A5A-B94A-B315-321077FA6C2F}" destId="{4EF5B90F-E66D-9045-9328-9CAA26398402}" srcOrd="1" destOrd="0" parTransId="{D801D17D-09CB-3E46-8D9C-D44CF684F89B}" sibTransId="{91D55987-A2F3-864F-8F5B-7EAD2CC40E09}"/>
    <dgm:cxn modelId="{E9C5720B-6A61-7B4E-9DA8-BE1EA391BD3B}" type="presOf" srcId="{3436EACD-6E7D-B148-872B-E7C187CB5172}" destId="{83BAD75A-F368-4445-B581-4167182FB09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C37C01C1-54C0-9F47-8311-047EB220BF1A}" type="presOf" srcId="{F92E669F-FF9B-9D46-96C4-DFBB264A8167}" destId="{F964036A-2DA8-F746-9B9E-C7A93BFCEDD5}" srcOrd="0" destOrd="0" presId="urn:microsoft.com/office/officeart/2005/8/layout/hierarchy6"/>
    <dgm:cxn modelId="{984578C2-D3F1-6F44-8876-DFA7BCDE7251}" type="presOf" srcId="{6FDEFC39-92E6-4544-8DEB-299A9A1A5E04}" destId="{C1B72476-6374-F145-B693-31BC43DDD245}" srcOrd="0" destOrd="0" presId="urn:microsoft.com/office/officeart/2005/8/layout/hierarchy6"/>
    <dgm:cxn modelId="{5E464FEF-DB3C-0B44-9051-F306F87FA02B}" type="presOf" srcId="{4EF5B90F-E66D-9045-9328-9CAA26398402}" destId="{3176E86A-1827-0D4B-9465-580EF442C7B6}"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FE9D8EF6-9706-AE4B-B310-B976D09489A5}" srcId="{7D94CC99-D4ED-3844-BB9D-D17C4AC621C8}" destId="{F92E669F-FF9B-9D46-96C4-DFBB264A8167}" srcOrd="0" destOrd="0" parTransId="{6FDEFC39-92E6-4544-8DEB-299A9A1A5E04}" sibTransId="{8E714A7D-F986-F549-96B2-C2DE12428F60}"/>
    <dgm:cxn modelId="{FA8BDAF7-C154-6D4C-AE3C-06BF47342911}" type="presOf" srcId="{7D94CC99-D4ED-3844-BB9D-D17C4AC621C8}" destId="{033BA684-AD15-344B-8D1B-336C3D682DBB}" srcOrd="0" destOrd="0" presId="urn:microsoft.com/office/officeart/2005/8/layout/hierarchy6"/>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a:t>Chef::Provider</a:t>
          </a:r>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a:t>Chef::Provider::Package</a:t>
          </a:r>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a:t>Provider Class</a:t>
          </a:r>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pt>
    <dgm:pt modelId="{7115D795-B8AD-D94E-8A72-798C7D5483A5}" type="pres">
      <dgm:prSet presAssocID="{E185FB68-F9F0-7049-B24A-AE5A5533C111}" presName="bgRectTx" presStyleLbl="bgShp" presStyleIdx="0" presStyleCnt="1">
        <dgm:presLayoutVars>
          <dgm:bulletEnabled val="1"/>
        </dgm:presLayoutVars>
      </dgm:prSet>
      <dgm:spPr/>
    </dgm:pt>
  </dgm:ptLst>
  <dgm:cxnLst>
    <dgm:cxn modelId="{F4DE8C46-0B40-884E-80D6-59AA2904653D}" type="presOf" srcId="{BFCE3FFC-2A5A-B94A-B315-321077FA6C2F}" destId="{98702761-CB5E-3340-A16B-7F22126C918F}" srcOrd="0" destOrd="0" presId="urn:microsoft.com/office/officeart/2005/8/layout/hierarchy6"/>
    <dgm:cxn modelId="{B006F36C-6982-1241-B4A4-47AF0917CA45}" type="presOf" srcId="{2FFF5727-C808-AA44-B424-22D114F80618}" destId="{D1518E98-7014-1346-9956-93532FAEE1F6}"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61491158-B047-E346-A100-A4B63E5DD5B1}" srcId="{BFCE3FFC-2A5A-B94A-B315-321077FA6C2F}" destId="{E185FB68-F9F0-7049-B24A-AE5A5533C111}" srcOrd="1" destOrd="0" parTransId="{996F819F-5AAC-FD48-9978-8D200E71065A}" sibTransId="{4A5EAB6D-77EF-EB48-9D69-B11771F898A6}"/>
    <dgm:cxn modelId="{4A8A2D7D-EE89-4F4B-B89D-36AA4DFA4471}" type="presOf" srcId="{E185FB68-F9F0-7049-B24A-AE5A5533C111}" destId="{7115D795-B8AD-D94E-8A72-798C7D5483A5}" srcOrd="1"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D87D77A0-7DE6-814D-A4F7-BF9BF7915A7B}" type="presOf" srcId="{E185FB68-F9F0-7049-B24A-AE5A5533C111}" destId="{CCC0B040-7331-E24C-BCF2-6749065DA94E}" srcOrd="0" destOrd="0" presId="urn:microsoft.com/office/officeart/2005/8/layout/hierarchy6"/>
    <dgm:cxn modelId="{96967DCA-666C-434F-9C4F-6098FFD0059F}" type="presOf" srcId="{672103A9-5FF0-0746-B985-951FFDCEE628}" destId="{036989EB-DEF3-5345-BF6E-EE8865D1688C}"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3B2545F3-2CAD-A84C-8ADB-BE1C196F1F0D}" srcId="{7D94CC99-D4ED-3844-BB9D-D17C4AC621C8}" destId="{3436EACD-6E7D-B148-872B-E7C187CB5172}" srcOrd="1" destOrd="0" parTransId="{85D4C2C2-5B28-B740-9604-687CBBE39E64}" sibTransId="{41D54E00-9A79-974B-8323-73ADFED0D596}"/>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a:latin typeface="Courier New" charset="0"/>
              <a:ea typeface="Courier New" charset="0"/>
              <a:cs typeface="Courier New" charset="0"/>
            </a:rPr>
            <a:t>libraries/</a:t>
          </a: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my_custom_resource</a:t>
          </a:r>
          <a:r>
            <a:rPr lang="en-US" b="1" dirty="0">
              <a:latin typeface="Courier New" charset="0"/>
              <a:ea typeface="Courier New" charset="0"/>
              <a:cs typeface="Courier New" charset="0"/>
            </a:rPr>
            <a:t>]_</a:t>
          </a:r>
          <a:r>
            <a:rPr lang="en-US" b="1" dirty="0" err="1">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pt>
    <dgm:pt modelId="{8E6DF72E-768C-D84E-818B-C1B88164469B}" type="pres">
      <dgm:prSet presAssocID="{3D5EFE47-78AE-7042-9893-BC218D180474}" presName="outerBox" presStyleCnt="0"/>
      <dgm:spPr/>
    </dgm:pt>
    <dgm:pt modelId="{8A880941-977D-8D43-A10A-80809A0760CB}" type="pres">
      <dgm:prSet presAssocID="{3D5EFE47-78AE-7042-9893-BC218D180474}" presName="outerBoxParent" presStyleLbl="node1" presStyleIdx="0" presStyleCnt="1" custLinFactNeighborY="-2388"/>
      <dgm:spPr/>
    </dgm:pt>
    <dgm:pt modelId="{EF1BE89C-B79E-FB4F-8C08-11B0B56FBC7F}" type="pres">
      <dgm:prSet presAssocID="{3D5EFE47-78AE-7042-9893-BC218D180474}" presName="outerBoxChildren" presStyleCnt="0"/>
      <dgm:spPr/>
    </dgm:pt>
    <dgm:pt modelId="{786A698B-F9CB-5E4D-B216-D48868D2B235}" type="pres">
      <dgm:prSet presAssocID="{6D1811BA-303C-DF43-A7B8-4D589036259C}" presName="oChild" presStyleLbl="fgAcc1" presStyleIdx="0" presStyleCnt="1">
        <dgm:presLayoutVars>
          <dgm:bulletEnabled val="1"/>
        </dgm:presLayoutVars>
      </dgm:prSet>
      <dgm:spPr/>
    </dgm:pt>
  </dgm:ptLst>
  <dgm:cxnLst>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F85BA382-9D23-894A-AE40-13EBD6D3586F}" srcId="{879B3F58-CE5B-724D-B140-E8DC7B56172C}" destId="{6D1811BA-303C-DF43-A7B8-4D589036259C}" srcOrd="0" destOrd="0" parTransId="{7CACE5D6-FBAD-4041-9801-B9433867A768}" sibTransId="{02AA3A28-BD89-0544-801A-3F0414A3CB37}"/>
    <dgm:cxn modelId="{8F471DB5-2C89-9A43-8BD8-492F94EDCCB3}" type="presOf" srcId="{6D1811BA-303C-DF43-A7B8-4D589036259C}" destId="{786A698B-F9CB-5E4D-B216-D48868D2B235}" srcOrd="0" destOrd="0" presId="urn:microsoft.com/office/officeart/2005/8/layout/target2"/>
    <dgm:cxn modelId="{499A68BF-A7F1-B840-BF69-92E51A37487C}" type="presOf" srcId="{A6C4A678-19B0-3C4E-B0CB-693A430E4A19}" destId="{786A698B-F9CB-5E4D-B216-D48868D2B235}" srcOrd="0" destOrd="1" presId="urn:microsoft.com/office/officeart/2005/8/layout/target2"/>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Resource</a:t>
          </a:r>
        </a:p>
        <a:p>
          <a:pPr marL="0" lvl="0" indent="0" algn="ctr" defTabSz="1422400">
            <a:lnSpc>
              <a:spcPct val="90000"/>
            </a:lnSpc>
            <a:spcBef>
              <a:spcPct val="0"/>
            </a:spcBef>
            <a:spcAft>
              <a:spcPct val="35000"/>
            </a:spcAft>
            <a:buNone/>
          </a:pPr>
          <a:r>
            <a:rPr lang="en-US" sz="3200" kern="1200" dirty="0"/>
            <a:t>Class</a:t>
          </a:r>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a:t>
          </a:r>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Chef::Resource::Package</a:t>
          </a:r>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Provider Class</a:t>
          </a:r>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a:t>
          </a:r>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Chef::Provider::Package</a:t>
          </a:r>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9550" tIns="209550" rIns="209550" bIns="1762871" numCol="1" spcCol="1270" anchor="t" anchorCtr="0">
          <a:noAutofit/>
        </a:bodyPr>
        <a:lstStyle/>
        <a:p>
          <a:pPr marL="0" lvl="0" indent="0" algn="l" defTabSz="2444750">
            <a:lnSpc>
              <a:spcPct val="90000"/>
            </a:lnSpc>
            <a:spcBef>
              <a:spcPct val="0"/>
            </a:spcBef>
            <a:spcAft>
              <a:spcPct val="35000"/>
            </a:spcAft>
            <a:buNone/>
          </a:pPr>
          <a:r>
            <a:rPr lang="en-US" sz="5500" b="1" kern="1200" dirty="0" err="1">
              <a:latin typeface="Courier New" charset="0"/>
              <a:ea typeface="Courier New" charset="0"/>
              <a:cs typeface="Courier New" charset="0"/>
            </a:rPr>
            <a:t>my_cookbook</a:t>
          </a:r>
          <a:endParaRPr lang="en-US" sz="55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ourier New" charset="0"/>
              <a:ea typeface="Courier New" charset="0"/>
              <a:cs typeface="Courier New" charset="0"/>
            </a:rPr>
            <a:t>libraries/</a:t>
          </a: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resource.rb</a:t>
          </a:r>
          <a:endParaRPr lang="en-US" sz="19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a:latin typeface="Courier New" charset="0"/>
              <a:ea typeface="Courier New" charset="0"/>
              <a:cs typeface="Courier New" charset="0"/>
            </a:rPr>
            <a:t>[</a:t>
          </a:r>
          <a:r>
            <a:rPr lang="en-US" sz="1900" b="1" kern="1200" dirty="0" err="1">
              <a:latin typeface="Courier New" charset="0"/>
              <a:ea typeface="Courier New" charset="0"/>
              <a:cs typeface="Courier New" charset="0"/>
            </a:rPr>
            <a:t>my_custom_resource</a:t>
          </a:r>
          <a:r>
            <a:rPr lang="en-US" sz="1900" b="1" kern="1200" dirty="0">
              <a:latin typeface="Courier New" charset="0"/>
              <a:ea typeface="Courier New" charset="0"/>
              <a:cs typeface="Courier New" charset="0"/>
            </a:rPr>
            <a:t>]_</a:t>
          </a:r>
          <a:r>
            <a:rPr lang="en-US" sz="1900" b="1" kern="1200" dirty="0" err="1">
              <a:latin typeface="Courier New" charset="0"/>
              <a:ea typeface="Courier New" charset="0"/>
              <a:cs typeface="Courier New" charset="0"/>
            </a:rPr>
            <a:t>provider.rb</a:t>
          </a:r>
          <a:endParaRPr lang="en-US" sz="19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86625"/>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334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86625"/>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a:p>
          <a:p>
            <a:r>
              <a:rPr lang="en-US" dirty="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a:p>
          <a:p>
            <a:r>
              <a:rPr lang="en-US" dirty="0"/>
              <a:t>When a necessary resource does not exist or when you want to express a group of resources a single resource, Chef provides a few ways to accomplish this.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code that defines the definition is stored within a definitions directory in a Ruby file that is processed with the definition Domain Specific Language.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creating a definition you specify a name and a hash of any parameters you wish to provide. Within the definition the parameters are retrievable from a hash named </a:t>
            </a:r>
            <a:r>
              <a:rPr lang="en-US" baseline="0" dirty="0" err="1"/>
              <a:t>params</a:t>
            </a:r>
            <a:r>
              <a:rPr lang="en-US" baseline="0" dirty="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a:t>only_if</a:t>
            </a:r>
            <a:r>
              <a:rPr lang="en-US" baseline="0" dirty="0"/>
              <a:t>` and `</a:t>
            </a:r>
            <a:r>
              <a:rPr lang="en-US" baseline="0" dirty="0" err="1"/>
              <a:t>not_if</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Definitions shipped in some of the earliest versions of Chef and are still supported today. However, as of Chef 12.5 it is strongly recommended that you choose a solution built with custom resources.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LWRP is as much a resource as the core resources defined in Chef. The resource and the provider is parsed and converted into Ruby objects.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resources file you specify the available actions, the default action, and the supported attributes that can be used when specifying the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a:t>new_resource</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Otherwise this is the same results as the one defined by the HWRP.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d</a:t>
            </a:r>
            <a:r>
              <a:rPr lang="en-US" dirty="0"/>
              <a:t>escribe the differences between Custom Resources, Definitions, Heavy-Weight Resource Providers</a:t>
            </a:r>
            <a:r>
              <a:rPr lang="en-US" baseline="0" dirty="0"/>
              <a:t> and </a:t>
            </a:r>
            <a:r>
              <a:rPr lang="en-US" dirty="0"/>
              <a:t>Light-Weight Resource </a:t>
            </a:r>
            <a:r>
              <a:rPr lang="en-US"/>
              <a:t>Providers.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LWRP is not the favored way to develop a resource in later versions of Chef (Chef 12.5). However, they are still in wide use within older cookbooks like those found within the Chef Supermarket.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The default action is assumed to be the first action defined in this file: create.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default action is determined by the first action listed in the custom resource definition.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more than a few ways to extend Chef and create a resource or resource-like implementation within your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group, let's answer these questions.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a:t> Chef is a maturing product that continues to evolve to bring joy to its users. </a:t>
            </a:r>
            <a:r>
              <a:rPr lang="en-US" dirty="0"/>
              <a:t>While we</a:t>
            </a:r>
            <a:r>
              <a:rPr lang="en-US" baseline="0" dirty="0"/>
              <a:t> are going to focus on Custom Resources it is important that have a basic understanding of these other implementations.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a:t>
            </a:r>
            <a:r>
              <a:rPr lang="en-US" baseline="0" dirty="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Chef's</a:t>
            </a:r>
            <a:r>
              <a:rPr lang="en-US" baseline="0" dirty="0"/>
              <a:t> core resources are written in Ruby. The first approach to creating your own resources is to create your own with Ruby classes. These pure Ruby implementations of Resources is often referred to as </a:t>
            </a:r>
            <a:r>
              <a:rPr lang="en-US" dirty="0"/>
              <a:t>Heavy-Weight Resource-Provider, or HWRP. Each resource defined in Chef is defined</a:t>
            </a:r>
            <a:r>
              <a:rPr lang="en-US" baseline="0" dirty="0"/>
              <a:t> in two classes which sub-class the core Chef Resource and Chef Provider class. </a:t>
            </a:r>
            <a:r>
              <a:rPr lang="en-US" dirty="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a:p>
          <a:p>
            <a:r>
              <a:rPr lang="en-US" dirty="0"/>
              <a:t>The</a:t>
            </a:r>
            <a:r>
              <a:rPr lang="en-US" baseline="0" dirty="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An</a:t>
            </a:r>
            <a:r>
              <a:rPr lang="en-US" baseline="0" dirty="0"/>
              <a:t> </a:t>
            </a:r>
            <a:r>
              <a:rPr lang="en-US" dirty="0"/>
              <a:t>HWRP,</a:t>
            </a:r>
            <a:r>
              <a:rPr lang="en-US" baseline="0" dirty="0"/>
              <a:t> as </a:t>
            </a:r>
            <a:r>
              <a:rPr lang="en-US" dirty="0"/>
              <a:t>pure Ruby,</a:t>
            </a:r>
            <a:r>
              <a:rPr lang="en-US" baseline="0" dirty="0"/>
              <a:t> is </a:t>
            </a:r>
            <a:r>
              <a:rPr lang="en-US" dirty="0"/>
              <a:t>stored in</a:t>
            </a:r>
            <a:r>
              <a:rPr lang="en-US" baseline="0" dirty="0"/>
              <a:t> </a:t>
            </a:r>
            <a:r>
              <a:rPr lang="en-US" dirty="0"/>
              <a:t>within the 'libraries' directory.</a:t>
            </a:r>
            <a:r>
              <a:rPr lang="en-US" baseline="0" dirty="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a:t>Rubocop</a:t>
            </a:r>
            <a:r>
              <a:rPr lang="en-US" baseline="0" dirty="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defining the provider for a Heavy-Weight Resource-Provider you sub-class the Chef Provider class. The initialize method does not have to be overridden. The </a:t>
            </a:r>
            <a:r>
              <a:rPr lang="en-US" baseline="0" dirty="0" err="1"/>
              <a:t>load_current_resource</a:t>
            </a:r>
            <a:r>
              <a:rPr lang="en-US" baseline="0" dirty="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Chef provides additional helpers to allow you to shell out to perform operations on the system. You also have the entire Ruby language and any gems that might be packaged with the Chef DK (or you have added to Chef DK) at your disposal.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 to Extending Resources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extremely flexible and powerful resource implementations</a:t>
            </a:r>
          </a:p>
          <a:p>
            <a:pPr marL="457200" indent="-457200">
              <a:buFont typeface="Arial" charset="0"/>
              <a:buChar char="•"/>
            </a:pPr>
            <a:r>
              <a:rPr lang="en-US" dirty="0"/>
              <a:t>Requires knowledge of Ruby</a:t>
            </a:r>
          </a:p>
          <a:p>
            <a:pPr marL="457200" indent="-457200">
              <a:buFont typeface="Arial" charset="0"/>
              <a:buChar char="•"/>
            </a:pPr>
            <a:r>
              <a:rPr lang="en-US" dirty="0"/>
              <a:t>Requires knowledge of Object-Oriented Programming techniques</a:t>
            </a:r>
          </a:p>
          <a:p>
            <a:pPr marL="457200" indent="-457200">
              <a:buFont typeface="Arial" charset="0"/>
              <a:buChar char="•"/>
            </a:pPr>
            <a:endParaRPr lang="en-US" dirty="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end</a:t>
            </a: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do</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'users'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'users'</a:t>
            </a:r>
          </a:p>
          <a:p>
            <a:r>
              <a:rPr lang="en-US" b="1" dirty="0">
                <a:latin typeface="Courier New" charset="0"/>
                <a:ea typeface="Courier New" charset="0"/>
                <a:cs typeface="Courier New" charset="0"/>
              </a:rPr>
              <a:t>end</a:t>
            </a: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admins_site.rb</a:t>
            </a:r>
            <a:endParaRPr lang="en-US" b="1" dirty="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users_site.rb</a:t>
            </a:r>
            <a:endParaRPr lang="en-US" b="1" dirty="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dogs_site.rb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'default',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]}/html", port: </a:t>
            </a:r>
            <a:r>
              <a:rPr lang="en-US" sz="2000" b="1" dirty="0" err="1">
                <a:latin typeface="Courier New" charset="0"/>
                <a:ea typeface="Courier New" charset="0"/>
                <a:cs typeface="Courier New" charset="0"/>
              </a:rPr>
              <a:t>params</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definitions/</a:t>
            </a:r>
            <a:r>
              <a:rPr lang="en-US" b="1" dirty="0" err="1">
                <a:latin typeface="Courier New" charset="0"/>
                <a:ea typeface="Courier New" charset="0"/>
                <a:cs typeface="Courier New" charset="0"/>
              </a:rPr>
              <a:t>apache_vhost.rb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a:t>Allows for code re-use within recipes</a:t>
            </a:r>
          </a:p>
          <a:p>
            <a:pPr marL="457200" indent="-457200">
              <a:buFont typeface="Arial" charset="0"/>
              <a:buChar char="•"/>
            </a:pPr>
            <a:r>
              <a:rPr lang="en-US" dirty="0"/>
              <a:t>Definition usage could be mistaken for a true resource</a:t>
            </a:r>
          </a:p>
          <a:p>
            <a:pPr marL="457200" indent="-457200">
              <a:buFont typeface="Arial" charset="0"/>
              <a:buChar char="•"/>
            </a:pPr>
            <a:r>
              <a:rPr lang="en-US" dirty="0"/>
              <a:t>Definitions do not support notifications (</a:t>
            </a:r>
            <a:r>
              <a:rPr lang="en-US" dirty="0">
                <a:latin typeface="Courier New" charset="0"/>
                <a:ea typeface="Courier New" charset="0"/>
                <a:cs typeface="Courier New" charset="0"/>
              </a:rPr>
              <a:t>subscribes</a:t>
            </a:r>
            <a:r>
              <a:rPr lang="en-US" dirty="0"/>
              <a:t> and </a:t>
            </a:r>
            <a:r>
              <a:rPr lang="en-US" dirty="0">
                <a:latin typeface="Courier New" charset="0"/>
                <a:ea typeface="Courier New" charset="0"/>
                <a:cs typeface="Courier New" charset="0"/>
              </a:rPr>
              <a:t>notifies</a:t>
            </a:r>
            <a:r>
              <a:rPr lang="en-US" dirty="0"/>
              <a:t>) </a:t>
            </a:r>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lvl="0" defTabSz="1066800">
                <a:lnSpc>
                  <a:spcPct val="90000"/>
                </a:lnSpc>
                <a:spcAft>
                  <a:spcPct val="35000"/>
                </a:spcAft>
              </a:pPr>
              <a:r>
                <a:rPr lang="en-US" b="1" dirty="0">
                  <a:latin typeface="Courier New" charset="0"/>
                  <a:ea typeface="Courier New" charset="0"/>
                  <a:cs typeface="Courier New" charset="0"/>
                </a:rPr>
                <a:t>providers/</a:t>
              </a: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default_action</a:t>
            </a:r>
            <a:r>
              <a:rPr lang="en-US" sz="2000" b="1" dirty="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attribute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r>
              <a:rPr lang="en-US" sz="2000" b="1" dirty="0" err="1">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a:t>
            </a:r>
          </a:p>
          <a:p>
            <a:r>
              <a:rPr lang="en-US" sz="2000" b="1" dirty="0">
                <a:latin typeface="Courier New" charset="0"/>
                <a:ea typeface="Courier New" charset="0"/>
                <a:cs typeface="Courier New" charset="0"/>
              </a:rPr>
              <a:t>              port: </a:t>
            </a:r>
            <a:r>
              <a:rPr lang="en-US" sz="2000" b="1" dirty="0" err="1">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providers/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the difference between:</a:t>
            </a:r>
          </a:p>
          <a:p>
            <a:pPr marL="1296988" lvl="3" indent="-457200">
              <a:buFont typeface="Arial"/>
              <a:buChar char="•"/>
            </a:pPr>
            <a:r>
              <a:rPr lang="en-US" sz="2800" dirty="0"/>
              <a:t>Custom Resources</a:t>
            </a:r>
          </a:p>
          <a:p>
            <a:pPr marL="1296988" lvl="3" indent="-457200">
              <a:buFont typeface="Arial"/>
              <a:buChar char="•"/>
            </a:pPr>
            <a:r>
              <a:rPr lang="en-US" sz="2800" dirty="0"/>
              <a:t>Definitions</a:t>
            </a:r>
          </a:p>
          <a:p>
            <a:pPr marL="1296988" lvl="3" indent="-457200">
              <a:buFont typeface="Arial"/>
              <a:buChar char="•"/>
            </a:pPr>
            <a:r>
              <a:rPr lang="en-US" sz="2800" dirty="0"/>
              <a:t>Heavy-Weight Resource-Providers</a:t>
            </a:r>
          </a:p>
          <a:p>
            <a:pPr marL="1296988" lvl="3" indent="-457200">
              <a:buFont typeface="Arial"/>
              <a:buChar char="•"/>
            </a:pPr>
            <a:r>
              <a:rPr lang="en-US" sz="2800" dirty="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0.7.12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Resource and provider implementation require learning a new DSL</a:t>
            </a:r>
          </a:p>
          <a:p>
            <a:pPr marL="457200" indent="-457200">
              <a:buFont typeface="Arial" charset="0"/>
              <a:buChar char="•"/>
            </a:pPr>
            <a:r>
              <a:rPr lang="en-US" dirty="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gradFill>
                  <a:gsLst>
                    <a:gs pos="0">
                      <a:srgbClr val="FFFFFF"/>
                    </a:gs>
                    <a:gs pos="100000">
                      <a:srgbClr val="FFFFFF"/>
                    </a:gs>
                  </a:gsLst>
                  <a:lin ang="5400000" scaled="0"/>
                </a:gradFill>
              </a:rPr>
              <a:t>Custom Resource DSL</a:t>
            </a:r>
            <a:endParaRPr lang="en-US" sz="2400" dirty="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apache_vhost</a:t>
            </a:r>
            <a:endParaRPr lang="en-US" sz="2000" b="1" dirty="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80</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action :create do</a:t>
            </a:r>
          </a:p>
          <a:p>
            <a:r>
              <a:rPr lang="en-US" sz="2000" b="1" dirty="0">
                <a:latin typeface="Courier New" charset="0"/>
                <a:ea typeface="Courier New" charset="0"/>
                <a:cs typeface="Courier New" charset="0"/>
              </a:rPr>
              <a:t>  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remaining actions ...</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BENEFITS &amp; DRAWBACKS</a:t>
            </a: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12.5.0 version of Chef</a:t>
            </a:r>
          </a:p>
          <a:p>
            <a:pPr marL="457200" indent="-457200">
              <a:buFont typeface="Arial" charset="0"/>
              <a:buChar char="•"/>
            </a:pPr>
            <a:r>
              <a:rPr lang="en-US" dirty="0"/>
              <a:t>Allows for a real resource definition without understanding Ruby (vs. HWRP)</a:t>
            </a:r>
          </a:p>
          <a:p>
            <a:pPr marL="457200" indent="-457200">
              <a:buFont typeface="Arial" charset="0"/>
              <a:buChar char="•"/>
            </a:pPr>
            <a:r>
              <a:rPr lang="en-US" dirty="0"/>
              <a:t>Complete resource definition is defined in a single file (vs. LWRP)</a:t>
            </a:r>
          </a:p>
          <a:p>
            <a:pPr marL="457200" indent="-457200">
              <a:buFont typeface="Arial" charset="0"/>
              <a:buChar char="•"/>
            </a:pPr>
            <a:r>
              <a:rPr lang="en-US" dirty="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327191"/>
          </a:xfrm>
        </p:spPr>
        <p:txBody>
          <a:bodyPr/>
          <a:lstStyle/>
          <a:p>
            <a:r>
              <a:rPr lang="en-US" dirty="0"/>
              <a:t>Which approaches require you to define your solution in two separate files?</a:t>
            </a:r>
          </a:p>
          <a:p>
            <a:endParaRPr lang="en-US" dirty="0"/>
          </a:p>
          <a:p>
            <a:r>
              <a:rPr lang="en-US" dirty="0"/>
              <a:t>What are the limitations of choosing the Definitions approach?</a:t>
            </a:r>
          </a:p>
          <a:p>
            <a:endParaRPr lang="en-US" dirty="0"/>
          </a:p>
          <a:p>
            <a:r>
              <a:rPr lang="en-US" dirty="0"/>
              <a:t>What are some differences between LWRP and Custom Resources?</a:t>
            </a:r>
          </a:p>
          <a:p>
            <a:endParaRPr lang="en-US" dirty="0"/>
          </a:p>
          <a:p>
            <a:r>
              <a:rPr lang="en-US" dirty="0"/>
              <a:t>Given a Chef version prior to 12.5.0, which approach would you choose?</a:t>
            </a:r>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Approaches to Extending Resources</a:t>
            </a:r>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Defining Each Approach</a:t>
            </a:r>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a:t>File and Folder Structure</a:t>
            </a:r>
          </a:p>
          <a:p>
            <a:pPr marL="571500" indent="-571500">
              <a:lnSpc>
                <a:spcPct val="150000"/>
              </a:lnSpc>
              <a:buFont typeface="Courier New" charset="0"/>
              <a:buChar char="o"/>
            </a:pPr>
            <a:r>
              <a:rPr lang="en-US" sz="3600" dirty="0"/>
              <a:t>Implementation Language &amp; Usage</a:t>
            </a:r>
          </a:p>
          <a:p>
            <a:pPr marL="571500" indent="-571500">
              <a:lnSpc>
                <a:spcPct val="150000"/>
              </a:lnSpc>
              <a:buFont typeface="Courier New" charset="0"/>
              <a:buChar char="o"/>
            </a:pPr>
            <a:r>
              <a:rPr lang="en-US" sz="3600" dirty="0"/>
              <a:t>Benefits &amp; Drawbacks</a:t>
            </a:r>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Tree>
    <p:extLst>
      <p:ext uri="{BB962C8B-B14F-4D97-AF65-F5344CB8AC3E}">
        <p14:creationId xmlns:p14="http://schemas.microsoft.com/office/powerpoint/2010/main" val="5416282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DESCRIPTION</a:t>
            </a:r>
            <a:endParaRPr lang="en-US" sz="2400" b="1" dirty="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a:gradFill>
                  <a:gsLst>
                    <a:gs pos="0">
                      <a:srgbClr val="FFFFFF"/>
                    </a:gs>
                    <a:gs pos="100000">
                      <a:srgbClr val="FFFFFF"/>
                    </a:gs>
                  </a:gsLst>
                  <a:lin ang="5400000" scaled="0"/>
                </a:gradFill>
              </a:rPr>
              <a:t>STRUCTURE</a:t>
            </a:r>
            <a:endParaRPr lang="en-US" sz="2400" b="1" dirty="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RESOURCE</a:t>
            </a:r>
            <a:endParaRPr lang="en-US" sz="2400" b="1" dirty="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Resource</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initialize(name, </a:t>
            </a:r>
            <a:r>
              <a:rPr lang="en-US" sz="2000" b="1" dirty="0" err="1">
                <a:latin typeface="Courier New" charset="0"/>
                <a:ea typeface="Courier New" charset="0"/>
                <a:cs typeface="Courier New" charset="0"/>
              </a:rPr>
              <a:t>run_context</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resource_name</a:t>
            </a:r>
            <a:r>
              <a:rPr lang="en-US" sz="2000" b="1" dirty="0">
                <a:latin typeface="Courier New" charset="0"/>
                <a:ea typeface="Courier New" charset="0"/>
                <a:cs typeface="Courier New" charset="0"/>
              </a:rPr>
              <a:t> =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 Defining the resource name</a:t>
            </a:r>
          </a:p>
          <a:p>
            <a:r>
              <a:rPr lang="en-US" sz="2000" b="1" dirty="0">
                <a:latin typeface="Courier New" charset="0"/>
                <a:ea typeface="Courier New" charset="0"/>
                <a:cs typeface="Courier New" charset="0"/>
              </a:rPr>
              <a:t>        @provider = Chef::Provider::</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 Specifying which Provider to use</a:t>
            </a:r>
          </a:p>
          <a:p>
            <a:r>
              <a:rPr lang="en-US" sz="2000" b="1" dirty="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allowed_actions</a:t>
            </a:r>
            <a:r>
              <a:rPr lang="en-US" sz="2000" b="1" dirty="0">
                <a:latin typeface="Courier New" charset="0"/>
                <a:ea typeface="Courier New" charset="0"/>
                <a:cs typeface="Courier New" charset="0"/>
              </a:rPr>
              <a:t> = [:create, :remove]    # Setting the list of actions</a:t>
            </a:r>
          </a:p>
          <a:p>
            <a:r>
              <a:rPr lang="en-US" sz="2000" b="1" dirty="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set_or_return</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arg</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kind_of</a:t>
            </a:r>
            <a:r>
              <a:rPr lang="en-US" sz="2000" b="1" dirty="0">
                <a:latin typeface="Courier New" charset="0"/>
                <a:ea typeface="Courier New" charset="0"/>
                <a:cs typeface="Courier New" charset="0"/>
              </a:rPr>
              <a:t> =&gt; String)</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apache_vhost_resource.rb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IMPLEMENTATION LANGUAGE - PROVIDER</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class Chef</a:t>
            </a:r>
          </a:p>
          <a:p>
            <a:r>
              <a:rPr lang="en-US" sz="2000" b="1" dirty="0">
                <a:latin typeface="Courier New" charset="0"/>
                <a:ea typeface="Courier New" charset="0"/>
                <a:cs typeface="Courier New" charset="0"/>
              </a:rPr>
              <a:t>  class Provider</a:t>
            </a:r>
          </a:p>
          <a:p>
            <a:r>
              <a:rPr lang="en-US" sz="2000" b="1" dirty="0">
                <a:latin typeface="Courier New" charset="0"/>
                <a:ea typeface="Courier New" charset="0"/>
                <a:cs typeface="Courier New" charset="0"/>
              </a:rPr>
              <a:t>    class </a:t>
            </a:r>
            <a:r>
              <a:rPr lang="en-US" sz="2000" b="1" dirty="0" err="1">
                <a:latin typeface="Courier New" charset="0"/>
                <a:ea typeface="Courier New" charset="0"/>
                <a:cs typeface="Courier New" charset="0"/>
              </a:rPr>
              <a:t>ApacheVhost</a:t>
            </a:r>
            <a:r>
              <a:rPr lang="en-US" sz="2000" b="1" dirty="0">
                <a:latin typeface="Courier New" charset="0"/>
                <a:ea typeface="Courier New" charset="0"/>
                <a:cs typeface="Courier New" charset="0"/>
              </a:rPr>
              <a:t> &lt; Chef::Provider</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load_current_resource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r>
              <a:rPr lang="en-US" sz="2000" b="1" dirty="0">
                <a:latin typeface="Courier New" charset="0"/>
                <a:ea typeface="Courier New" charset="0"/>
                <a:cs typeface="Courier New" charset="0"/>
              </a:rPr>
              <a:t> ||= Chef::Resource::</a:t>
            </a:r>
            <a:r>
              <a:rPr lang="en-US" sz="2000" b="1" dirty="0" err="1">
                <a:latin typeface="Courier New" charset="0"/>
                <a:ea typeface="Courier New" charset="0"/>
                <a:cs typeface="Courier New" charset="0"/>
              </a:rPr>
              <a:t>ApacheVhost.new</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current_resource.site_name</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def</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action_create</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  end</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libraries/</a:t>
            </a:r>
            <a:r>
              <a:rPr lang="en-US" b="1" dirty="0" err="1">
                <a:latin typeface="Courier New" charset="0"/>
                <a:ea typeface="Courier New" charset="0"/>
                <a:cs typeface="Courier New" charset="0"/>
              </a:rPr>
              <a:t>apache_vhost_provider.rb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 </a:t>
            </a:r>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USAGE</a:t>
            </a:r>
            <a:endParaRPr lang="en-US" sz="2400" b="1" dirty="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16488</TotalTime>
  <Words>3651</Words>
  <Application>Microsoft Office PowerPoint</Application>
  <PresentationFormat>Custom</PresentationFormat>
  <Paragraphs>433</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2250</cp:revision>
  <cp:lastPrinted>2015-02-07T23:49:10Z</cp:lastPrinted>
  <dcterms:created xsi:type="dcterms:W3CDTF">2012-09-13T17:36:07Z</dcterms:created>
  <dcterms:modified xsi:type="dcterms:W3CDTF">2018-04-25T20:40:03Z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