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9"/>
  </p:notesMasterIdLst>
  <p:handoutMasterIdLst>
    <p:handoutMasterId r:id="rId30"/>
  </p:handoutMasterIdLst>
  <p:sldIdLst>
    <p:sldId id="256" r:id="rId7"/>
    <p:sldId id="257" r:id="rId8"/>
    <p:sldId id="268" r:id="rId9"/>
    <p:sldId id="267" r:id="rId10"/>
    <p:sldId id="269" r:id="rId11"/>
    <p:sldId id="270" r:id="rId12"/>
    <p:sldId id="271" r:id="rId13"/>
    <p:sldId id="272" r:id="rId14"/>
    <p:sldId id="273" r:id="rId15"/>
    <p:sldId id="274" r:id="rId16"/>
    <p:sldId id="275" r:id="rId17"/>
    <p:sldId id="276" r:id="rId18"/>
    <p:sldId id="279" r:id="rId19"/>
    <p:sldId id="282" r:id="rId20"/>
    <p:sldId id="283" r:id="rId21"/>
    <p:sldId id="284" r:id="rId22"/>
    <p:sldId id="285" r:id="rId23"/>
    <p:sldId id="286" r:id="rId24"/>
    <p:sldId id="277" r:id="rId25"/>
    <p:sldId id="281" r:id="rId26"/>
    <p:sldId id="266" r:id="rId27"/>
    <p:sldId id="265" r:id="rId2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392" userDrawn="1">
          <p15:clr>
            <a:srgbClr val="A4A3A4"/>
          </p15:clr>
        </p15:guide>
        <p15:guide id="2" pos="5120" userDrawn="1">
          <p15:clr>
            <a:srgbClr val="A4A3A4"/>
          </p15:clr>
        </p15:guide>
        <p15:guide id="3" orient="horz" pos="205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110" autoAdjust="0"/>
    <p:restoredTop sz="80960" autoAdjust="0"/>
  </p:normalViewPr>
  <p:slideViewPr>
    <p:cSldViewPr snapToGrid="0">
      <p:cViewPr>
        <p:scale>
          <a:sx n="50" d="100"/>
          <a:sy n="50" d="100"/>
        </p:scale>
        <p:origin x="726" y="-6"/>
      </p:cViewPr>
      <p:guideLst>
        <p:guide orient="horz" pos="1392"/>
        <p:guide pos="5120"/>
        <p:guide orient="horz" pos="2052"/>
      </p:guideLst>
    </p:cSldViewPr>
  </p:slideViewPr>
  <p:outlineViewPr>
    <p:cViewPr>
      <p:scale>
        <a:sx n="33" d="100"/>
        <a:sy n="33" d="100"/>
      </p:scale>
      <p:origin x="0" y="-19548"/>
    </p:cViewPr>
  </p:outlineViewPr>
  <p:notesTextViewPr>
    <p:cViewPr>
      <p:scale>
        <a:sx n="125" d="100"/>
        <a:sy n="125" d="100"/>
      </p:scale>
      <p:origin x="0" y="0"/>
    </p:cViewPr>
  </p:notesTextViewPr>
  <p:notesViewPr>
    <p:cSldViewPr snapToGrid="0">
      <p:cViewPr varScale="1">
        <p:scale>
          <a:sx n="61" d="100"/>
          <a:sy n="61" d="100"/>
        </p:scale>
        <p:origin x="31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588844"/>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there are more than a few ways to extend Chef and create a resource or resource-like implementation within your recipes. But before we do that, it is important to understand the value that a custom resource brings to a recipes.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05529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Maintainability measures the code to see if it is supportable. If there is a failure are you able to quickly identify the issue? Are you able to easily adapt the solution? Is it testable?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92455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Portability refers to how well the software can adapt to changes in its environment or with its requirements. This may also include evaluating code for its adaptability and maybe even be easily replaced.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151652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Let's examine this first example and apply the criteria that we have defined.</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901347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858766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We've</a:t>
            </a:r>
            <a:r>
              <a:rPr lang="en-US" baseline="0" dirty="0"/>
              <a:t> evaluated one </a:t>
            </a:r>
            <a:r>
              <a:rPr lang="en-US" baseline="0"/>
              <a:t>code sample.</a:t>
            </a:r>
            <a:endParaRPr lang="en-US" dirty="0"/>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553983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completing this module you will be able to</a:t>
            </a:r>
            <a:r>
              <a:rPr lang="en-US" baseline="0" dirty="0"/>
              <a:t> d</a:t>
            </a:r>
            <a:r>
              <a:rPr lang="en-US" dirty="0"/>
              <a:t>escribe when</a:t>
            </a:r>
            <a:r>
              <a:rPr lang="en-US" baseline="0" dirty="0"/>
              <a:t> </a:t>
            </a:r>
            <a:r>
              <a:rPr lang="en-US" dirty="0"/>
              <a:t>a Custom Resource would be beneficial for clarity and reusability.</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989333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a:t>As an group exercise we are going to look at a series of resources and discuss their quality. Quality can be rather variable unless we select a criteria for which to judge it.</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664323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defining resources within our recipes we are writing software. Software has a number of quality characteristics that have already been defined. ISO/IEC 9126 is an international standard for evaluation of software quality.</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025805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standard identifies 6 main quality characteristics.</a:t>
            </a:r>
            <a:r>
              <a:rPr lang="en-US" baseline="0" dirty="0"/>
              <a:t> </a:t>
            </a:r>
            <a:r>
              <a:rPr lang="en-US" dirty="0"/>
              <a:t>Let's talk about each one of these so that we have a shared understanding of what we mean when using them in this exercise.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9776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Functionality is the essential purpose of any product or service. Does the code accomplish what it is designed to accomplish? Functionality may also be concerned with if it does so securely and within compliance guidelines.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883326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Reliability is a judgment of whether the code accomplishes its functional goal consistently, is able to withstand fault, and recover from a failure.</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1816863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Usability refers to the ease of use for the given code. Is the code easy to understand? Is it easy to learn? Does it adhere to common team standards?</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318839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Efficiency is concerned with the system resources required to achieve the functionality. We may consider the time, CPU, memory, network requirements, or physical space it takes to accomplish the intended operation.</a:t>
            </a:r>
          </a:p>
        </p:txBody>
      </p:sp>
      <p:sp>
        <p:nvSpPr>
          <p:cNvPr id="5" name="Header Placeholder 4"/>
          <p:cNvSpPr>
            <a:spLocks noGrp="1"/>
          </p:cNvSpPr>
          <p:nvPr>
            <p:ph type="hdr" sz="quarter" idx="11"/>
          </p:nvPr>
        </p:nvSpPr>
        <p:spPr/>
        <p:txBody>
          <a:bodyPr/>
          <a:lstStyle/>
          <a:p>
            <a:pPr>
              <a:defRPr/>
            </a:pPr>
            <a:r>
              <a:rPr lang="en-US"/>
              <a:t>Chef Intermediate</a:t>
            </a:r>
          </a:p>
        </p:txBody>
      </p:sp>
      <p:sp>
        <p:nvSpPr>
          <p:cNvPr id="7" name="Date Placeholder 6"/>
          <p:cNvSpPr>
            <a:spLocks noGrp="1"/>
          </p:cNvSpPr>
          <p:nvPr>
            <p:ph type="dt" idx="13"/>
          </p:nvPr>
        </p:nvSpPr>
        <p:spPr/>
        <p:txBody>
          <a:bodyPr/>
          <a:lstStyle/>
          <a:p>
            <a:pPr>
              <a:defRPr/>
            </a:pPr>
            <a:r>
              <a:rPr lang="en-US"/>
              <a:t>Chef Software, Inc.</a:t>
            </a:r>
            <a:endParaRPr lang="en-US" dirty="0"/>
          </a:p>
        </p:txBody>
      </p:sp>
    </p:spTree>
    <p:extLst>
      <p:ext uri="{BB962C8B-B14F-4D97-AF65-F5344CB8AC3E}">
        <p14:creationId xmlns:p14="http://schemas.microsoft.com/office/powerpoint/2010/main" val="2773212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a:t>Click to edit Master text styles</a:t>
            </a:r>
          </a:p>
          <a:p>
            <a:pPr lvl="1"/>
            <a:r>
              <a:rPr lang="en-US"/>
              <a:t>Second level</a:t>
            </a:r>
          </a:p>
          <a:p>
            <a:pPr lvl="2"/>
            <a:r>
              <a:rPr lang="en-US"/>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a:t>Motivation</a:t>
            </a:r>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Problem</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REFERENCE</a:t>
            </a: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Documentation</a:t>
            </a:r>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a:t>http://</a:t>
            </a:r>
            <a:r>
              <a:rPr lang="en-US" dirty="0" err="1"/>
              <a:t>docs.chef.io</a:t>
            </a:r>
            <a:endParaRPr lang="en-US" dirty="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a:t>Concept</a:t>
            </a:r>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a:t>Group Exercise</a:t>
            </a:r>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Lab</a:t>
            </a:r>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Commit</a:t>
            </a:r>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 cd repo</a:t>
            </a:r>
          </a:p>
          <a:p>
            <a:r>
              <a:rPr lang="en-US" dirty="0"/>
              <a:t>$ git </a:t>
            </a:r>
            <a:r>
              <a:rPr lang="en-US" dirty="0" err="1"/>
              <a:t>init</a:t>
            </a:r>
            <a:endParaRPr lang="en-US" dirty="0"/>
          </a:p>
          <a:p>
            <a:r>
              <a:rPr lang="en-US" dirty="0"/>
              <a:t>$ git add .</a:t>
            </a:r>
          </a:p>
          <a:p>
            <a:r>
              <a:rPr lang="en-US" dirty="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DISCUSSION</a:t>
            </a: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a:t>Discussion</a:t>
            </a:r>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
        <p:nvSpPr>
          <p:cNvPr id="2" name="Title 1"/>
          <p:cNvSpPr>
            <a:spLocks noGrp="1"/>
          </p:cNvSpPr>
          <p:nvPr>
            <p:ph type="title"/>
          </p:nvPr>
        </p:nvSpPr>
        <p:spPr/>
        <p:txBody>
          <a:bodyPr>
            <a:normAutofit/>
          </a:bodyPr>
          <a:lstStyle>
            <a:lvl1pPr>
              <a:defRPr sz="5870"/>
            </a:lvl1pPr>
          </a:lstStyle>
          <a:p>
            <a:r>
              <a:rPr lang="en-US"/>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a:t>/</a:t>
            </a:r>
            <a:r>
              <a:rPr lang="en-US" dirty="0" err="1"/>
              <a:t>filepath</a:t>
            </a:r>
            <a:r>
              <a:rPr lang="en-US" dirty="0"/>
              <a:t>/</a:t>
            </a:r>
            <a:r>
              <a:rPr lang="en-US" dirty="0" err="1"/>
              <a:t>file.rb</a:t>
            </a:r>
            <a:endParaRPr lang="en-US" dirty="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a:t>Click to edit Master text styles</a:t>
            </a:r>
          </a:p>
          <a:p>
            <a:pPr lvl="1"/>
            <a:r>
              <a:rPr lang="en-US"/>
              <a:t>Second level</a:t>
            </a:r>
          </a:p>
          <a:p>
            <a:pPr lvl="2"/>
            <a:r>
              <a:rPr lang="en-US"/>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image" Target="../media/image1.png"/><Relationship Id="rId4" Type="http://schemas.openxmlformats.org/officeDocument/2006/relationships/slideLayout" Target="../slideLayouts/slideLayout1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a:t>Click to edit Master text styles</a:t>
            </a:r>
          </a:p>
          <a:p>
            <a:pPr lvl="1"/>
            <a:r>
              <a:rPr lang="en-US" dirty="0"/>
              <a:t>Second level</a:t>
            </a:r>
          </a:p>
          <a:p>
            <a:pPr lvl="2"/>
            <a:r>
              <a:rPr lang="en-US" dirty="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10-</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a:solidFill>
                  <a:srgbClr val="7D868C"/>
                </a:solidFill>
                <a:latin typeface="+mn-lt"/>
                <a:ea typeface="+mn-ea"/>
                <a:cs typeface="+mn-cs"/>
              </a:rPr>
              <a:t>©</a:t>
            </a:r>
            <a:r>
              <a:rPr lang="is-IS" dirty="0">
                <a:solidFill>
                  <a:srgbClr val="7D868C"/>
                </a:solidFill>
                <a:latin typeface="+mn-lt"/>
                <a:ea typeface="+mn-ea"/>
                <a:cs typeface="+mn-cs"/>
              </a:rPr>
              <a:t>2017</a:t>
            </a:r>
            <a:r>
              <a:rPr lang="en-US" dirty="0">
                <a:solidFill>
                  <a:srgbClr val="7D868C"/>
                </a:solidFill>
                <a:latin typeface="+mn-lt"/>
                <a:ea typeface="+mn-ea"/>
                <a:cs typeface="+mn-cs"/>
              </a:rPr>
              <a:t> 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10-</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Use Custom Resources</a:t>
            </a:r>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4"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Are you able to easily adapt the solution? Is it testable?</a:t>
            </a:r>
          </a:p>
        </p:txBody>
      </p:sp>
      <p:sp>
        <p:nvSpPr>
          <p:cNvPr id="5" name="Subtitle 2"/>
          <p:cNvSpPr txBox="1">
            <a:spLocks/>
          </p:cNvSpPr>
          <p:nvPr/>
        </p:nvSpPr>
        <p:spPr bwMode="white">
          <a:xfrm>
            <a:off x="1671637" y="3271838"/>
            <a:ext cx="4344987" cy="4681537"/>
          </a:xfrm>
          <a:prstGeom prst="rect">
            <a:avLst/>
          </a:prstGeom>
          <a:noFill/>
        </p:spPr>
        <p:txBody>
          <a:bodyPr lIns="91440" tIns="91440" rIns="91440" bIns="91440" anchor="t">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marL="571500" indent="-571500">
              <a:lnSpc>
                <a:spcPct val="120000"/>
              </a:lnSpc>
              <a:buFont typeface="Wingdings" charset="2"/>
              <a:buChar char="Ø"/>
            </a:pPr>
            <a:r>
              <a:rPr lang="en-US" sz="4000" dirty="0"/>
              <a:t>Functionality</a:t>
            </a:r>
          </a:p>
          <a:p>
            <a:pPr marL="571500" indent="-571500">
              <a:lnSpc>
                <a:spcPct val="120000"/>
              </a:lnSpc>
              <a:buFont typeface="Wingdings" charset="2"/>
              <a:buChar char="Ø"/>
            </a:pPr>
            <a:r>
              <a:rPr lang="en-US" sz="4000" dirty="0"/>
              <a:t>Reliability</a:t>
            </a:r>
          </a:p>
          <a:p>
            <a:pPr marL="571500" indent="-571500">
              <a:lnSpc>
                <a:spcPct val="120000"/>
              </a:lnSpc>
              <a:buFont typeface="Wingdings" charset="2"/>
              <a:buChar char="Ø"/>
            </a:pPr>
            <a:r>
              <a:rPr lang="en-US" sz="4000" dirty="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b="1" dirty="0"/>
              <a:t>Maintainability</a:t>
            </a:r>
          </a:p>
          <a:p>
            <a:pPr marL="571500" indent="-571500">
              <a:lnSpc>
                <a:spcPct val="120000"/>
              </a:lnSpc>
              <a:buFont typeface="Wingdings" charset="2"/>
              <a:buChar char="Ø"/>
            </a:pPr>
            <a:r>
              <a:rPr lang="en-US" sz="4000" dirty="0"/>
              <a:t>Portability</a:t>
            </a:r>
          </a:p>
        </p:txBody>
      </p:sp>
      <p:cxnSp>
        <p:nvCxnSpPr>
          <p:cNvPr id="6" name="Straight Connector 5"/>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9468889"/>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7"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Can the software adapt to changes in its environment? Or changes to its requirements?</a:t>
            </a:r>
          </a:p>
        </p:txBody>
      </p:sp>
      <p:sp>
        <p:nvSpPr>
          <p:cNvPr id="8" name="Subtitle 2"/>
          <p:cNvSpPr txBox="1">
            <a:spLocks/>
          </p:cNvSpPr>
          <p:nvPr/>
        </p:nvSpPr>
        <p:spPr bwMode="white">
          <a:xfrm>
            <a:off x="1671638" y="3271838"/>
            <a:ext cx="4281488" cy="4681537"/>
          </a:xfrm>
          <a:prstGeom prst="rect">
            <a:avLst/>
          </a:prstGeom>
          <a:noFill/>
        </p:spPr>
        <p:txBody>
          <a:bodyPr lIns="91440" tIns="91440" rIns="91440" bIns="91440" anchor="t">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pPr marL="571500" indent="-571500">
              <a:lnSpc>
                <a:spcPct val="120000"/>
              </a:lnSpc>
              <a:buFont typeface="Wingdings" charset="2"/>
              <a:buChar char="Ø"/>
            </a:pPr>
            <a:r>
              <a:rPr lang="en-US" sz="4000" dirty="0"/>
              <a:t>Functionality</a:t>
            </a:r>
          </a:p>
          <a:p>
            <a:pPr marL="571500" indent="-571500">
              <a:lnSpc>
                <a:spcPct val="120000"/>
              </a:lnSpc>
              <a:buFont typeface="Wingdings" charset="2"/>
              <a:buChar char="Ø"/>
            </a:pPr>
            <a:r>
              <a:rPr lang="en-US" sz="4000" dirty="0"/>
              <a:t>Reliability</a:t>
            </a:r>
          </a:p>
          <a:p>
            <a:pPr marL="571500" indent="-571500">
              <a:lnSpc>
                <a:spcPct val="120000"/>
              </a:lnSpc>
              <a:buFont typeface="Wingdings" charset="2"/>
              <a:buChar char="Ø"/>
            </a:pPr>
            <a:r>
              <a:rPr lang="en-US" sz="4000" dirty="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b="1" dirty="0"/>
              <a:t>Portability</a:t>
            </a:r>
          </a:p>
        </p:txBody>
      </p:sp>
      <p:cxnSp>
        <p:nvCxnSpPr>
          <p:cNvPr id="9" name="Straight Connector 8"/>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89508950"/>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Examine the Code Sample</a:t>
            </a:r>
          </a:p>
        </p:txBody>
      </p:sp>
      <p:sp>
        <p:nvSpPr>
          <p:cNvPr id="3" name="Content Placeholder 2"/>
          <p:cNvSpPr>
            <a:spLocks noGrp="1"/>
          </p:cNvSpPr>
          <p:nvPr>
            <p:ph sz="quarter" idx="11"/>
          </p:nvPr>
        </p:nvSpPr>
        <p:spPr/>
        <p:txBody>
          <a:bodyPr/>
          <a:lstStyle/>
          <a:p>
            <a:r>
              <a:rPr lang="en-US" dirty="0"/>
              <a:t>With the criteria defined we can now examine code samples...</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the judgment criteria</a:t>
            </a:r>
          </a:p>
          <a:p>
            <a:pPr marL="342900" indent="-342900">
              <a:buFont typeface="Wingdings" charset="2"/>
              <a:buChar char="q"/>
            </a:pPr>
            <a:r>
              <a:rPr lang="en-US" dirty="0"/>
              <a:t>Evaluate a code sample</a:t>
            </a:r>
          </a:p>
        </p:txBody>
      </p:sp>
    </p:spTree>
    <p:extLst>
      <p:ext uri="{BB962C8B-B14F-4D97-AF65-F5344CB8AC3E}">
        <p14:creationId xmlns:p14="http://schemas.microsoft.com/office/powerpoint/2010/main" val="1308323104"/>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Implementation v Custom Resource</a:t>
            </a:r>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p>
          <a:p>
            <a:pPr>
              <a:lnSpc>
                <a:spcPct val="80000"/>
              </a:lnSpc>
            </a:pPr>
            <a:r>
              <a:rPr lang="en-US" sz="2000" b="1" dirty="0"/>
              <a:t>port: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b="1" dirty="0"/>
              <a:t>Functionality </a:t>
            </a:r>
            <a:r>
              <a:rPr lang="en-US" dirty="0"/>
              <a:t>|</a:t>
            </a:r>
            <a:r>
              <a:rPr lang="en-US" dirty="0">
                <a:solidFill>
                  <a:schemeClr val="bg1">
                    <a:lumMod val="50000"/>
                  </a:schemeClr>
                </a:solidFill>
              </a:rPr>
              <a:t> Reliability | Usability | Efficiency | 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Does the code accomplish what it is designed to accomplish?</a:t>
            </a:r>
          </a:p>
        </p:txBody>
      </p:sp>
    </p:spTree>
    <p:extLst>
      <p:ext uri="{BB962C8B-B14F-4D97-AF65-F5344CB8AC3E}">
        <p14:creationId xmlns:p14="http://schemas.microsoft.com/office/powerpoint/2010/main" val="388427198"/>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Implementation v Custom Resource</a:t>
            </a:r>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p>
          <a:p>
            <a:pPr>
              <a:lnSpc>
                <a:spcPct val="80000"/>
              </a:lnSpc>
            </a:pPr>
            <a:r>
              <a:rPr lang="en-US" sz="2000" b="1" dirty="0"/>
              <a:t>port: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a:solidFill>
                  <a:schemeClr val="bg1">
                    <a:lumMod val="50000"/>
                  </a:schemeClr>
                </a:solidFill>
              </a:rPr>
              <a:t>Functionality</a:t>
            </a:r>
            <a:r>
              <a:rPr lang="en-US" dirty="0"/>
              <a:t> | </a:t>
            </a:r>
            <a:r>
              <a:rPr lang="en-US" b="1" dirty="0"/>
              <a:t>Reliability</a:t>
            </a:r>
            <a:r>
              <a:rPr lang="en-US" dirty="0"/>
              <a:t> | </a:t>
            </a:r>
            <a:r>
              <a:rPr lang="en-US" dirty="0">
                <a:solidFill>
                  <a:schemeClr val="bg1">
                    <a:lumMod val="50000"/>
                  </a:schemeClr>
                </a:solidFill>
              </a:rPr>
              <a:t>Usability | Efficiency | 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Is the solution able to withstand fault and recover from a failure?</a:t>
            </a:r>
          </a:p>
        </p:txBody>
      </p:sp>
    </p:spTree>
    <p:extLst>
      <p:ext uri="{BB962C8B-B14F-4D97-AF65-F5344CB8AC3E}">
        <p14:creationId xmlns:p14="http://schemas.microsoft.com/office/powerpoint/2010/main" val="4290003799"/>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Implementation v Custom Resource</a:t>
            </a:r>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p>
          <a:p>
            <a:pPr>
              <a:lnSpc>
                <a:spcPct val="80000"/>
              </a:lnSpc>
            </a:pPr>
            <a:r>
              <a:rPr lang="en-US" sz="2000" b="1" dirty="0"/>
              <a:t>port: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a:solidFill>
                  <a:schemeClr val="bg1">
                    <a:lumMod val="50000"/>
                  </a:schemeClr>
                </a:solidFill>
              </a:rPr>
              <a:t>Functionality | Reliability </a:t>
            </a:r>
            <a:r>
              <a:rPr lang="en-US" dirty="0"/>
              <a:t>| </a:t>
            </a:r>
            <a:r>
              <a:rPr lang="en-US" b="1" dirty="0"/>
              <a:t>Usability</a:t>
            </a:r>
            <a:r>
              <a:rPr lang="en-US" dirty="0"/>
              <a:t> | </a:t>
            </a:r>
            <a:r>
              <a:rPr lang="en-US" dirty="0">
                <a:solidFill>
                  <a:schemeClr val="bg1">
                    <a:lumMod val="50000"/>
                  </a:schemeClr>
                </a:solidFill>
              </a:rPr>
              <a:t>Efficiency | 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Is the code easy to understand? Is it easy to learn?</a:t>
            </a:r>
          </a:p>
        </p:txBody>
      </p:sp>
    </p:spTree>
    <p:extLst>
      <p:ext uri="{BB962C8B-B14F-4D97-AF65-F5344CB8AC3E}">
        <p14:creationId xmlns:p14="http://schemas.microsoft.com/office/powerpoint/2010/main" val="929416421"/>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Implementation v Custom Resource</a:t>
            </a:r>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p>
          <a:p>
            <a:pPr>
              <a:lnSpc>
                <a:spcPct val="80000"/>
              </a:lnSpc>
            </a:pPr>
            <a:r>
              <a:rPr lang="en-US" sz="2000" b="1" dirty="0"/>
              <a:t>port: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a:solidFill>
                  <a:schemeClr val="bg1">
                    <a:lumMod val="50000"/>
                  </a:schemeClr>
                </a:solidFill>
              </a:rPr>
              <a:t>Functionality | Reliability | Usability </a:t>
            </a:r>
            <a:r>
              <a:rPr lang="en-US" dirty="0"/>
              <a:t>| </a:t>
            </a:r>
            <a:r>
              <a:rPr lang="en-US" b="1" dirty="0"/>
              <a:t>Efficiency</a:t>
            </a:r>
            <a:r>
              <a:rPr lang="en-US" dirty="0"/>
              <a:t> | </a:t>
            </a:r>
            <a:r>
              <a:rPr lang="en-US" dirty="0">
                <a:solidFill>
                  <a:schemeClr val="bg1">
                    <a:lumMod val="50000"/>
                  </a:schemeClr>
                </a:solidFill>
              </a:rPr>
              <a:t>Maintainability | 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Does the code consume too many physical resources when it executes (e.g. CPU, memory)?</a:t>
            </a:r>
          </a:p>
        </p:txBody>
      </p:sp>
    </p:spTree>
    <p:extLst>
      <p:ext uri="{BB962C8B-B14F-4D97-AF65-F5344CB8AC3E}">
        <p14:creationId xmlns:p14="http://schemas.microsoft.com/office/powerpoint/2010/main" val="2945593417"/>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Implementation v Custom Resource</a:t>
            </a:r>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p>
          <a:p>
            <a:pPr>
              <a:lnSpc>
                <a:spcPct val="80000"/>
              </a:lnSpc>
            </a:pPr>
            <a:r>
              <a:rPr lang="en-US" sz="2000" b="1" dirty="0"/>
              <a:t>port: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a:solidFill>
                  <a:schemeClr val="bg1">
                    <a:lumMod val="50000"/>
                  </a:schemeClr>
                </a:solidFill>
              </a:rPr>
              <a:t>Functionality | Reliability | Usability | Efficiency </a:t>
            </a:r>
            <a:r>
              <a:rPr lang="en-US" dirty="0"/>
              <a:t>| </a:t>
            </a:r>
            <a:r>
              <a:rPr lang="en-US" b="1" dirty="0"/>
              <a:t>Maintainability</a:t>
            </a:r>
            <a:r>
              <a:rPr lang="en-US" dirty="0"/>
              <a:t> | </a:t>
            </a:r>
            <a:r>
              <a:rPr lang="en-US" dirty="0">
                <a:solidFill>
                  <a:schemeClr val="bg1">
                    <a:lumMod val="50000"/>
                  </a:schemeClr>
                </a:solidFill>
              </a:rPr>
              <a:t>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Are you able to easily adapt the solution? Is it testable?</a:t>
            </a:r>
          </a:p>
        </p:txBody>
      </p:sp>
    </p:spTree>
    <p:extLst>
      <p:ext uri="{BB962C8B-B14F-4D97-AF65-F5344CB8AC3E}">
        <p14:creationId xmlns:p14="http://schemas.microsoft.com/office/powerpoint/2010/main" val="145196769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Resource Implementation v Custom Resource</a:t>
            </a:r>
          </a:p>
        </p:txBody>
      </p:sp>
      <p:sp>
        <p:nvSpPr>
          <p:cNvPr id="3" name="Content Placeholder 2"/>
          <p:cNvSpPr>
            <a:spLocks noGrp="1"/>
          </p:cNvSpPr>
          <p:nvPr>
            <p:ph sz="quarter" idx="10"/>
          </p:nvPr>
        </p:nvSpPr>
        <p:spPr>
          <a:xfrm>
            <a:off x="609914" y="1348277"/>
            <a:ext cx="7310937" cy="5509723"/>
          </a:xfrm>
        </p:spPr>
        <p:txBody>
          <a:bodyPr>
            <a:normAutofit lnSpcReduction="10000"/>
          </a:bodyPr>
          <a:lstStyle/>
          <a:p>
            <a:pPr>
              <a:lnSpc>
                <a:spcPct val="80000"/>
              </a:lnSpc>
            </a:pPr>
            <a:r>
              <a:rPr lang="en-US" sz="2000" b="1" dirty="0"/>
              <a:t>directory '/</a:t>
            </a:r>
            <a:r>
              <a:rPr lang="en-US" sz="2000" b="1" dirty="0" err="1"/>
              <a:t>srv</a:t>
            </a:r>
            <a:r>
              <a:rPr lang="en-US" sz="2000" b="1" dirty="0"/>
              <a:t>/apache/admins/html' do</a:t>
            </a:r>
          </a:p>
          <a:p>
            <a:pPr>
              <a:lnSpc>
                <a:spcPct val="80000"/>
              </a:lnSpc>
            </a:pPr>
            <a:r>
              <a:rPr lang="en-US" sz="2000" b="1" dirty="0"/>
              <a:t>  recursive true</a:t>
            </a:r>
          </a:p>
          <a:p>
            <a:pPr>
              <a:lnSpc>
                <a:spcPct val="80000"/>
              </a:lnSpc>
            </a:pPr>
            <a:r>
              <a:rPr lang="en-US" sz="2000" b="1" dirty="0"/>
              <a:t>  mode '0755'</a:t>
            </a:r>
          </a:p>
          <a:p>
            <a:pPr>
              <a:lnSpc>
                <a:spcPct val="80000"/>
              </a:lnSpc>
            </a:pPr>
            <a:r>
              <a:rPr lang="en-US" sz="2000" b="1" dirty="0"/>
              <a:t>end</a:t>
            </a:r>
          </a:p>
          <a:p>
            <a:pPr>
              <a:lnSpc>
                <a:spcPct val="80000"/>
              </a:lnSpc>
            </a:pPr>
            <a:endParaRPr lang="en-US" sz="2000" b="1" dirty="0"/>
          </a:p>
          <a:p>
            <a:pPr>
              <a:lnSpc>
                <a:spcPct val="80000"/>
              </a:lnSpc>
            </a:pPr>
            <a:r>
              <a:rPr lang="en-US" sz="2000" b="1" dirty="0"/>
              <a:t>template '/</a:t>
            </a:r>
            <a:r>
              <a:rPr lang="en-US" sz="2000" b="1" dirty="0" err="1"/>
              <a:t>etc</a:t>
            </a:r>
            <a:r>
              <a:rPr lang="en-US" sz="2000" b="1" dirty="0"/>
              <a:t>/</a:t>
            </a:r>
            <a:r>
              <a:rPr lang="en-US" sz="2000" b="1" dirty="0" err="1"/>
              <a:t>httpd</a:t>
            </a:r>
            <a:r>
              <a:rPr lang="en-US" sz="2000" b="1" dirty="0"/>
              <a:t>/</a:t>
            </a:r>
            <a:r>
              <a:rPr lang="en-US" sz="2000" b="1" dirty="0" err="1"/>
              <a:t>conf.d</a:t>
            </a:r>
            <a:r>
              <a:rPr lang="en-US" sz="2000" b="1" dirty="0"/>
              <a:t>/</a:t>
            </a:r>
            <a:r>
              <a:rPr lang="en-US" sz="2000" b="1" dirty="0" err="1"/>
              <a:t>admins.conf</a:t>
            </a:r>
            <a:r>
              <a:rPr lang="en-US" sz="2000" b="1" dirty="0"/>
              <a:t>' do</a:t>
            </a:r>
          </a:p>
          <a:p>
            <a:pPr>
              <a:lnSpc>
                <a:spcPct val="80000"/>
              </a:lnSpc>
            </a:pPr>
            <a:r>
              <a:rPr lang="en-US" sz="2000" b="1" dirty="0"/>
              <a:t>  source '</a:t>
            </a:r>
            <a:r>
              <a:rPr lang="en-US" sz="2000" b="1" dirty="0" err="1"/>
              <a:t>conf.erb</a:t>
            </a:r>
            <a:r>
              <a:rPr lang="en-US" sz="2000" b="1" dirty="0"/>
              <a:t>'</a:t>
            </a:r>
          </a:p>
          <a:p>
            <a:pPr>
              <a:lnSpc>
                <a:spcPct val="80000"/>
              </a:lnSpc>
            </a:pPr>
            <a:r>
              <a:rPr lang="en-US" sz="2000" b="1" dirty="0"/>
              <a:t>  mode '0644'</a:t>
            </a:r>
          </a:p>
          <a:p>
            <a:pPr>
              <a:lnSpc>
                <a:spcPct val="80000"/>
              </a:lnSpc>
            </a:pPr>
            <a:r>
              <a:rPr lang="en-US" sz="2000" b="1" dirty="0"/>
              <a:t>  variables(</a:t>
            </a:r>
            <a:r>
              <a:rPr lang="en-US" sz="2000" b="1" dirty="0" err="1"/>
              <a:t>document_root</a:t>
            </a:r>
            <a:r>
              <a:rPr lang="en-US" sz="2000" b="1" dirty="0"/>
              <a:t>:'/</a:t>
            </a:r>
            <a:r>
              <a:rPr lang="en-US" sz="2000" b="1" dirty="0" err="1"/>
              <a:t>srv</a:t>
            </a:r>
            <a:r>
              <a:rPr lang="en-US" sz="2000" b="1" dirty="0"/>
              <a:t>/apache/admins/html', </a:t>
            </a:r>
          </a:p>
          <a:p>
            <a:pPr>
              <a:lnSpc>
                <a:spcPct val="80000"/>
              </a:lnSpc>
            </a:pPr>
            <a:r>
              <a:rPr lang="en-US" sz="2000" b="1" dirty="0"/>
              <a:t>port: 8080)</a:t>
            </a:r>
          </a:p>
          <a:p>
            <a:pPr>
              <a:lnSpc>
                <a:spcPct val="80000"/>
              </a:lnSpc>
            </a:pPr>
            <a:r>
              <a:rPr lang="en-US" sz="2000" b="1" dirty="0"/>
              <a:t>  notifies :restart, 'service[</a:t>
            </a:r>
            <a:r>
              <a:rPr lang="en-US" sz="2000" b="1" dirty="0" err="1"/>
              <a:t>httpd</a:t>
            </a:r>
            <a:r>
              <a:rPr lang="en-US" sz="2000" b="1" dirty="0"/>
              <a:t>]'</a:t>
            </a:r>
          </a:p>
          <a:p>
            <a:pPr>
              <a:lnSpc>
                <a:spcPct val="80000"/>
              </a:lnSpc>
            </a:pPr>
            <a:r>
              <a:rPr lang="en-US" sz="2000" b="1" dirty="0"/>
              <a:t>end</a:t>
            </a:r>
          </a:p>
          <a:p>
            <a:pPr>
              <a:lnSpc>
                <a:spcPct val="80000"/>
              </a:lnSpc>
            </a:pPr>
            <a:endParaRPr lang="en-US" sz="2000" b="1" dirty="0"/>
          </a:p>
          <a:p>
            <a:pPr>
              <a:lnSpc>
                <a:spcPct val="80000"/>
              </a:lnSpc>
            </a:pPr>
            <a:r>
              <a:rPr lang="en-US" sz="2000" b="1" dirty="0"/>
              <a:t>file '/</a:t>
            </a:r>
            <a:r>
              <a:rPr lang="en-US" sz="2000" b="1" dirty="0" err="1"/>
              <a:t>srv</a:t>
            </a:r>
            <a:r>
              <a:rPr lang="en-US" sz="2000" b="1" dirty="0"/>
              <a:t>/apache/admins/html/</a:t>
            </a:r>
            <a:r>
              <a:rPr lang="en-US" sz="2000" b="1" dirty="0" err="1"/>
              <a:t>index.html</a:t>
            </a:r>
            <a:r>
              <a:rPr lang="en-US" sz="2000" b="1" dirty="0"/>
              <a:t>' do</a:t>
            </a:r>
          </a:p>
          <a:p>
            <a:pPr>
              <a:lnSpc>
                <a:spcPct val="80000"/>
              </a:lnSpc>
            </a:pPr>
            <a:r>
              <a:rPr lang="en-US" sz="2000" b="1" dirty="0"/>
              <a:t>  content '&lt;h1&gt;Welcome admins!&lt;/h1&gt;'</a:t>
            </a:r>
          </a:p>
          <a:p>
            <a:pPr>
              <a:lnSpc>
                <a:spcPct val="80000"/>
              </a:lnSpc>
            </a:pPr>
            <a:r>
              <a:rPr lang="en-US" sz="2000" b="1" dirty="0"/>
              <a:t>end</a:t>
            </a:r>
          </a:p>
          <a:p>
            <a:endParaRPr lang="en-US" sz="2000" b="1" dirty="0"/>
          </a:p>
        </p:txBody>
      </p:sp>
      <p:sp>
        <p:nvSpPr>
          <p:cNvPr id="7" name="Content Placeholder 2"/>
          <p:cNvSpPr>
            <a:spLocks noGrp="1"/>
          </p:cNvSpPr>
          <p:nvPr>
            <p:ph sz="quarter" idx="10"/>
          </p:nvPr>
        </p:nvSpPr>
        <p:spPr>
          <a:xfrm>
            <a:off x="8233863" y="1348277"/>
            <a:ext cx="7310937" cy="5509724"/>
          </a:xfrm>
        </p:spPr>
        <p:txBody>
          <a:bodyPr>
            <a:normAutofit/>
          </a:bodyPr>
          <a:lstStyle/>
          <a:p>
            <a:r>
              <a:rPr lang="en-US" sz="2000" b="1" dirty="0" err="1">
                <a:latin typeface="Courier New" charset="0"/>
                <a:ea typeface="Courier New" charset="0"/>
                <a:cs typeface="Courier New" charset="0"/>
              </a:rPr>
              <a:t>apache_vhost</a:t>
            </a:r>
            <a:r>
              <a:rPr lang="en-US" sz="2000" b="1" dirty="0">
                <a:latin typeface="Courier New" charset="0"/>
                <a:ea typeface="Courier New" charset="0"/>
                <a:cs typeface="Courier New" charset="0"/>
              </a:rPr>
              <a:t> 'admins' do</a:t>
            </a:r>
          </a:p>
          <a:p>
            <a:r>
              <a:rPr lang="en-US" sz="2000" b="1" dirty="0">
                <a:latin typeface="Courier New" charset="0"/>
                <a:ea typeface="Courier New" charset="0"/>
                <a:cs typeface="Courier New" charset="0"/>
              </a:rPr>
              <a:t>  </a:t>
            </a:r>
            <a:r>
              <a:rPr lang="en-US" sz="2000" b="1" dirty="0" err="1">
                <a:latin typeface="Courier New" charset="0"/>
                <a:ea typeface="Courier New" charset="0"/>
                <a:cs typeface="Courier New" charset="0"/>
              </a:rPr>
              <a:t>site_port</a:t>
            </a:r>
            <a:r>
              <a:rPr lang="en-US" sz="2000" b="1" dirty="0">
                <a:latin typeface="Courier New" charset="0"/>
                <a:ea typeface="Courier New" charset="0"/>
                <a:cs typeface="Courier New" charset="0"/>
              </a:rPr>
              <a:t> 8080</a:t>
            </a:r>
          </a:p>
          <a:p>
            <a:r>
              <a:rPr lang="en-US" sz="2000" b="1" dirty="0">
                <a:latin typeface="Courier New" charset="0"/>
                <a:ea typeface="Courier New" charset="0"/>
                <a:cs typeface="Courier New" charset="0"/>
              </a:rPr>
              <a:t>end</a:t>
            </a:r>
          </a:p>
        </p:txBody>
      </p:sp>
      <p:sp>
        <p:nvSpPr>
          <p:cNvPr id="4" name="TextBox 3"/>
          <p:cNvSpPr txBox="1"/>
          <p:nvPr/>
        </p:nvSpPr>
        <p:spPr bwMode="white">
          <a:xfrm>
            <a:off x="603250" y="6969126"/>
            <a:ext cx="14970125" cy="603250"/>
          </a:xfrm>
          <a:prstGeom prst="rect">
            <a:avLst/>
          </a:prstGeom>
          <a:solidFill>
            <a:schemeClr val="bg1">
              <a:lumMod val="85000"/>
            </a:schemeClr>
          </a:solidFill>
        </p:spPr>
        <p:txBody>
          <a:bodyPr vert="horz" wrap="square" lIns="91440" tIns="91440" rIns="91440" bIns="91440" rtlCol="0" anchor="ctr">
            <a:normAutofit/>
          </a:bodyPr>
          <a:lstStyle/>
          <a:p>
            <a:r>
              <a:rPr lang="en-US" dirty="0">
                <a:solidFill>
                  <a:schemeClr val="bg1">
                    <a:lumMod val="50000"/>
                  </a:schemeClr>
                </a:solidFill>
              </a:rPr>
              <a:t>Functionality | Reliability | Usability | Efficiency | Maintainability </a:t>
            </a:r>
            <a:r>
              <a:rPr lang="en-US" dirty="0"/>
              <a:t>| </a:t>
            </a:r>
            <a:r>
              <a:rPr lang="en-US" b="1" dirty="0"/>
              <a:t>Portability </a:t>
            </a:r>
          </a:p>
        </p:txBody>
      </p:sp>
      <p:sp>
        <p:nvSpPr>
          <p:cNvPr id="6" name="TextBox 5"/>
          <p:cNvSpPr txBox="1"/>
          <p:nvPr/>
        </p:nvSpPr>
        <p:spPr bwMode="white">
          <a:xfrm>
            <a:off x="603250" y="7581901"/>
            <a:ext cx="14963775" cy="603250"/>
          </a:xfrm>
          <a:prstGeom prst="rect">
            <a:avLst/>
          </a:prstGeom>
        </p:spPr>
        <p:txBody>
          <a:bodyPr vert="horz" wrap="square" lIns="91440" tIns="91440" rIns="91440" bIns="91440" rtlCol="0" anchor="ctr">
            <a:normAutofit/>
          </a:bodyPr>
          <a:lstStyle/>
          <a:p>
            <a:r>
              <a:rPr lang="en-US" b="1" dirty="0"/>
              <a:t>Can the software adapt to changes in its environment? Or changes to its requirements?</a:t>
            </a:r>
          </a:p>
        </p:txBody>
      </p:sp>
    </p:spTree>
    <p:extLst>
      <p:ext uri="{BB962C8B-B14F-4D97-AF65-F5344CB8AC3E}">
        <p14:creationId xmlns:p14="http://schemas.microsoft.com/office/powerpoint/2010/main" val="1559126480"/>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Evaluation Before Pursuit</a:t>
            </a:r>
          </a:p>
        </p:txBody>
      </p:sp>
      <p:sp>
        <p:nvSpPr>
          <p:cNvPr id="3" name="Content Placeholder 2"/>
          <p:cNvSpPr>
            <a:spLocks noGrp="1"/>
          </p:cNvSpPr>
          <p:nvPr>
            <p:ph sz="quarter" idx="11"/>
          </p:nvPr>
        </p:nvSpPr>
        <p:spPr/>
        <p:txBody>
          <a:bodyPr/>
          <a:lstStyle/>
          <a:p>
            <a:r>
              <a:rPr lang="en-US" dirty="0"/>
              <a:t>There are many ways to critically evaluate code ... if these do not suit your or your team find the ones that do; talk about them and share them.</a:t>
            </a:r>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a:t>Define the judgment criteria</a:t>
            </a:r>
          </a:p>
          <a:p>
            <a:pPr marL="342900" indent="-342900">
              <a:buFont typeface="Wingdings" charset="2"/>
              <a:buChar char="ü"/>
            </a:pPr>
            <a:r>
              <a:rPr lang="en-US" dirty="0"/>
              <a:t>Evaluate a code sample</a:t>
            </a:r>
          </a:p>
        </p:txBody>
      </p:sp>
    </p:spTree>
    <p:extLst>
      <p:ext uri="{BB962C8B-B14F-4D97-AF65-F5344CB8AC3E}">
        <p14:creationId xmlns:p14="http://schemas.microsoft.com/office/powerpoint/2010/main" val="2023282648"/>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sz="quarter" idx="12"/>
          </p:nvPr>
        </p:nvSpPr>
        <p:spPr/>
        <p:txBody>
          <a:bodyPr/>
          <a:lstStyle/>
          <a:p>
            <a:r>
              <a:rPr lang="en-US" dirty="0"/>
              <a:t>After completing this module, you should be able to:</a:t>
            </a:r>
          </a:p>
          <a:p>
            <a:endParaRPr lang="en-US" dirty="0"/>
          </a:p>
          <a:p>
            <a:pPr marL="457200" indent="-457200">
              <a:buFont typeface="Wingdings" charset="2"/>
              <a:buChar char="Ø"/>
            </a:pPr>
            <a:r>
              <a:rPr lang="en-US" dirty="0"/>
              <a:t>Determine when a Custom Resource would be beneficial for clarity and reusability</a:t>
            </a:r>
          </a:p>
        </p:txBody>
      </p:sp>
    </p:spTree>
    <p:extLst>
      <p:ext uri="{BB962C8B-B14F-4D97-AF65-F5344CB8AC3E}">
        <p14:creationId xmlns:p14="http://schemas.microsoft.com/office/powerpoint/2010/main" val="3816834146"/>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Discussion</a:t>
            </a:r>
          </a:p>
        </p:txBody>
      </p:sp>
      <p:sp>
        <p:nvSpPr>
          <p:cNvPr id="3" name="Subtitle 2"/>
          <p:cNvSpPr>
            <a:spLocks noGrp="1"/>
          </p:cNvSpPr>
          <p:nvPr>
            <p:ph type="subTitle" idx="1"/>
          </p:nvPr>
        </p:nvSpPr>
        <p:spPr/>
        <p:txBody>
          <a:bodyPr/>
          <a:lstStyle/>
          <a:p>
            <a:r>
              <a:rPr lang="en-US" dirty="0"/>
              <a:t>What value does reviewing code for functionality, reliability, usability, efficiency, maintainability, portability bring?</a:t>
            </a:r>
          </a:p>
          <a:p>
            <a:r>
              <a:rPr lang="en-US" b="1" dirty="0"/>
              <a:t> </a:t>
            </a:r>
          </a:p>
          <a:p>
            <a:endParaRPr lang="en-US" dirty="0"/>
          </a:p>
        </p:txBody>
      </p:sp>
    </p:spTree>
    <p:extLst>
      <p:ext uri="{BB962C8B-B14F-4D97-AF65-F5344CB8AC3E}">
        <p14:creationId xmlns:p14="http://schemas.microsoft.com/office/powerpoint/2010/main" val="877397842"/>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Q&amp;A</a:t>
            </a:r>
          </a:p>
        </p:txBody>
      </p:sp>
      <p:sp>
        <p:nvSpPr>
          <p:cNvPr id="3" name="Subtitle 2"/>
          <p:cNvSpPr>
            <a:spLocks noGrp="1"/>
          </p:cNvSpPr>
          <p:nvPr>
            <p:ph type="subTitle" idx="1"/>
          </p:nvPr>
        </p:nvSpPr>
        <p:spPr/>
        <p:txBody>
          <a:bodyPr/>
          <a:lstStyle/>
          <a:p>
            <a:r>
              <a:rPr lang="en-US" dirty="0"/>
              <a:t>What questions can we answer for you?</a:t>
            </a:r>
          </a:p>
        </p:txBody>
      </p:sp>
    </p:spTree>
    <p:extLst>
      <p:ext uri="{BB962C8B-B14F-4D97-AF65-F5344CB8AC3E}">
        <p14:creationId xmlns:p14="http://schemas.microsoft.com/office/powerpoint/2010/main" val="941952846"/>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Evaluation Before Pursuit</a:t>
            </a:r>
          </a:p>
        </p:txBody>
      </p:sp>
      <p:sp>
        <p:nvSpPr>
          <p:cNvPr id="3" name="Content Placeholder 2"/>
          <p:cNvSpPr>
            <a:spLocks noGrp="1"/>
          </p:cNvSpPr>
          <p:nvPr>
            <p:ph sz="quarter" idx="11"/>
          </p:nvPr>
        </p:nvSpPr>
        <p:spPr/>
        <p:txBody>
          <a:bodyPr/>
          <a:lstStyle/>
          <a:p>
            <a:r>
              <a:rPr lang="en-US" dirty="0"/>
              <a:t>Just because I can does not mean I should. It is important to implement solutions that are arguably better software design.</a:t>
            </a:r>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a:t>Define the judgment criteria</a:t>
            </a:r>
          </a:p>
          <a:p>
            <a:pPr marL="342900" indent="-342900">
              <a:buFont typeface="Wingdings" charset="2"/>
              <a:buChar char="q"/>
            </a:pPr>
            <a:r>
              <a:rPr lang="en-US" dirty="0"/>
              <a:t>Evaluate a code sample</a:t>
            </a:r>
          </a:p>
        </p:txBody>
      </p:sp>
    </p:spTree>
    <p:extLst>
      <p:ext uri="{BB962C8B-B14F-4D97-AF65-F5344CB8AC3E}">
        <p14:creationId xmlns:p14="http://schemas.microsoft.com/office/powerpoint/2010/main" val="437432502"/>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3" name="Subtitle 2"/>
          <p:cNvSpPr>
            <a:spLocks noGrp="1"/>
          </p:cNvSpPr>
          <p:nvPr>
            <p:ph type="subTitle" idx="1"/>
          </p:nvPr>
        </p:nvSpPr>
        <p:spPr/>
        <p:txBody>
          <a:bodyPr/>
          <a:lstStyle/>
          <a:p>
            <a:r>
              <a:rPr lang="en-US" dirty="0"/>
              <a:t>When defining resources within our recipes we are writing software. Software has a number of quality characteristics that have already been defined. ISO/IEC 9126 is an international standard for evaluation of software quality.</a:t>
            </a:r>
          </a:p>
        </p:txBody>
      </p:sp>
    </p:spTree>
    <p:extLst>
      <p:ext uri="{BB962C8B-B14F-4D97-AF65-F5344CB8AC3E}">
        <p14:creationId xmlns:p14="http://schemas.microsoft.com/office/powerpoint/2010/main" val="1974050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3"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a:t>Functionality</a:t>
            </a:r>
          </a:p>
          <a:p>
            <a:pPr marL="571500" indent="-571500">
              <a:lnSpc>
                <a:spcPct val="120000"/>
              </a:lnSpc>
              <a:buFont typeface="Wingdings" charset="2"/>
              <a:buChar char="Ø"/>
            </a:pPr>
            <a:r>
              <a:rPr lang="en-US" sz="4000" dirty="0"/>
              <a:t>Reliability</a:t>
            </a:r>
          </a:p>
          <a:p>
            <a:pPr marL="571500" indent="-571500">
              <a:lnSpc>
                <a:spcPct val="120000"/>
              </a:lnSpc>
              <a:buFont typeface="Wingdings" charset="2"/>
              <a:buChar char="Ø"/>
            </a:pPr>
            <a:r>
              <a:rPr lang="en-US" sz="4000" dirty="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a:t>Portability</a:t>
            </a:r>
          </a:p>
        </p:txBody>
      </p:sp>
      <p:sp>
        <p:nvSpPr>
          <p:cNvPr id="6" name="Subtitle 2"/>
          <p:cNvSpPr txBox="1">
            <a:spLocks/>
          </p:cNvSpPr>
          <p:nvPr/>
        </p:nvSpPr>
        <p:spPr bwMode="white">
          <a:xfrm>
            <a:off x="6090444" y="3257550"/>
            <a:ext cx="7530306" cy="4522787"/>
          </a:xfrm>
          <a:prstGeom prst="rect">
            <a:avLst/>
          </a:prstGeom>
        </p:spPr>
        <p:txBody>
          <a:bodyPr lIns="91440" tIns="91440" rIns="91440" bIns="91440">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endParaRPr lang="en-US" sz="3200" dirty="0"/>
          </a:p>
        </p:txBody>
      </p:sp>
    </p:spTree>
    <p:extLst>
      <p:ext uri="{BB962C8B-B14F-4D97-AF65-F5344CB8AC3E}">
        <p14:creationId xmlns:p14="http://schemas.microsoft.com/office/powerpoint/2010/main" val="13944992"/>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7"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Does the code accomplish what it is designed to accomplish?</a:t>
            </a:r>
          </a:p>
        </p:txBody>
      </p:sp>
      <p:sp>
        <p:nvSpPr>
          <p:cNvPr id="8"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b="1" dirty="0"/>
              <a:t>Functionality</a:t>
            </a:r>
          </a:p>
          <a:p>
            <a:pPr marL="571500" indent="-571500">
              <a:lnSpc>
                <a:spcPct val="120000"/>
              </a:lnSpc>
              <a:buFont typeface="Wingdings" charset="2"/>
              <a:buChar char="Ø"/>
            </a:pPr>
            <a:r>
              <a:rPr lang="en-US" sz="4000" dirty="0"/>
              <a:t>Reliability</a:t>
            </a:r>
          </a:p>
          <a:p>
            <a:pPr marL="571500" indent="-571500">
              <a:lnSpc>
                <a:spcPct val="120000"/>
              </a:lnSpc>
              <a:buFont typeface="Wingdings" charset="2"/>
              <a:buChar char="Ø"/>
            </a:pPr>
            <a:r>
              <a:rPr lang="en-US" sz="4000" dirty="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a:t>Portability</a:t>
            </a:r>
          </a:p>
        </p:txBody>
      </p:sp>
      <p:cxnSp>
        <p:nvCxnSpPr>
          <p:cNvPr id="11" name="Straight Connector 10"/>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9649147"/>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7"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Is the solution able to withstand fault and recover from a failure?</a:t>
            </a:r>
          </a:p>
        </p:txBody>
      </p:sp>
      <p:sp>
        <p:nvSpPr>
          <p:cNvPr id="8"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a:t>Functionality</a:t>
            </a:r>
          </a:p>
          <a:p>
            <a:pPr marL="571500" indent="-571500">
              <a:lnSpc>
                <a:spcPct val="120000"/>
              </a:lnSpc>
              <a:buFont typeface="Wingdings" charset="2"/>
              <a:buChar char="Ø"/>
            </a:pPr>
            <a:r>
              <a:rPr lang="en-US" sz="4000" b="1" dirty="0"/>
              <a:t>Reliability</a:t>
            </a:r>
          </a:p>
          <a:p>
            <a:pPr marL="571500" indent="-571500">
              <a:lnSpc>
                <a:spcPct val="120000"/>
              </a:lnSpc>
              <a:buFont typeface="Wingdings" charset="2"/>
              <a:buChar char="Ø"/>
            </a:pPr>
            <a:r>
              <a:rPr lang="en-US" sz="4000" dirty="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a:t>Portability</a:t>
            </a:r>
          </a:p>
        </p:txBody>
      </p:sp>
      <p:cxnSp>
        <p:nvCxnSpPr>
          <p:cNvPr id="10" name="Straight Connector 9"/>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2201177"/>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5"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Is the code easy to understand?</a:t>
            </a:r>
          </a:p>
          <a:p>
            <a:r>
              <a:rPr lang="en-US" sz="3200" dirty="0"/>
              <a:t>Is it easy to learn?</a:t>
            </a:r>
          </a:p>
        </p:txBody>
      </p:sp>
      <p:sp>
        <p:nvSpPr>
          <p:cNvPr id="6"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a:t>Functionality</a:t>
            </a:r>
          </a:p>
          <a:p>
            <a:pPr marL="571500" indent="-571500">
              <a:lnSpc>
                <a:spcPct val="120000"/>
              </a:lnSpc>
              <a:buFont typeface="Wingdings" charset="2"/>
              <a:buChar char="Ø"/>
            </a:pPr>
            <a:r>
              <a:rPr lang="en-US" sz="4000" dirty="0"/>
              <a:t>Reliability</a:t>
            </a:r>
          </a:p>
          <a:p>
            <a:pPr marL="571500" indent="-571500">
              <a:lnSpc>
                <a:spcPct val="120000"/>
              </a:lnSpc>
              <a:buFont typeface="Wingdings" charset="2"/>
              <a:buChar char="Ø"/>
            </a:pPr>
            <a:r>
              <a:rPr lang="en-US" sz="4000" b="1" dirty="0"/>
              <a:t>Usability</a:t>
            </a:r>
          </a:p>
          <a:p>
            <a:pPr marL="571500" indent="-571500">
              <a:lnSpc>
                <a:spcPct val="120000"/>
              </a:lnSpc>
              <a:buFont typeface="Wingdings" charset="2"/>
              <a:buChar char="Ø"/>
            </a:pPr>
            <a:r>
              <a:rPr lang="en-US" sz="4000"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a:t>Portability</a:t>
            </a:r>
          </a:p>
        </p:txBody>
      </p:sp>
      <p:cxnSp>
        <p:nvCxnSpPr>
          <p:cNvPr id="8" name="Straight Connector 7"/>
          <p:cNvCxnSpPr/>
          <p:nvPr/>
        </p:nvCxnSpPr>
        <p:spPr>
          <a:xfrm>
            <a:off x="6016625" y="3365500"/>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476548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Software Quality Standards</a:t>
            </a:r>
          </a:p>
        </p:txBody>
      </p:sp>
      <p:sp>
        <p:nvSpPr>
          <p:cNvPr id="4" name="Subtitle 2"/>
          <p:cNvSpPr txBox="1">
            <a:spLocks/>
          </p:cNvSpPr>
          <p:nvPr/>
        </p:nvSpPr>
        <p:spPr bwMode="white">
          <a:xfrm>
            <a:off x="6778624" y="3270249"/>
            <a:ext cx="6842125" cy="4651376"/>
          </a:xfrm>
          <a:prstGeom prst="rect">
            <a:avLst/>
          </a:prstGeom>
        </p:spPr>
        <p:txBody>
          <a:bodyPr lIns="91440" tIns="91440" rIns="91440" bIns="91440" anchor="ctr">
            <a:noAutofit/>
          </a:bodyPr>
          <a:lstStyle>
            <a:lvl1pPr marL="0" indent="0" algn="l" defTabSz="1217613" rtl="0" eaLnBrk="1" fontAlgn="base" hangingPunct="1">
              <a:lnSpc>
                <a:spcPct val="100000"/>
              </a:lnSpc>
              <a:spcBef>
                <a:spcPts val="0"/>
              </a:spcBef>
              <a:spcAft>
                <a:spcPct val="0"/>
              </a:spcAft>
              <a:buSzPct val="90000"/>
              <a:buFont typeface="Arial" charset="0"/>
              <a:buNone/>
              <a:defRPr sz="2800" kern="1200" baseline="0">
                <a:solidFill>
                  <a:schemeClr val="accent3">
                    <a:lumMod val="50000"/>
                  </a:schemeClr>
                </a:solidFill>
                <a:latin typeface="+mn-lt"/>
                <a:ea typeface="ＭＳ Ｐゴシック" charset="0"/>
                <a:cs typeface="ＭＳ Ｐゴシック" charset="0"/>
              </a:defRPr>
            </a:lvl1pPr>
            <a:lvl2pPr marL="609561" indent="0" algn="ctr" defTabSz="1217613" rtl="0" eaLnBrk="1" fontAlgn="base" hangingPunct="1">
              <a:spcBef>
                <a:spcPts val="800"/>
              </a:spcBef>
              <a:spcAft>
                <a:spcPct val="0"/>
              </a:spcAft>
              <a:buSzPct val="90000"/>
              <a:buFont typeface="Arial" charset="0"/>
              <a:buNone/>
              <a:defRPr sz="2800" kern="1200">
                <a:solidFill>
                  <a:schemeClr val="tx1">
                    <a:tint val="75000"/>
                  </a:schemeClr>
                </a:solidFill>
                <a:latin typeface="+mn-lt"/>
                <a:ea typeface="ＭＳ Ｐゴシック" charset="0"/>
                <a:cs typeface="+mn-cs"/>
              </a:defRPr>
            </a:lvl2pPr>
            <a:lvl3pPr marL="1219120"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3pPr>
            <a:lvl4pPr marL="1828681" indent="0" algn="ctr" defTabSz="1217613" rtl="0" eaLnBrk="1" fontAlgn="base" hangingPunct="1">
              <a:spcBef>
                <a:spcPts val="800"/>
              </a:spcBef>
              <a:spcAft>
                <a:spcPct val="0"/>
              </a:spcAft>
              <a:buSzPct val="90000"/>
              <a:buFont typeface="Arial" charset="0"/>
              <a:buNone/>
              <a:defRPr sz="2400" kern="1200">
                <a:solidFill>
                  <a:schemeClr val="tx1">
                    <a:tint val="75000"/>
                  </a:schemeClr>
                </a:solidFill>
                <a:latin typeface="+mn-lt"/>
                <a:ea typeface="ＭＳ Ｐゴシック" charset="0"/>
                <a:cs typeface="+mn-cs"/>
              </a:defRPr>
            </a:lvl4pPr>
            <a:lvl5pPr marL="2438242" indent="0" algn="ctr" defTabSz="1217613" rtl="0" eaLnBrk="1" fontAlgn="base" hangingPunct="1">
              <a:spcBef>
                <a:spcPts val="800"/>
              </a:spcBef>
              <a:spcAft>
                <a:spcPct val="0"/>
              </a:spcAft>
              <a:buSzPct val="90000"/>
              <a:buFont typeface="Arial" charset="0"/>
              <a:buNone/>
              <a:defRPr sz="2000" kern="1200">
                <a:solidFill>
                  <a:schemeClr val="tx1">
                    <a:tint val="75000"/>
                  </a:schemeClr>
                </a:solidFill>
                <a:latin typeface="+mn-lt"/>
                <a:ea typeface="ＭＳ Ｐゴシック" charset="0"/>
                <a:cs typeface="+mn-cs"/>
              </a:defRPr>
            </a:lvl5pPr>
            <a:lvl6pPr marL="304780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6pPr>
            <a:lvl7pPr marL="3657362"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7pPr>
            <a:lvl8pPr marL="426692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8pPr>
            <a:lvl9pPr marL="4876483" indent="0" algn="ctr" defTabSz="1219120" rtl="0" eaLnBrk="1" latinLnBrk="0" hangingPunct="1">
              <a:spcBef>
                <a:spcPct val="20000"/>
              </a:spcBef>
              <a:buFont typeface="Arial" pitchFamily="34" charset="0"/>
              <a:buNone/>
              <a:defRPr sz="2667" kern="1200">
                <a:solidFill>
                  <a:schemeClr val="tx1">
                    <a:tint val="75000"/>
                  </a:schemeClr>
                </a:solidFill>
                <a:latin typeface="+mn-lt"/>
                <a:ea typeface="+mn-ea"/>
                <a:cs typeface="+mn-cs"/>
              </a:defRPr>
            </a:lvl9pPr>
          </a:lstStyle>
          <a:p>
            <a:r>
              <a:rPr lang="en-US" sz="3200" dirty="0"/>
              <a:t>Does the code consume too many physical resources when it executes (e.g. CPU, memory)?</a:t>
            </a:r>
          </a:p>
        </p:txBody>
      </p:sp>
      <p:sp>
        <p:nvSpPr>
          <p:cNvPr id="5" name="Subtitle 2"/>
          <p:cNvSpPr>
            <a:spLocks noGrp="1"/>
          </p:cNvSpPr>
          <p:nvPr>
            <p:ph type="subTitle" idx="1"/>
          </p:nvPr>
        </p:nvSpPr>
        <p:spPr>
          <a:xfrm>
            <a:off x="1671638" y="3271838"/>
            <a:ext cx="4075112" cy="4681537"/>
          </a:xfrm>
          <a:noFill/>
        </p:spPr>
        <p:txBody>
          <a:bodyPr anchor="t"/>
          <a:lstStyle/>
          <a:p>
            <a:pPr marL="571500" indent="-571500">
              <a:lnSpc>
                <a:spcPct val="120000"/>
              </a:lnSpc>
              <a:buFont typeface="Wingdings" charset="2"/>
              <a:buChar char="Ø"/>
            </a:pPr>
            <a:r>
              <a:rPr lang="en-US" sz="4000" dirty="0"/>
              <a:t>Functionality</a:t>
            </a:r>
          </a:p>
          <a:p>
            <a:pPr marL="571500" indent="-571500">
              <a:lnSpc>
                <a:spcPct val="120000"/>
              </a:lnSpc>
              <a:buFont typeface="Wingdings" charset="2"/>
              <a:buChar char="Ø"/>
            </a:pPr>
            <a:r>
              <a:rPr lang="en-US" sz="4000" dirty="0"/>
              <a:t>Reliability</a:t>
            </a:r>
          </a:p>
          <a:p>
            <a:pPr marL="571500" indent="-571500">
              <a:lnSpc>
                <a:spcPct val="120000"/>
              </a:lnSpc>
              <a:buFont typeface="Wingdings" charset="2"/>
              <a:buChar char="Ø"/>
            </a:pPr>
            <a:r>
              <a:rPr lang="en-US" sz="4000" dirty="0"/>
              <a:t>Usability</a:t>
            </a:r>
          </a:p>
          <a:p>
            <a:pPr marL="571500" indent="-571500">
              <a:lnSpc>
                <a:spcPct val="120000"/>
              </a:lnSpc>
              <a:buFont typeface="Wingdings" charset="2"/>
              <a:buChar char="Ø"/>
            </a:pPr>
            <a:r>
              <a:rPr lang="en-US" sz="4000" b="1" dirty="0"/>
              <a:t>Efficiency</a:t>
            </a:r>
          </a:p>
          <a:p>
            <a:pPr marL="571500" indent="-571500">
              <a:lnSpc>
                <a:spcPct val="120000"/>
              </a:lnSpc>
              <a:buFont typeface="Wingdings" charset="2"/>
              <a:buChar char="Ø"/>
            </a:pPr>
            <a:r>
              <a:rPr lang="en-US" sz="4000" dirty="0"/>
              <a:t>Maintainability</a:t>
            </a:r>
          </a:p>
          <a:p>
            <a:pPr marL="571500" indent="-571500">
              <a:lnSpc>
                <a:spcPct val="120000"/>
              </a:lnSpc>
              <a:buFont typeface="Wingdings" charset="2"/>
              <a:buChar char="Ø"/>
            </a:pPr>
            <a:r>
              <a:rPr lang="en-US" sz="4000" dirty="0"/>
              <a:t>Portability</a:t>
            </a:r>
          </a:p>
        </p:txBody>
      </p:sp>
      <p:cxnSp>
        <p:nvCxnSpPr>
          <p:cNvPr id="7" name="Straight Connector 6"/>
          <p:cNvCxnSpPr/>
          <p:nvPr/>
        </p:nvCxnSpPr>
        <p:spPr>
          <a:xfrm>
            <a:off x="6016625" y="3349625"/>
            <a:ext cx="0" cy="4524375"/>
          </a:xfrm>
          <a:prstGeom prst="line">
            <a:avLst/>
          </a:prstGeom>
          <a:ln>
            <a:solidFill>
              <a:srgbClr val="F18B2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36639428"/>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21749B-AEB7-461B-845F-603CABD25259}">
  <ds:schemaRefs>
    <ds:schemaRef ds:uri="http://purl.org/dc/elements/1.1/"/>
    <ds:schemaRef ds:uri="http://schemas.microsoft.com/office/2006/metadata/properties"/>
    <ds:schemaRef ds:uri="http://schemas.microsoft.com/office/2006/documentManagement/type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Template.potx</Template>
  <TotalTime>15400</TotalTime>
  <Words>1732</Words>
  <Application>Microsoft Office PowerPoint</Application>
  <PresentationFormat>Custom</PresentationFormat>
  <Paragraphs>263</Paragraphs>
  <Slides>22</Slides>
  <Notes>19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ＭＳ Ｐゴシック</vt:lpstr>
      <vt:lpstr>Arial</vt:lpstr>
      <vt:lpstr>Courier New</vt:lpstr>
      <vt:lpstr>Wingdings</vt:lpstr>
      <vt:lpstr>Template</vt:lpstr>
      <vt:lpstr>Interaction</vt:lpstr>
      <vt:lpstr>Why Use Custom Resources</vt:lpstr>
      <vt:lpstr>Objectives</vt:lpstr>
      <vt:lpstr>Evaluation Before Pursuit</vt:lpstr>
      <vt:lpstr>Software Quality Standards</vt:lpstr>
      <vt:lpstr>Software Quality Standards</vt:lpstr>
      <vt:lpstr>Software Quality Standards</vt:lpstr>
      <vt:lpstr>Software Quality Standards</vt:lpstr>
      <vt:lpstr>Software Quality Standards</vt:lpstr>
      <vt:lpstr>Software Quality Standards</vt:lpstr>
      <vt:lpstr>Software Quality Standards</vt:lpstr>
      <vt:lpstr>Software Quality Standards</vt:lpstr>
      <vt:lpstr>Examine the Code Sample</vt:lpstr>
      <vt:lpstr>Resource Implementation v Custom Resource</vt:lpstr>
      <vt:lpstr>Resource Implementation v Custom Resource</vt:lpstr>
      <vt:lpstr>Resource Implementation v Custom Resource</vt:lpstr>
      <vt:lpstr>Resource Implementation v Custom Resource</vt:lpstr>
      <vt:lpstr>Resource Implementation v Custom Resource</vt:lpstr>
      <vt:lpstr>Resource Implementation v Custom Resource</vt:lpstr>
      <vt:lpstr>Evaluation Before Pursuit</vt:lpstr>
      <vt:lpstr>Discussion</vt:lpstr>
      <vt:lpstr>Q&amp;A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Eric</cp:lastModifiedBy>
  <cp:revision>2140</cp:revision>
  <cp:lastPrinted>2015-02-07T23:49:10Z</cp:lastPrinted>
  <dcterms:created xsi:type="dcterms:W3CDTF">2012-09-13T17:36:07Z</dcterms:created>
  <dcterms:modified xsi:type="dcterms:W3CDTF">2018-04-25T20:41:58Z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