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0"/>
  </p:notesMasterIdLst>
  <p:handoutMasterIdLst>
    <p:handoutMasterId r:id="rId31"/>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7" r:id="rId20"/>
    <p:sldId id="281" r:id="rId21"/>
    <p:sldId id="278" r:id="rId22"/>
    <p:sldId id="277" r:id="rId23"/>
    <p:sldId id="279" r:id="rId24"/>
    <p:sldId id="282" r:id="rId25"/>
    <p:sldId id="280" r:id="rId26"/>
    <p:sldId id="283" r:id="rId27"/>
    <p:sldId id="266" r:id="rId28"/>
    <p:sldId id="265" r:id="rId2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1818" autoAdjust="0"/>
  </p:normalViewPr>
  <p:slideViewPr>
    <p:cSldViewPr snapToGrid="0">
      <p:cViewPr varScale="1">
        <p:scale>
          <a:sx n="44" d="100"/>
          <a:sy n="44" d="100"/>
        </p:scale>
        <p:origin x="1140" y="66"/>
      </p:cViewPr>
      <p:guideLst>
        <p:guide orient="horz" pos="1392"/>
        <p:guide pos="5096"/>
      </p:guideLst>
    </p:cSldViewPr>
  </p:slideViewPr>
  <p:notesTextViewPr>
    <p:cViewPr>
      <p:scale>
        <a:sx n="125" d="100"/>
        <a:sy n="125" d="100"/>
      </p:scale>
      <p:origin x="0" y="-804"/>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9746"/>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9746"/>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331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Now, not all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are going to be executed automatically.  The reason for this is that the node is often not going to know the environment that is it is going to be run.</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2209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The way that we can force a plugin to run is using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hints.  These are things that are typically packaged with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and just need to be enabled.  Although you can write your own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hints as well.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50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Within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community cookbook you’ll remember that one of the custom resources provided is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ohai_hint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resource.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351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56709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2293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Finally, we discussed disabling plugins as well, this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client.rb.erb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template.  If you want to disable a plugin, all you need to do is call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recipe from the chef-client cookbook and make sure that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disabled_plugins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node attribute is defined.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3868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And for its values, you would just set it equal to the plugins that you wish to be disabled.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9993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Disabling plugins are a way to restrict that information that’s added to the node object during a chef-client run.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5798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88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There are some ways that you can go about running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 bit smoother, we’re going to describe how you would be able to configure the node to automatically load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and enable hints on those nodes.  We are also able to remove plugins that we don’t want to be executed on the node. Last we’ll point you to some information about how to get better performance out of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endParaRPr lang="en-US" b="0" dirty="0">
              <a:effectLst/>
            </a:endParaRPr>
          </a:p>
          <a:p>
            <a:br>
              <a:rPr lang="en-US" dirty="0"/>
            </a:b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You can also go the opposite direction and instead of blacklisting node attributes by disabling them, you can also create a whitelist if you preferred to do so.  This is typically going to be preferable if you are dealing with huge amounts of scale. Typically you want to think about what happens if you are in a situation that you have over five thousand nodes per chef server.  In this context you want to think about the size of these node objects that we’re working with. When you converge a node, be aware that the node object is going to be indexed on the chef server and sent to and from each node during the chef-client run.  Be careful, because if you have over five thousand nodes all hitting your chef server in a fifteen minute convergence interval, if they are shipping up and down huge node objects there’s a chance that you could DOS your chef server. At scale you want to think about only allowing for certain node attributes that are pertinent instead of removing node attributes.  </a:t>
            </a:r>
            <a:endParaRPr lang="en-US" b="0" dirty="0">
              <a:effectLst/>
            </a:endParaRPr>
          </a:p>
          <a:p>
            <a:br>
              <a:rPr lang="en-US"/>
            </a:br>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82712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71670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9805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5224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So this section is going to going to give you some information on how to better set up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82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The node configuration file for how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is supposed to run with chef-client is found within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609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So this node configuration file,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is loaded at the beginning of every chef-client run.  It is the master file for the chef-client run, and you can define it using a template if you so desire, using the chef-client cookbook.  </a:t>
            </a:r>
            <a:endParaRPr lang="en-US" b="0" dirty="0">
              <a:effectLst/>
            </a:endParaRPr>
          </a:p>
          <a:p>
            <a:br>
              <a:rPr lang="en-US" dirty="0"/>
            </a:b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3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The chef-client cookbook itself is a configuration cookbook to set up the chef-client as a service.  Meaning that it runs on some regular schedule, it allows you to configure this easily. The service recipe, or default recipe, calls chef-client as a service causing the node to converge on a periodic interval.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5118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code for chef-client cookbook: https://github.com/chef-cookbooks/chef-client</a:t>
            </a:r>
          </a:p>
          <a:p>
            <a:r>
              <a:rPr lang="en-US" dirty="0"/>
              <a:t>Link to chef-client::</a:t>
            </a:r>
            <a:r>
              <a:rPr lang="en-US" dirty="0" err="1"/>
              <a:t>config.rb</a:t>
            </a:r>
            <a:r>
              <a:rPr lang="en-US" dirty="0"/>
              <a:t> https://github.com/chef-cookbooks/chef-client/blob/master/recipes/config.rb</a:t>
            </a:r>
          </a:p>
          <a:p>
            <a:endParaRPr lang="en-US" dirty="0"/>
          </a:p>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Within this cookbook there is also a recipe called config.  This recipe can be used to configure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config.rb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will create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from a template and notice the variables that can be passed into that template.  If I want to have a template for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client.rb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I can pass in variables that can configure things like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In particular, you can disable certain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using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ohai_disabled_plugins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variable.  All you will need to do is call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config.rb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recipe, and make sure that you have defined a node attribute called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disabled_plugins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6363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You can also set things like the plugin path, which is usually within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etc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/chef/</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directory.</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4079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With the combination of this template, you can go in and adjust things like where chef keeps plugins, and also what plugins should be disabled.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612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hef-cookbooks/ohai"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ef-cookbooks/chef-client/blob/master/templates/default/client.rb.er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chef.io/ohai.html#whitelist-attributes"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ermarket.chef.io/cookbooks/chef-client"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Tuning </a:t>
            </a:r>
            <a:r>
              <a:rPr lang="en-US" dirty="0" err="1"/>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Not all Node Plugins are Executed</a:t>
            </a:r>
          </a:p>
        </p:txBody>
      </p:sp>
      <p:sp>
        <p:nvSpPr>
          <p:cNvPr id="3" name="Subtitle 2"/>
          <p:cNvSpPr>
            <a:spLocks noGrp="1"/>
          </p:cNvSpPr>
          <p:nvPr>
            <p:ph type="subTitle" idx="1"/>
          </p:nvPr>
        </p:nvSpPr>
        <p:spPr/>
        <p:txBody>
          <a:bodyPr/>
          <a:lstStyle/>
          <a:p>
            <a:r>
              <a:rPr lang="en-US" dirty="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Hints</a:t>
            </a:r>
          </a:p>
        </p:txBody>
      </p:sp>
      <p:sp>
        <p:nvSpPr>
          <p:cNvPr id="3" name="Subtitle 2"/>
          <p:cNvSpPr>
            <a:spLocks noGrp="1"/>
          </p:cNvSpPr>
          <p:nvPr>
            <p:ph type="subTitle" idx="1"/>
          </p:nvPr>
        </p:nvSpPr>
        <p:spPr/>
        <p:txBody>
          <a:bodyPr/>
          <a:lstStyle/>
          <a:p>
            <a:r>
              <a:rPr lang="en-US" dirty="0"/>
              <a:t>For those plugins that are not executed you can leave them a hint file that will ensure they are executed.</a:t>
            </a:r>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The Work</a:t>
            </a:r>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a:t>ohai</a:t>
            </a:r>
            <a:r>
              <a:rPr lang="en-US" dirty="0"/>
              <a:t> cookbook to your cookbook collection</a:t>
            </a:r>
          </a:p>
          <a:p>
            <a:pPr marL="457200" indent="-457200">
              <a:buFont typeface="Arial" charset="0"/>
              <a:buChar char="•"/>
            </a:pPr>
            <a:r>
              <a:rPr lang="en-US" dirty="0"/>
              <a:t>Define a recipe that uses the </a:t>
            </a:r>
            <a:r>
              <a:rPr lang="en-US" dirty="0" err="1"/>
              <a:t>ohai</a:t>
            </a:r>
            <a:r>
              <a:rPr lang="en-US" dirty="0"/>
              <a:t> cookbook's </a:t>
            </a:r>
            <a:r>
              <a:rPr lang="en-US" dirty="0" err="1"/>
              <a:t>ohai_hint</a:t>
            </a:r>
            <a:r>
              <a:rPr lang="en-US" dirty="0"/>
              <a:t> resource</a:t>
            </a:r>
          </a:p>
          <a:p>
            <a:pPr marL="457200" indent="-457200">
              <a:buFont typeface="Arial" charset="0"/>
              <a:buChar char="•"/>
            </a:pPr>
            <a:r>
              <a:rPr lang="en-US" dirty="0"/>
              <a:t>Add this recipe to every node's run list</a:t>
            </a:r>
          </a:p>
        </p:txBody>
      </p:sp>
      <p:sp>
        <p:nvSpPr>
          <p:cNvPr id="2" name="TextBox 1">
            <a:extLst>
              <a:ext uri="{FF2B5EF4-FFF2-40B4-BE49-F238E27FC236}">
                <a16:creationId xmlns:a16="http://schemas.microsoft.com/office/drawing/2014/main" id="{5525A3D1-CCA3-44F7-8421-5D16B9488552}"/>
              </a:ext>
            </a:extLst>
          </p:cNvPr>
          <p:cNvSpPr txBox="1"/>
          <p:nvPr/>
        </p:nvSpPr>
        <p:spPr bwMode="white">
          <a:xfrm>
            <a:off x="4718050" y="7467600"/>
            <a:ext cx="6819900" cy="514350"/>
          </a:xfrm>
          <a:prstGeom prst="rect">
            <a:avLst/>
          </a:prstGeom>
        </p:spPr>
        <p:txBody>
          <a:bodyPr vert="horz" wrap="square" lIns="91440" tIns="91440" rIns="91440" bIns="91440" rtlCol="0">
            <a:normAutofit lnSpcReduction="10000"/>
          </a:bodyPr>
          <a:lstStyle/>
          <a:p>
            <a:pPr algn="ctr"/>
            <a:r>
              <a:rPr lang="en-US" dirty="0">
                <a:hlinkClick r:id="rId3"/>
              </a:rPr>
              <a:t>https://github.com/chef-cookbooks/ohai</a:t>
            </a:r>
            <a:endParaRPr lang="en-US" dirty="0"/>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 </a:t>
            </a:r>
          </a:p>
        </p:txBody>
      </p:sp>
      <p:sp>
        <p:nvSpPr>
          <p:cNvPr id="5" name="Subtitle 4"/>
          <p:cNvSpPr>
            <a:spLocks noGrp="1"/>
          </p:cNvSpPr>
          <p:nvPr>
            <p:ph type="subTitle" idx="1"/>
          </p:nvPr>
        </p:nvSpPr>
        <p:spPr/>
        <p:txBody>
          <a:bodyPr/>
          <a:lstStyle/>
          <a:p>
            <a:r>
              <a:rPr lang="en-US" dirty="0"/>
              <a:t> </a:t>
            </a:r>
          </a:p>
        </p:txBody>
      </p:sp>
      <p:pic>
        <p:nvPicPr>
          <p:cNvPr id="3" name="Picture 2">
            <a:extLst>
              <a:ext uri="{FF2B5EF4-FFF2-40B4-BE49-F238E27FC236}">
                <a16:creationId xmlns:a16="http://schemas.microsoft.com/office/drawing/2014/main" id="{EE303063-E7CB-49DE-826F-7BC93ED02751}"/>
              </a:ext>
            </a:extLst>
          </p:cNvPr>
          <p:cNvPicPr>
            <a:picLocks noChangeAspect="1"/>
          </p:cNvPicPr>
          <p:nvPr/>
        </p:nvPicPr>
        <p:blipFill>
          <a:blip r:embed="rId3"/>
          <a:stretch>
            <a:fillRect/>
          </a:stretch>
        </p:blipFill>
        <p:spPr>
          <a:xfrm>
            <a:off x="3668713" y="2720974"/>
            <a:ext cx="9285288" cy="5432425"/>
          </a:xfrm>
          <a:prstGeom prst="rect">
            <a:avLst/>
          </a:prstGeom>
        </p:spPr>
      </p:pic>
    </p:spTree>
    <p:extLst>
      <p:ext uri="{BB962C8B-B14F-4D97-AF65-F5344CB8AC3E}">
        <p14:creationId xmlns:p14="http://schemas.microsoft.com/office/powerpoint/2010/main" val="12868796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Investigate </a:t>
            </a:r>
            <a:r>
              <a:rPr lang="en-US" dirty="0" err="1"/>
              <a:t>client.rb.erb</a:t>
            </a:r>
            <a:endParaRPr lang="en-US" dirty="0"/>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a:t>~/cookbooks/chef-client/templates/default/client.rb.erb</a:t>
            </a:r>
            <a:endParaRPr lang="en-US" dirty="0"/>
          </a:p>
        </p:txBody>
      </p:sp>
      <p:sp>
        <p:nvSpPr>
          <p:cNvPr id="7" name="Rectangle 6"/>
          <p:cNvSpPr/>
          <p:nvPr/>
        </p:nvSpPr>
        <p:spPr bwMode="auto">
          <a:xfrm>
            <a:off x="1121104" y="3573072"/>
            <a:ext cx="14422528" cy="1760928"/>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 name="TextBox 1">
            <a:extLst>
              <a:ext uri="{FF2B5EF4-FFF2-40B4-BE49-F238E27FC236}">
                <a16:creationId xmlns:a16="http://schemas.microsoft.com/office/drawing/2014/main" id="{9E36522E-40C8-4073-8961-046BA22FBE6B}"/>
              </a:ext>
            </a:extLst>
          </p:cNvPr>
          <p:cNvSpPr txBox="1"/>
          <p:nvPr/>
        </p:nvSpPr>
        <p:spPr bwMode="white">
          <a:xfrm>
            <a:off x="2051050" y="7440358"/>
            <a:ext cx="12153900" cy="625000"/>
          </a:xfrm>
          <a:prstGeom prst="rect">
            <a:avLst/>
          </a:prstGeom>
        </p:spPr>
        <p:txBody>
          <a:bodyPr vert="horz" wrap="square" lIns="91440" tIns="91440" rIns="91440" bIns="91440" rtlCol="0">
            <a:noAutofit/>
          </a:bodyPr>
          <a:lstStyle/>
          <a:p>
            <a:pPr algn="ctr"/>
            <a:r>
              <a:rPr lang="en-US" dirty="0">
                <a:hlinkClick r:id="rId3"/>
              </a:rPr>
              <a:t>https://github.com/chef-cookbooks/chef-client/blob/master/templates/default/client.rb.erb</a:t>
            </a:r>
            <a:endParaRPr lang="en-US" dirty="0"/>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400" b="1" dirty="0">
                <a:latin typeface="Courier New" charset="0"/>
                <a:ea typeface="Courier New" charset="0"/>
                <a:cs typeface="Courier New" charset="0"/>
              </a:rPr>
              <a:t>template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conf_dir</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client.rb</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source '</a:t>
            </a:r>
            <a:r>
              <a:rPr lang="en-US" sz="2400" b="1" dirty="0" err="1">
                <a:latin typeface="Courier New" charset="0"/>
                <a:ea typeface="Courier New" charset="0"/>
                <a:cs typeface="Courier New" charset="0"/>
              </a:rPr>
              <a:t>client.rb.erb</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owner </a:t>
            </a:r>
            <a:r>
              <a:rPr lang="en-US" sz="2400" b="1" dirty="0" err="1">
                <a:latin typeface="Courier New" charset="0"/>
                <a:ea typeface="Courier New" charset="0"/>
                <a:cs typeface="Courier New" charset="0"/>
              </a:rPr>
              <a:t>d_owner</a:t>
            </a:r>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group node['</a:t>
            </a:r>
            <a:r>
              <a:rPr lang="en-US" sz="2400" b="1" dirty="0" err="1">
                <a:latin typeface="Courier New" charset="0"/>
                <a:ea typeface="Courier New" charset="0"/>
                <a:cs typeface="Courier New" charset="0"/>
              </a:rPr>
              <a:t>root_group</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mode '0644'</a:t>
            </a:r>
          </a:p>
          <a:p>
            <a:r>
              <a:rPr lang="en-US" sz="2400" b="1" dirty="0">
                <a:latin typeface="Courier New" charset="0"/>
                <a:ea typeface="Courier New" charset="0"/>
                <a:cs typeface="Courier New" charset="0"/>
              </a:rPr>
              <a:t>  variables(</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chef_config</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ohai_disabled_plugins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5867400"/>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Select attributes you want to remove</a:t>
            </a:r>
          </a:p>
          <a:p>
            <a:pPr marL="457200" indent="-457200">
              <a:buFont typeface="Arial" charset="0"/>
              <a:buChar char="•"/>
            </a:pPr>
            <a:r>
              <a:rPr lang="en-US" dirty="0"/>
              <a:t>Find the name of the plugin that provides those attributes</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endParaRPr lang="en-US" dirty="0"/>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how you configure the node to automatically load </a:t>
            </a:r>
            <a:r>
              <a:rPr lang="en-US" dirty="0" err="1"/>
              <a:t>ohai</a:t>
            </a:r>
            <a:r>
              <a:rPr lang="en-US" dirty="0"/>
              <a:t> plugins</a:t>
            </a:r>
          </a:p>
          <a:p>
            <a:pPr marL="457200" indent="-457200">
              <a:buFont typeface="Wingdings" charset="2"/>
              <a:buChar char="Ø"/>
            </a:pPr>
            <a:r>
              <a:rPr lang="en-US" dirty="0"/>
              <a:t>Describe how to enable </a:t>
            </a:r>
            <a:r>
              <a:rPr lang="en-US" dirty="0" err="1"/>
              <a:t>ohai</a:t>
            </a:r>
            <a:r>
              <a:rPr lang="en-US" dirty="0"/>
              <a:t> hints</a:t>
            </a:r>
          </a:p>
          <a:p>
            <a:pPr marL="457200" indent="-457200">
              <a:buFont typeface="Wingdings" charset="2"/>
              <a:buChar char="Ø"/>
            </a:pPr>
            <a:r>
              <a:rPr lang="en-US" dirty="0"/>
              <a:t>Describe how to remove plugins that you do not want executed</a:t>
            </a:r>
          </a:p>
          <a:p>
            <a:pPr marL="457200" indent="-457200">
              <a:buFont typeface="Wingdings" charset="2"/>
              <a:buChar char="Ø"/>
            </a:pPr>
            <a:r>
              <a:rPr lang="en-US" dirty="0"/>
              <a:t>Describe where you can find more information about better </a:t>
            </a:r>
            <a:r>
              <a:rPr lang="en-US" dirty="0" err="1"/>
              <a:t>Ohai</a:t>
            </a:r>
            <a:r>
              <a:rPr lang="en-US" dirty="0"/>
              <a:t> performance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Whitelist Node Attributes</a:t>
            </a:r>
          </a:p>
        </p:txBody>
      </p:sp>
      <p:sp>
        <p:nvSpPr>
          <p:cNvPr id="5" name="Subtitle 4"/>
          <p:cNvSpPr>
            <a:spLocks noGrp="1"/>
          </p:cNvSpPr>
          <p:nvPr>
            <p:ph type="subTitle" idx="1"/>
          </p:nvPr>
        </p:nvSpPr>
        <p:spPr/>
        <p:txBody>
          <a:bodyPr/>
          <a:lstStyle/>
          <a:p>
            <a:r>
              <a:rPr lang="en-US" dirty="0"/>
              <a:t>When it seems like you are disabling far too many plugins and you want to consider attacking it from the other side:</a:t>
            </a:r>
          </a:p>
          <a:p>
            <a:endParaRPr lang="en-US" dirty="0"/>
          </a:p>
          <a:p>
            <a:endParaRPr lang="en-US" dirty="0"/>
          </a:p>
          <a:p>
            <a:pPr algn="ctr"/>
            <a:r>
              <a:rPr lang="en-US" b="1" u="heavy" dirty="0">
                <a:cs typeface="Arial"/>
                <a:hlinkClick r:id="rId3"/>
              </a:rPr>
              <a:t>https://docs.chef.io/ohai.html#whitelist-attributes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ü"/>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Configuration File</a:t>
            </a:r>
          </a:p>
        </p:txBody>
      </p:sp>
      <p:sp>
        <p:nvSpPr>
          <p:cNvPr id="3" name="Subtitle 2"/>
          <p:cNvSpPr>
            <a:spLocks noGrp="1"/>
          </p:cNvSpPr>
          <p:nvPr>
            <p:ph type="subTitle" idx="1"/>
          </p:nvPr>
        </p:nvSpPr>
        <p:spPr/>
        <p:txBody>
          <a:bodyPr/>
          <a:lstStyle/>
          <a:p>
            <a:r>
              <a:rPr lang="en-US" dirty="0"/>
              <a:t>All nodes have a configuration file that contain details about node, overrides, and other data. This is the </a:t>
            </a:r>
            <a:r>
              <a:rPr lang="en-US" dirty="0" err="1"/>
              <a:t>client.rb</a:t>
            </a:r>
            <a:r>
              <a:rPr lang="en-US" dirty="0"/>
              <a:t> file on the node.</a:t>
            </a:r>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a:t>The Anatomy of a chef-client Run</a:t>
            </a:r>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chef-client cookbook</a:t>
            </a:r>
          </a:p>
        </p:txBody>
      </p:sp>
      <p:sp>
        <p:nvSpPr>
          <p:cNvPr id="3" name="Subtitle 2"/>
          <p:cNvSpPr>
            <a:spLocks noGrp="1"/>
          </p:cNvSpPr>
          <p:nvPr>
            <p:ph type="subTitle" idx="1"/>
          </p:nvPr>
        </p:nvSpPr>
        <p:spPr>
          <a:xfrm>
            <a:off x="1671638" y="3271838"/>
            <a:ext cx="12319000" cy="3931067"/>
          </a:xfrm>
        </p:spPr>
        <p:txBody>
          <a:bodyPr/>
          <a:lstStyle/>
          <a:p>
            <a:r>
              <a:rPr lang="en-US" dirty="0"/>
              <a:t>The chef-client cookbook contains a number of useful recipes:</a:t>
            </a:r>
          </a:p>
          <a:p>
            <a:endParaRPr lang="en-US" dirty="0"/>
          </a:p>
          <a:p>
            <a:pPr marL="457200" indent="-457200">
              <a:buFont typeface="Arial" charset="0"/>
              <a:buChar char="•"/>
            </a:pPr>
            <a:r>
              <a:rPr lang="en-US" dirty="0"/>
              <a:t>service (default)</a:t>
            </a:r>
          </a:p>
          <a:p>
            <a:r>
              <a:rPr lang="en-US" dirty="0"/>
              <a:t>	</a:t>
            </a:r>
            <a:r>
              <a:rPr lang="en-US" sz="2400" dirty="0">
                <a:solidFill>
                  <a:schemeClr val="bg1">
                    <a:lumMod val="50000"/>
                  </a:schemeClr>
                </a:solidFill>
              </a:rPr>
              <a:t>Run chef-client as a service, converging at a periodic interval</a:t>
            </a:r>
          </a:p>
          <a:p>
            <a:pPr marL="457200" indent="-457200">
              <a:buFont typeface="Arial" charset="0"/>
              <a:buChar char="•"/>
            </a:pPr>
            <a:r>
              <a:rPr lang="en-US" dirty="0" err="1"/>
              <a:t>delete_validation</a:t>
            </a:r>
            <a:endParaRPr lang="en-US" dirty="0"/>
          </a:p>
          <a:p>
            <a:r>
              <a:rPr lang="en-US" dirty="0"/>
              <a:t>	</a:t>
            </a:r>
            <a:r>
              <a:rPr lang="en-US" sz="2400" dirty="0">
                <a:solidFill>
                  <a:schemeClr val="bg1">
                    <a:lumMod val="50000"/>
                  </a:schemeClr>
                </a:solidFill>
              </a:rPr>
              <a:t>Remove the organization validation key [SECURITY ISSUE]</a:t>
            </a:r>
          </a:p>
          <a:p>
            <a:pPr marL="457200" indent="-457200">
              <a:buFont typeface="Arial" charset="0"/>
              <a:buChar char="•"/>
            </a:pPr>
            <a:r>
              <a:rPr lang="en-US" dirty="0" err="1"/>
              <a:t>config</a:t>
            </a:r>
            <a:endParaRPr lang="en-US" dirty="0"/>
          </a:p>
          <a:p>
            <a:r>
              <a:rPr lang="en-US" dirty="0"/>
              <a:t>	</a:t>
            </a:r>
            <a:r>
              <a:rPr lang="en-US" sz="2400" dirty="0">
                <a:solidFill>
                  <a:schemeClr val="bg1">
                    <a:lumMod val="50000"/>
                  </a:schemeClr>
                </a:solidFill>
              </a:rPr>
              <a:t>Define node configuration</a:t>
            </a:r>
          </a:p>
          <a:p>
            <a:endParaRPr lang="en-US" dirty="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hlinkClick r:id="rId3"/>
              </a:rPr>
              <a:t>https://supermarket.chef.io/cookbooks/chef-client</a:t>
            </a:r>
            <a:endParaRPr lang="en-US" b="1" dirty="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000" b="1" dirty="0">
                <a:latin typeface="Courier New" charset="0"/>
                <a:ea typeface="Courier New" charset="0"/>
                <a:cs typeface="Courier New" charset="0"/>
              </a:rPr>
              <a:t># ... OTHER RESOURCES ...</a:t>
            </a:r>
          </a:p>
          <a:p>
            <a:r>
              <a:rPr lang="en-US" sz="2000" b="1" dirty="0">
                <a:latin typeface="Courier New" charset="0"/>
                <a:ea typeface="Courier New" charset="0"/>
                <a:cs typeface="Courier New" charset="0"/>
              </a:rPr>
              <a:t>template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conf_dir</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client.rb</a:t>
            </a:r>
            <a:r>
              <a:rPr lang="en-US" sz="2000" b="1" dirty="0">
                <a:latin typeface="Courier New" charset="0"/>
                <a:ea typeface="Courier New" charset="0"/>
                <a:cs typeface="Courier New" charset="0"/>
              </a:rPr>
              <a:t>"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client.rb.erb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owner </a:t>
            </a:r>
            <a:r>
              <a:rPr lang="en-US" sz="2000" b="1" dirty="0" err="1">
                <a:latin typeface="Courier New" charset="0"/>
                <a:ea typeface="Courier New" charset="0"/>
                <a:cs typeface="Courier New" charset="0"/>
              </a:rPr>
              <a:t>d_owner</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group node['</a:t>
            </a:r>
            <a:r>
              <a:rPr lang="en-US" sz="2000" b="1" dirty="0" err="1">
                <a:latin typeface="Courier New" charset="0"/>
                <a:ea typeface="Courier New" charset="0"/>
                <a:cs typeface="Courier New" charset="0"/>
              </a:rPr>
              <a:t>root_group</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chef_config</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ohai_disabled_plugins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ohai</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disabled_plugins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2884911"/>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Investigate </a:t>
            </a:r>
            <a:r>
              <a:rPr lang="en-US" dirty="0" err="1"/>
              <a:t>client.rb.erb</a:t>
            </a:r>
            <a:endParaRPr lang="en-US" dirty="0"/>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a:t>~/cookbooks/chef-client/templates/default/</a:t>
            </a:r>
            <a:r>
              <a:rPr lang="en-US" dirty="0" err="1"/>
              <a:t>client.rb.erb</a:t>
            </a:r>
            <a:endParaRPr lang="en-US" dirty="0"/>
          </a:p>
        </p:txBody>
      </p:sp>
      <p:sp>
        <p:nvSpPr>
          <p:cNvPr id="7" name="Rectangle 6"/>
          <p:cNvSpPr/>
          <p:nvPr/>
        </p:nvSpPr>
        <p:spPr bwMode="auto">
          <a:xfrm>
            <a:off x="1121104" y="3438364"/>
            <a:ext cx="14422528" cy="61928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plugin_path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16739</TotalTime>
  <Words>1641</Words>
  <Application>Microsoft Office PowerPoint</Application>
  <PresentationFormat>Custom</PresentationFormat>
  <Paragraphs>216</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ＭＳ Ｐゴシック</vt:lpstr>
      <vt:lpstr>Arial</vt:lpstr>
      <vt:lpstr>Courier New</vt:lpstr>
      <vt:lpstr>Wingdings</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Investigate client.rb.erb</vt:lpstr>
      <vt:lpstr>The Work</vt:lpstr>
      <vt:lpstr>Run Ohai Smoother</vt:lpstr>
      <vt:lpstr>Not all Node Plugins are Executed</vt:lpstr>
      <vt:lpstr>Ohai Hints</vt:lpstr>
      <vt:lpstr>The Work</vt:lpstr>
      <vt:lpstr> </vt:lpstr>
      <vt:lpstr>Run Ohai Smoother</vt:lpstr>
      <vt:lpstr>Investigate client.rb.erb</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2150</cp:revision>
  <cp:lastPrinted>2015-02-07T23:49:10Z</cp:lastPrinted>
  <dcterms:created xsi:type="dcterms:W3CDTF">2012-09-13T17:36:07Z</dcterms:created>
  <dcterms:modified xsi:type="dcterms:W3CDTF">2018-04-26T18:46:28Z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