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9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9F3B"/>
    <a:srgbClr val="538D4E"/>
    <a:srgbClr val="0E4259"/>
    <a:srgbClr val="2B3045"/>
    <a:srgbClr val="134D4A"/>
    <a:srgbClr val="218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100" d="100"/>
          <a:sy n="100" d="100"/>
        </p:scale>
        <p:origin x="202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Score Distribution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7+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22</c:v>
                </c:pt>
                <c:pt idx="2">
                  <c:v>901</c:v>
                </c:pt>
                <c:pt idx="3">
                  <c:v>1291</c:v>
                </c:pt>
                <c:pt idx="4">
                  <c:v>99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0-4798-8042-0D3B20205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-43"/>
        <c:axId val="1597334959"/>
        <c:axId val="1597333295"/>
      </c:barChart>
      <c:catAx>
        <c:axId val="1597334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Guesses Required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333295"/>
        <c:crosses val="autoZero"/>
        <c:auto val="1"/>
        <c:lblAlgn val="ctr"/>
        <c:lblOffset val="100"/>
        <c:noMultiLvlLbl val="0"/>
      </c:catAx>
      <c:valAx>
        <c:axId val="159733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33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A@O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 w="12700"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8+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1">
                  <c:v>8.7460369520061219E-4</c:v>
                </c:pt>
                <c:pt idx="2">
                  <c:v>0.18957035093473271</c:v>
                </c:pt>
                <c:pt idx="3">
                  <c:v>0.70066688531759047</c:v>
                </c:pt>
                <c:pt idx="4">
                  <c:v>0.10801355635727561</c:v>
                </c:pt>
                <c:pt idx="5">
                  <c:v>8.7460369520061219E-4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0-4798-8042-0D3B202057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D&amp;C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8+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1">
                  <c:v>1.1086474501108647E-3</c:v>
                </c:pt>
                <c:pt idx="2">
                  <c:v>0.11973392461197339</c:v>
                </c:pt>
                <c:pt idx="3">
                  <c:v>0.52605321507760527</c:v>
                </c:pt>
                <c:pt idx="4">
                  <c:v>0.33093126385809313</c:v>
                </c:pt>
                <c:pt idx="5">
                  <c:v>2.2172949002217297E-2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F-4D1A-A7BF-7DD91911FA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8+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2">
                  <c:v>0.1015625</c:v>
                </c:pt>
                <c:pt idx="3">
                  <c:v>0.296875</c:v>
                </c:pt>
                <c:pt idx="4">
                  <c:v>0.3671875</c:v>
                </c:pt>
                <c:pt idx="5">
                  <c:v>0.1875</c:v>
                </c:pt>
                <c:pt idx="6">
                  <c:v>4.6875E-2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F-4D1A-A7BF-7DD91911F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3"/>
        <c:axId val="1597334959"/>
        <c:axId val="1597333295"/>
      </c:barChart>
      <c:catAx>
        <c:axId val="1597334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Guesses Required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333295"/>
        <c:crosses val="autoZero"/>
        <c:auto val="1"/>
        <c:lblAlgn val="ctr"/>
        <c:lblOffset val="100"/>
        <c:noMultiLvlLbl val="0"/>
      </c:catAx>
      <c:valAx>
        <c:axId val="159733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3349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1568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3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948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3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BF5B477-A556-4545-94E9-E6127B8E8F1D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9FC6124-ECA5-49C7-839F-7CFFC479D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5" y="752458"/>
            <a:ext cx="5404339" cy="54043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4919" y="1192469"/>
            <a:ext cx="50245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 Algorithmic </a:t>
            </a:r>
          </a:p>
          <a:p>
            <a:pPr algn="ctr"/>
            <a:r>
              <a:rPr lang="en-US" sz="3200" dirty="0" smtClean="0"/>
              <a:t>Approach to </a:t>
            </a:r>
            <a:r>
              <a:rPr lang="en-US" sz="3200" dirty="0" err="1" smtClean="0"/>
              <a:t>Wordle</a:t>
            </a:r>
            <a:endParaRPr lang="en-US" sz="32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000" dirty="0"/>
              <a:t>Presented by </a:t>
            </a:r>
          </a:p>
          <a:p>
            <a:pPr algn="ctr"/>
            <a:r>
              <a:rPr lang="en-US" sz="3200" dirty="0"/>
              <a:t>Eric </a:t>
            </a:r>
            <a:r>
              <a:rPr lang="en-US" sz="3200" dirty="0" err="1"/>
              <a:t>Helser</a:t>
            </a:r>
            <a:endParaRPr lang="en-US" sz="3200" dirty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2023-10-06</a:t>
            </a:r>
          </a:p>
        </p:txBody>
      </p:sp>
    </p:spTree>
    <p:extLst>
      <p:ext uri="{BB962C8B-B14F-4D97-AF65-F5344CB8AC3E}">
        <p14:creationId xmlns:p14="http://schemas.microsoft.com/office/powerpoint/2010/main" val="42558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923855"/>
            <a:ext cx="5488131" cy="1599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Guess Optimization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34669" y="757337"/>
                <a:ext cx="5743271" cy="5690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</a:t>
                </a:r>
                <a:r>
                  <a:rPr lang="en-US" dirty="0"/>
                  <a:t>Guess reduces the search space the most?</a:t>
                </a:r>
                <a:br>
                  <a:rPr lang="en-US" dirty="0"/>
                </a:br>
                <a:endParaRPr lang="en-US" dirty="0" smtClean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en-US" dirty="0" smtClean="0">
                    <a:sym typeface="Wingdings" panose="05000000000000000000" pitchFamily="2" charset="2"/>
                  </a:rPr>
                  <a:t>Strategy #1: Find the Guess that minimizes the average remaining Solution set size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Given Result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be the frequency of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among all potential Solutions. Each of those reduce the remaining Solution size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, so goal is to find a Guess that minimizes: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69" y="757337"/>
                <a:ext cx="5743271" cy="5690789"/>
              </a:xfrm>
              <a:prstGeom prst="rect">
                <a:avLst/>
              </a:prstGeom>
              <a:blipFill>
                <a:blip r:embed="rId3"/>
                <a:stretch>
                  <a:fillRect l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133" y="2888548"/>
            <a:ext cx="2042160" cy="34955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813" y="2888548"/>
            <a:ext cx="2036621" cy="244607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058097" y="5905551"/>
            <a:ext cx="2366337" cy="478538"/>
            <a:chOff x="7818363" y="3064999"/>
            <a:chExt cx="3275341" cy="671722"/>
          </a:xfrm>
        </p:grpSpPr>
        <p:sp>
          <p:nvSpPr>
            <p:cNvPr id="21" name="TextBox 20"/>
            <p:cNvSpPr txBox="1"/>
            <p:nvPr/>
          </p:nvSpPr>
          <p:spPr>
            <a:xfrm>
              <a:off x="7818363" y="3064999"/>
              <a:ext cx="593101" cy="671722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88923" y="3064999"/>
              <a:ext cx="593101" cy="671722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Arial Black" panose="020B0A04020102020204" pitchFamily="34" charset="0"/>
                  <a:cs typeface="Courier New" panose="02070309020205020404" pitchFamily="49" charset="0"/>
                </a:rPr>
                <a:t>O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159483" y="3064999"/>
              <a:ext cx="593101" cy="671722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30043" y="3064999"/>
              <a:ext cx="593101" cy="671722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T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00603" y="3064999"/>
              <a:ext cx="593101" cy="671722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E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859">
            <a:off x="11011431" y="5470461"/>
            <a:ext cx="826008" cy="8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76" y="784153"/>
            <a:ext cx="5185206" cy="1517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7904" y="18018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Guess Optimization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4669" y="2395653"/>
            <a:ext cx="58027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It looks like there has been some other research on this topic. We can revise our Guess metric to validate our logic is consistent with this study.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sz="1600" dirty="0" smtClean="0">
                <a:sym typeface="Wingdings" panose="05000000000000000000" pitchFamily="2" charset="2"/>
              </a:rPr>
              <a:t>Strategy #2: Find the guess that maximizes </a:t>
            </a:r>
            <a:r>
              <a:rPr lang="en-US" sz="1600" dirty="0" smtClean="0"/>
              <a:t>the number of Bits of Information gained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1 bit of information = Reduction in search space by ½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33" y="2391032"/>
            <a:ext cx="2042160" cy="3495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217753" y="5000645"/>
                <a:ext cx="1077539" cy="1535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3" y="5000645"/>
                <a:ext cx="1077539" cy="1535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146164" y="4603419"/>
                <a:ext cx="3303020" cy="2254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164" y="4603419"/>
                <a:ext cx="3303020" cy="22547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050" y="2391032"/>
            <a:ext cx="2700582" cy="344575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387226" y="5657592"/>
            <a:ext cx="670560" cy="436880"/>
          </a:xfrm>
          <a:prstGeom prst="rightArrow">
            <a:avLst/>
          </a:prstGeom>
          <a:solidFill>
            <a:schemeClr val="tx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40996" y="5251704"/>
            <a:ext cx="1254296" cy="132629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6437376" y="5807905"/>
                <a:ext cx="2555058" cy="96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111.35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2315</m:t>
                          </m:r>
                        </m:den>
                      </m:f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−4.26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76" y="5807905"/>
                <a:ext cx="2555058" cy="9691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8568" y="331752"/>
            <a:ext cx="2870816" cy="19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Verification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153746" y="1180228"/>
            <a:ext cx="5802707" cy="8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Does this change the best initial Guess?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2" y="1804613"/>
            <a:ext cx="2102696" cy="2831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788" y="1804613"/>
            <a:ext cx="2401596" cy="2842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42" y="5435740"/>
            <a:ext cx="826008" cy="8260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82490" y="4431030"/>
            <a:ext cx="675894" cy="14706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4111" y="1169234"/>
            <a:ext cx="5802707" cy="86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Verifying that my results match a similar study: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523" y="1804613"/>
            <a:ext cx="5181885" cy="36033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5927">
            <a:off x="1120726" y="5376651"/>
            <a:ext cx="770998" cy="71008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130367" y="5009748"/>
            <a:ext cx="2054438" cy="390614"/>
            <a:chOff x="7818363" y="2899207"/>
            <a:chExt cx="3275341" cy="1003305"/>
          </a:xfrm>
        </p:grpSpPr>
        <p:sp>
          <p:nvSpPr>
            <p:cNvPr id="17" name="TextBox 16"/>
            <p:cNvSpPr txBox="1"/>
            <p:nvPr/>
          </p:nvSpPr>
          <p:spPr>
            <a:xfrm>
              <a:off x="7818363" y="2899207"/>
              <a:ext cx="593101" cy="100330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S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88923" y="2899207"/>
              <a:ext cx="593101" cy="100330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O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59482" y="2899207"/>
              <a:ext cx="593101" cy="100330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830043" y="2899207"/>
              <a:ext cx="593101" cy="100330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00603" y="2899207"/>
              <a:ext cx="593101" cy="100330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 Black" panose="020B0A04020102020204" pitchFamily="34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3602" y="5002109"/>
            <a:ext cx="2054438" cy="405893"/>
            <a:chOff x="7818363" y="2962730"/>
            <a:chExt cx="3275341" cy="876258"/>
          </a:xfrm>
        </p:grpSpPr>
        <p:sp>
          <p:nvSpPr>
            <p:cNvPr id="23" name="TextBox 22"/>
            <p:cNvSpPr txBox="1"/>
            <p:nvPr/>
          </p:nvSpPr>
          <p:spPr>
            <a:xfrm>
              <a:off x="7818363" y="2962732"/>
              <a:ext cx="593101" cy="87625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88923" y="2962730"/>
              <a:ext cx="593101" cy="87625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 Black" panose="020B0A04020102020204" pitchFamily="34" charset="0"/>
                  <a:cs typeface="Courier New" panose="02070309020205020404" pitchFamily="49" charset="0"/>
                </a:rPr>
                <a:t>O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159482" y="2962730"/>
              <a:ext cx="593101" cy="87625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830043" y="2962730"/>
              <a:ext cx="593101" cy="87625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T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00603" y="2962730"/>
              <a:ext cx="593101" cy="876255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261936" y="4431030"/>
            <a:ext cx="554361" cy="147066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40417" y="2518045"/>
            <a:ext cx="970346" cy="303359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7995798" y="1362108"/>
            <a:ext cx="684074" cy="33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Play </a:t>
            </a:r>
            <a:r>
              <a:rPr lang="en-US" sz="3200" dirty="0" err="1" smtClean="0"/>
              <a:t>Wordle</a:t>
            </a:r>
            <a:endParaRPr lang="en-US" sz="2400" dirty="0"/>
          </a:p>
        </p:txBody>
      </p:sp>
      <p:sp>
        <p:nvSpPr>
          <p:cNvPr id="2" name="Flowchart: Data 1"/>
          <p:cNvSpPr/>
          <p:nvPr/>
        </p:nvSpPr>
        <p:spPr>
          <a:xfrm>
            <a:off x="686878" y="861233"/>
            <a:ext cx="1485900" cy="612648"/>
          </a:xfrm>
          <a:prstGeom prst="flowChartInputOutpu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Legal Guesses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Flowchart: Data 30"/>
          <p:cNvSpPr/>
          <p:nvPr/>
        </p:nvSpPr>
        <p:spPr>
          <a:xfrm>
            <a:off x="686878" y="1989362"/>
            <a:ext cx="1485900" cy="612648"/>
          </a:xfrm>
          <a:prstGeom prst="flowChartInputOutpu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Possible Solutions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2409211" y="1362108"/>
            <a:ext cx="1455821" cy="661736"/>
          </a:xfrm>
          <a:prstGeom prst="flowChartProcess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Generate Result Matrix 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Elbow Connector 4"/>
          <p:cNvCxnSpPr>
            <a:stCxn id="31" idx="1"/>
            <a:endCxn id="3" idx="1"/>
          </p:cNvCxnSpPr>
          <p:nvPr/>
        </p:nvCxnSpPr>
        <p:spPr>
          <a:xfrm rot="5400000" flipH="1" flipV="1">
            <a:off x="1771326" y="1351478"/>
            <a:ext cx="296386" cy="9793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" idx="4"/>
            <a:endCxn id="3" idx="1"/>
          </p:cNvCxnSpPr>
          <p:nvPr/>
        </p:nvCxnSpPr>
        <p:spPr>
          <a:xfrm rot="16200000" flipH="1">
            <a:off x="1809972" y="1093736"/>
            <a:ext cx="219095" cy="9793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/>
          <p:cNvSpPr/>
          <p:nvPr/>
        </p:nvSpPr>
        <p:spPr>
          <a:xfrm>
            <a:off x="4282028" y="1362108"/>
            <a:ext cx="1455821" cy="661736"/>
          </a:xfrm>
          <a:prstGeom prst="flowChartProcess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Determine Optimal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First Guess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Elbow Connector 38"/>
          <p:cNvCxnSpPr>
            <a:stCxn id="3" idx="3"/>
            <a:endCxn id="38" idx="1"/>
          </p:cNvCxnSpPr>
          <p:nvPr/>
        </p:nvCxnSpPr>
        <p:spPr>
          <a:xfrm>
            <a:off x="3865032" y="1692976"/>
            <a:ext cx="416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38"/>
          <p:cNvCxnSpPr>
            <a:stCxn id="38" idx="3"/>
            <a:endCxn id="49" idx="1"/>
          </p:cNvCxnSpPr>
          <p:nvPr/>
        </p:nvCxnSpPr>
        <p:spPr>
          <a:xfrm>
            <a:off x="5737849" y="1692976"/>
            <a:ext cx="649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6387454" y="1386652"/>
            <a:ext cx="1758518" cy="612648"/>
          </a:xfrm>
          <a:prstGeom prst="flowChartDecision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Guess = Solution?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9" name="Elbow Connector 38"/>
          <p:cNvCxnSpPr>
            <a:stCxn id="49" idx="3"/>
            <a:endCxn id="50" idx="1"/>
          </p:cNvCxnSpPr>
          <p:nvPr/>
        </p:nvCxnSpPr>
        <p:spPr>
          <a:xfrm>
            <a:off x="8145972" y="1692976"/>
            <a:ext cx="432708" cy="3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Terminator 90"/>
          <p:cNvSpPr/>
          <p:nvPr/>
        </p:nvSpPr>
        <p:spPr>
          <a:xfrm>
            <a:off x="10769906" y="1540111"/>
            <a:ext cx="914400" cy="301752"/>
          </a:xfrm>
          <a:prstGeom prst="flowChartTerminator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Win!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88919" y="1974005"/>
            <a:ext cx="684074" cy="33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96" name="Elbow Connector 38"/>
          <p:cNvCxnSpPr>
            <a:stCxn id="49" idx="2"/>
            <a:endCxn id="99" idx="0"/>
          </p:cNvCxnSpPr>
          <p:nvPr/>
        </p:nvCxnSpPr>
        <p:spPr>
          <a:xfrm>
            <a:off x="7266713" y="1999300"/>
            <a:ext cx="0" cy="109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6538802" y="3094345"/>
            <a:ext cx="1455821" cy="661736"/>
          </a:xfrm>
          <a:prstGeom prst="flowChartProcess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Filter Possible Solutions Based on Result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1" name="Flowchart: Process 100"/>
          <p:cNvSpPr/>
          <p:nvPr/>
        </p:nvSpPr>
        <p:spPr>
          <a:xfrm>
            <a:off x="5400214" y="2271142"/>
            <a:ext cx="1455821" cy="661736"/>
          </a:xfrm>
          <a:prstGeom prst="flowChartProcess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Determine Optimal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Subsequent Guess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2" name="Elbow Connector 38"/>
          <p:cNvCxnSpPr>
            <a:stCxn id="99" idx="1"/>
            <a:endCxn id="101" idx="2"/>
          </p:cNvCxnSpPr>
          <p:nvPr/>
        </p:nvCxnSpPr>
        <p:spPr>
          <a:xfrm rot="10800000">
            <a:off x="6128126" y="2932879"/>
            <a:ext cx="410677" cy="4923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38"/>
          <p:cNvCxnSpPr>
            <a:stCxn id="101" idx="0"/>
            <a:endCxn id="49" idx="1"/>
          </p:cNvCxnSpPr>
          <p:nvPr/>
        </p:nvCxnSpPr>
        <p:spPr>
          <a:xfrm rot="5400000" flipH="1" flipV="1">
            <a:off x="5968706" y="1852395"/>
            <a:ext cx="578166" cy="2593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5401852" y="4311233"/>
            <a:ext cx="2054438" cy="464744"/>
            <a:chOff x="7818363" y="2899206"/>
            <a:chExt cx="3275341" cy="1003308"/>
          </a:xfrm>
        </p:grpSpPr>
        <p:sp>
          <p:nvSpPr>
            <p:cNvPr id="123" name="TextBox 122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S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O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401852" y="4839992"/>
            <a:ext cx="2054438" cy="464744"/>
            <a:chOff x="7818363" y="2899206"/>
            <a:chExt cx="3275341" cy="1003308"/>
          </a:xfrm>
        </p:grpSpPr>
        <p:sp>
          <p:nvSpPr>
            <p:cNvPr id="147" name="TextBox 146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L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 Black" panose="020B0A04020102020204" pitchFamily="34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398286" y="5369854"/>
            <a:ext cx="2054438" cy="464744"/>
            <a:chOff x="7818363" y="2899206"/>
            <a:chExt cx="3275341" cy="1003308"/>
          </a:xfrm>
        </p:grpSpPr>
        <p:sp>
          <p:nvSpPr>
            <p:cNvPr id="153" name="TextBox 152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M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L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398285" y="5898613"/>
            <a:ext cx="2054438" cy="464744"/>
            <a:chOff x="7818363" y="2899206"/>
            <a:chExt cx="3275341" cy="1003308"/>
          </a:xfrm>
        </p:grpSpPr>
        <p:sp>
          <p:nvSpPr>
            <p:cNvPr id="159" name="TextBox 158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H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M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P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3142378" y="3884138"/>
            <a:ext cx="2315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Solutions Remaining:</a:t>
            </a:r>
            <a:endParaRPr lang="en-US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4665150" y="4335713"/>
            <a:ext cx="651012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2315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665150" y="4865575"/>
            <a:ext cx="651012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40</a:t>
            </a:r>
            <a:endParaRPr lang="en-US" sz="1600" dirty="0"/>
          </a:p>
        </p:txBody>
      </p:sp>
      <p:sp>
        <p:nvSpPr>
          <p:cNvPr id="167" name="TextBox 166"/>
          <p:cNvSpPr txBox="1"/>
          <p:nvPr/>
        </p:nvSpPr>
        <p:spPr>
          <a:xfrm>
            <a:off x="4665150" y="5395437"/>
            <a:ext cx="651012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665150" y="5898613"/>
            <a:ext cx="651012" cy="413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0" name="Flowchart: Decision 49"/>
          <p:cNvSpPr/>
          <p:nvPr/>
        </p:nvSpPr>
        <p:spPr>
          <a:xfrm>
            <a:off x="8578680" y="1389984"/>
            <a:ext cx="1758518" cy="612648"/>
          </a:xfrm>
          <a:prstGeom prst="flowChartDecision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6 or fewer Guesses?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63488" y="1357754"/>
            <a:ext cx="684074" cy="33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54" name="Elbow Connector 38"/>
          <p:cNvCxnSpPr>
            <a:stCxn id="50" idx="3"/>
            <a:endCxn id="91" idx="1"/>
          </p:cNvCxnSpPr>
          <p:nvPr/>
        </p:nvCxnSpPr>
        <p:spPr>
          <a:xfrm flipV="1">
            <a:off x="10337198" y="1690987"/>
            <a:ext cx="432708" cy="5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Terminator 57"/>
          <p:cNvSpPr/>
          <p:nvPr/>
        </p:nvSpPr>
        <p:spPr>
          <a:xfrm>
            <a:off x="10769906" y="2137469"/>
            <a:ext cx="914400" cy="301752"/>
          </a:xfrm>
          <a:prstGeom prst="flowChartTerminator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Lose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Elbow Connector 38"/>
          <p:cNvCxnSpPr>
            <a:stCxn id="50" idx="2"/>
            <a:endCxn id="58" idx="1"/>
          </p:cNvCxnSpPr>
          <p:nvPr/>
        </p:nvCxnSpPr>
        <p:spPr>
          <a:xfrm rot="16200000" flipH="1">
            <a:off x="9971066" y="1489504"/>
            <a:ext cx="285713" cy="13119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165131" y="1937909"/>
            <a:ext cx="684074" cy="33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17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Results</a:t>
            </a:r>
            <a:endParaRPr lang="en-US" sz="2400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5847020" y="1743882"/>
            <a:ext cx="2054438" cy="464744"/>
            <a:chOff x="7818363" y="2899206"/>
            <a:chExt cx="3275341" cy="1003308"/>
          </a:xfrm>
        </p:grpSpPr>
        <p:sp>
          <p:nvSpPr>
            <p:cNvPr id="123" name="TextBox 122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S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O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847020" y="2272641"/>
            <a:ext cx="2054438" cy="464744"/>
            <a:chOff x="7818363" y="2899206"/>
            <a:chExt cx="3275341" cy="1003308"/>
          </a:xfrm>
        </p:grpSpPr>
        <p:sp>
          <p:nvSpPr>
            <p:cNvPr id="147" name="TextBox 146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T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L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5843454" y="2802503"/>
            <a:ext cx="2054438" cy="464744"/>
            <a:chOff x="7818363" y="2899206"/>
            <a:chExt cx="3275341" cy="1003308"/>
          </a:xfrm>
        </p:grpSpPr>
        <p:sp>
          <p:nvSpPr>
            <p:cNvPr id="153" name="TextBox 152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P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G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M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Y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5843453" y="3331262"/>
            <a:ext cx="2054438" cy="464744"/>
            <a:chOff x="7818363" y="2899206"/>
            <a:chExt cx="3275341" cy="1003308"/>
          </a:xfrm>
        </p:grpSpPr>
        <p:sp>
          <p:nvSpPr>
            <p:cNvPr id="159" name="TextBox 158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W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71" name="Chart 170"/>
          <p:cNvGraphicFramePr/>
          <p:nvPr>
            <p:extLst>
              <p:ext uri="{D42A27DB-BD31-4B8C-83A1-F6EECF244321}">
                <p14:modId xmlns:p14="http://schemas.microsoft.com/office/powerpoint/2010/main" val="1456037833"/>
              </p:ext>
            </p:extLst>
          </p:nvPr>
        </p:nvGraphicFramePr>
        <p:xfrm>
          <a:off x="618289" y="1124952"/>
          <a:ext cx="4681621" cy="5227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2" name="Group 171"/>
          <p:cNvGrpSpPr/>
          <p:nvPr/>
        </p:nvGrpSpPr>
        <p:grpSpPr>
          <a:xfrm>
            <a:off x="5843453" y="3860021"/>
            <a:ext cx="2054438" cy="464744"/>
            <a:chOff x="7818363" y="2899206"/>
            <a:chExt cx="3275341" cy="1003308"/>
          </a:xfrm>
        </p:grpSpPr>
        <p:sp>
          <p:nvSpPr>
            <p:cNvPr id="173" name="TextBox 172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O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N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U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843452" y="4388780"/>
            <a:ext cx="2054438" cy="464744"/>
            <a:chOff x="7818363" y="2899206"/>
            <a:chExt cx="3275341" cy="1003308"/>
          </a:xfrm>
        </p:grpSpPr>
        <p:sp>
          <p:nvSpPr>
            <p:cNvPr id="179" name="TextBox 178"/>
            <p:cNvSpPr txBox="1"/>
            <p:nvPr/>
          </p:nvSpPr>
          <p:spPr>
            <a:xfrm>
              <a:off x="7818363" y="2899208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W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848892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9159482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V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83004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500603" y="2899206"/>
              <a:ext cx="593101" cy="1003306"/>
            </a:xfrm>
            <a:prstGeom prst="rect">
              <a:avLst/>
            </a:prstGeom>
            <a:solidFill>
              <a:srgbClr val="538D4E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  <a:endParaRPr lang="en-US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84" name="Elbow Connector 38"/>
          <p:cNvCxnSpPr>
            <a:stCxn id="179" idx="1"/>
          </p:cNvCxnSpPr>
          <p:nvPr/>
        </p:nvCxnSpPr>
        <p:spPr>
          <a:xfrm flipH="1">
            <a:off x="4427621" y="4621153"/>
            <a:ext cx="1415831" cy="847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029461" y="4921970"/>
            <a:ext cx="169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One of the Solutions it struggled with…</a:t>
            </a:r>
            <a:endParaRPr lang="en-US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8392027" y="1864910"/>
            <a:ext cx="323047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Room for improvement: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If multiple optimal candidates are found, optimize for subsequent Guesses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When only two possible Solutions remain, take the 50/50 guess</a:t>
            </a:r>
          </a:p>
        </p:txBody>
      </p:sp>
    </p:spTree>
    <p:extLst>
      <p:ext uri="{BB962C8B-B14F-4D97-AF65-F5344CB8AC3E}">
        <p14:creationId xmlns:p14="http://schemas.microsoft.com/office/powerpoint/2010/main" val="42658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Next Step: Two at Once?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5" y="1507644"/>
            <a:ext cx="4150648" cy="408511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931570" y="1149031"/>
            <a:ext cx="507732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Introducing </a:t>
            </a:r>
            <a:r>
              <a:rPr lang="en-US" dirty="0" err="1" smtClean="0"/>
              <a:t>Dordle</a:t>
            </a:r>
            <a:r>
              <a:rPr lang="en-US" dirty="0" smtClean="0"/>
              <a:t>: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“Double </a:t>
            </a:r>
            <a:r>
              <a:rPr lang="en-US" sz="1600" dirty="0" err="1" smtClean="0"/>
              <a:t>Wordle</a:t>
            </a:r>
            <a:r>
              <a:rPr lang="en-US" sz="1600" dirty="0" smtClean="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Slightly different word lists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Wordle</a:t>
            </a:r>
            <a:r>
              <a:rPr lang="en-US" sz="1200" dirty="0" smtClean="0"/>
              <a:t>: 12972 words, 2315 solutions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/>
              <a:t>Dordle</a:t>
            </a:r>
            <a:r>
              <a:rPr lang="en-US" sz="1200" dirty="0" smtClean="0"/>
              <a:t>: 13258 words, 2344 solutions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Same rules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Solve both puzzles simultaneously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After one puzzle is solved, this becomes normal </a:t>
            </a:r>
            <a:r>
              <a:rPr lang="en-US" sz="1200" dirty="0" err="1" smtClean="0"/>
              <a:t>Wordle</a:t>
            </a:r>
            <a:endParaRPr lang="en-US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One extra guess allowed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Using the same approach: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Can we guarantee a win every time?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Which strategy is better: focus on one puzzle at a time, or reduce the overall search space?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752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3" y="4589370"/>
            <a:ext cx="5182115" cy="22266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81823" y="3362461"/>
            <a:ext cx="50773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Option 1: Divide and Conquer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Select the Guess that reduces one of the possible Solution sets by the most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760" y="1469754"/>
            <a:ext cx="5185206" cy="15174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Guess Optimization (×2)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8707" y="1000523"/>
            <a:ext cx="5077325" cy="45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Continue using Bits of Information metric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29" y="4598712"/>
            <a:ext cx="5182114" cy="223015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89769" y="3352217"/>
            <a:ext cx="50773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Option 2: All At Once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Select the Guess that reduces the space of possible Solution-pairs by the most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25228" y="5845207"/>
            <a:ext cx="2763532" cy="151679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9020" y="5832404"/>
            <a:ext cx="3254263" cy="151679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Dordle</a:t>
            </a:r>
            <a:r>
              <a:rPr lang="en-US" sz="3200" dirty="0" smtClean="0"/>
              <a:t> Results</a:t>
            </a:r>
            <a:endParaRPr lang="en-US" sz="2400" dirty="0"/>
          </a:p>
        </p:txBody>
      </p:sp>
      <p:graphicFrame>
        <p:nvGraphicFramePr>
          <p:cNvPr id="171" name="Chart 170"/>
          <p:cNvGraphicFramePr/>
          <p:nvPr>
            <p:extLst>
              <p:ext uri="{D42A27DB-BD31-4B8C-83A1-F6EECF244321}">
                <p14:modId xmlns:p14="http://schemas.microsoft.com/office/powerpoint/2010/main" val="3537105047"/>
              </p:ext>
            </p:extLst>
          </p:nvPr>
        </p:nvGraphicFramePr>
        <p:xfrm>
          <a:off x="1231900" y="842211"/>
          <a:ext cx="9193463" cy="553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950743" y="4957027"/>
            <a:ext cx="1241257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Games:</a:t>
            </a:r>
          </a:p>
          <a:p>
            <a:pPr>
              <a:lnSpc>
                <a:spcPct val="150000"/>
              </a:lnSpc>
            </a:pPr>
            <a:r>
              <a:rPr lang="en-US" sz="1050" dirty="0" smtClean="0"/>
              <a:t>1804</a:t>
            </a:r>
          </a:p>
          <a:p>
            <a:pPr>
              <a:lnSpc>
                <a:spcPct val="150000"/>
              </a:lnSpc>
            </a:pPr>
            <a:r>
              <a:rPr lang="en-US" sz="1050" dirty="0" smtClean="0"/>
              <a:t>9147</a:t>
            </a:r>
          </a:p>
          <a:p>
            <a:pPr>
              <a:lnSpc>
                <a:spcPct val="150000"/>
              </a:lnSpc>
            </a:pPr>
            <a:r>
              <a:rPr lang="en-US" sz="1050" dirty="0" smtClean="0"/>
              <a:t>128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93017" y="4957027"/>
            <a:ext cx="1241257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 smtClean="0"/>
              <a:t>Avg</a:t>
            </a:r>
            <a:r>
              <a:rPr lang="en-US" sz="1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1050" dirty="0" smtClean="0"/>
              <a:t>4.92</a:t>
            </a:r>
          </a:p>
          <a:p>
            <a:pPr>
              <a:lnSpc>
                <a:spcPct val="150000"/>
              </a:lnSpc>
            </a:pPr>
            <a:r>
              <a:rPr lang="en-US" sz="1050" dirty="0" smtClean="0"/>
              <a:t>5.25</a:t>
            </a:r>
          </a:p>
          <a:p>
            <a:pPr>
              <a:lnSpc>
                <a:spcPct val="150000"/>
              </a:lnSpc>
            </a:pPr>
            <a:r>
              <a:rPr lang="en-US" sz="1050" dirty="0" smtClean="0"/>
              <a:t>5.78</a:t>
            </a:r>
          </a:p>
        </p:txBody>
      </p:sp>
    </p:spTree>
    <p:extLst>
      <p:ext uri="{BB962C8B-B14F-4D97-AF65-F5344CB8AC3E}">
        <p14:creationId xmlns:p14="http://schemas.microsoft.com/office/powerpoint/2010/main" val="18979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 Infinity And Beyond…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41" y="1243583"/>
            <a:ext cx="3713777" cy="4676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8" y="1079015"/>
            <a:ext cx="3424849" cy="50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1986182"/>
            <a:ext cx="8709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you!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2400" dirty="0" smtClean="0"/>
              <a:t>Source </a:t>
            </a:r>
            <a:r>
              <a:rPr lang="en-US" sz="2400" dirty="0"/>
              <a:t>code available </a:t>
            </a:r>
            <a:r>
              <a:rPr lang="en-US" sz="2400" dirty="0" smtClean="0"/>
              <a:t>at</a:t>
            </a:r>
          </a:p>
          <a:p>
            <a:pPr algn="ctr"/>
            <a:r>
              <a:rPr lang="en-US" sz="2400" dirty="0" smtClean="0"/>
              <a:t>github.com/</a:t>
            </a:r>
            <a:r>
              <a:rPr lang="en-US" sz="2400" dirty="0" err="1" smtClean="0"/>
              <a:t>erichelser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8539" y="4226084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Questions?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16" y="3092569"/>
            <a:ext cx="596280" cy="6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7904" y="172562"/>
            <a:ext cx="50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is </a:t>
            </a:r>
            <a:r>
              <a:rPr lang="en-US" sz="3600" dirty="0" err="1" smtClean="0"/>
              <a:t>Wordle</a:t>
            </a:r>
            <a:r>
              <a:rPr lang="en-US" sz="3600" dirty="0" smtClean="0"/>
              <a:t>?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9" y="985520"/>
            <a:ext cx="3516709" cy="4972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608" y="985520"/>
            <a:ext cx="6956512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Word-based puzzle game, initially released by Josh Wardle in October 2021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Went viral online over the winter and was acquired by NYT in January 2022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Guess the hidden word in 6 tries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 smtClean="0"/>
              <a:t>Mastermind, Lingo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Only valid 5-letter words are allowed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Clues provided after each guess: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Green: Letter is correct in this spot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Yellow: Letter appears elsewhere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Gray: Not in solution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93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4304" y="162402"/>
            <a:ext cx="94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are we trying to accomplish here?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9" y="985520"/>
            <a:ext cx="3516709" cy="4972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8928" y="1485164"/>
            <a:ext cx="695651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Java command-line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Minimize the number of guesses necessary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Can we guarantee a win?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(Always guess the word within 6 attempts)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6967098" y="2870868"/>
            <a:ext cx="684074" cy="33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Document Game Flow</a:t>
            </a:r>
            <a:endParaRPr lang="en-US" sz="2400" dirty="0"/>
          </a:p>
        </p:txBody>
      </p:sp>
      <p:sp>
        <p:nvSpPr>
          <p:cNvPr id="38" name="Flowchart: Process 37"/>
          <p:cNvSpPr/>
          <p:nvPr/>
        </p:nvSpPr>
        <p:spPr>
          <a:xfrm>
            <a:off x="3253328" y="2870868"/>
            <a:ext cx="1455821" cy="661736"/>
          </a:xfrm>
          <a:prstGeom prst="flowChartProcess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Determine Optimal 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Guess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Elbow Connector 38"/>
          <p:cNvCxnSpPr>
            <a:stCxn id="63" idx="3"/>
            <a:endCxn id="38" idx="1"/>
          </p:cNvCxnSpPr>
          <p:nvPr/>
        </p:nvCxnSpPr>
        <p:spPr>
          <a:xfrm>
            <a:off x="2719428" y="3199747"/>
            <a:ext cx="533900" cy="1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38"/>
          <p:cNvCxnSpPr>
            <a:stCxn id="38" idx="3"/>
            <a:endCxn id="49" idx="1"/>
          </p:cNvCxnSpPr>
          <p:nvPr/>
        </p:nvCxnSpPr>
        <p:spPr>
          <a:xfrm>
            <a:off x="4709149" y="3201736"/>
            <a:ext cx="6496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5358754" y="2895412"/>
            <a:ext cx="1758518" cy="612648"/>
          </a:xfrm>
          <a:prstGeom prst="flowChartDecision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Guess = Solution?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9" name="Elbow Connector 38"/>
          <p:cNvCxnSpPr>
            <a:stCxn id="49" idx="3"/>
            <a:endCxn id="50" idx="1"/>
          </p:cNvCxnSpPr>
          <p:nvPr/>
        </p:nvCxnSpPr>
        <p:spPr>
          <a:xfrm>
            <a:off x="7117272" y="3201736"/>
            <a:ext cx="432708" cy="3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Terminator 90"/>
          <p:cNvSpPr/>
          <p:nvPr/>
        </p:nvSpPr>
        <p:spPr>
          <a:xfrm>
            <a:off x="9741206" y="3048871"/>
            <a:ext cx="914400" cy="301752"/>
          </a:xfrm>
          <a:prstGeom prst="flowChartTerminator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Win!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60219" y="3482765"/>
            <a:ext cx="684074" cy="33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96" name="Elbow Connector 38"/>
          <p:cNvCxnSpPr>
            <a:stCxn id="49" idx="2"/>
            <a:endCxn id="99" idx="0"/>
          </p:cNvCxnSpPr>
          <p:nvPr/>
        </p:nvCxnSpPr>
        <p:spPr>
          <a:xfrm>
            <a:off x="6238013" y="3508060"/>
            <a:ext cx="0" cy="394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5510102" y="3902065"/>
            <a:ext cx="1455821" cy="661736"/>
          </a:xfrm>
          <a:prstGeom prst="flowChartProcess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Filter Possible Solutions Based on Result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2" name="Elbow Connector 38"/>
          <p:cNvCxnSpPr>
            <a:stCxn id="99" idx="1"/>
            <a:endCxn id="38" idx="2"/>
          </p:cNvCxnSpPr>
          <p:nvPr/>
        </p:nvCxnSpPr>
        <p:spPr>
          <a:xfrm rot="10800000">
            <a:off x="3981240" y="3532605"/>
            <a:ext cx="1528863" cy="7003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/>
          <p:cNvSpPr/>
          <p:nvPr/>
        </p:nvSpPr>
        <p:spPr>
          <a:xfrm>
            <a:off x="7549980" y="2898744"/>
            <a:ext cx="1758518" cy="612648"/>
          </a:xfrm>
          <a:prstGeom prst="flowChartDecision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6 or fewer Guesses?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34788" y="2866514"/>
            <a:ext cx="684074" cy="33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54" name="Elbow Connector 38"/>
          <p:cNvCxnSpPr>
            <a:stCxn id="50" idx="3"/>
            <a:endCxn id="91" idx="1"/>
          </p:cNvCxnSpPr>
          <p:nvPr/>
        </p:nvCxnSpPr>
        <p:spPr>
          <a:xfrm flipV="1">
            <a:off x="9308498" y="3199747"/>
            <a:ext cx="432708" cy="5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Terminator 57"/>
          <p:cNvSpPr/>
          <p:nvPr/>
        </p:nvSpPr>
        <p:spPr>
          <a:xfrm>
            <a:off x="9741206" y="3646229"/>
            <a:ext cx="914400" cy="301752"/>
          </a:xfrm>
          <a:prstGeom prst="flowChartTerminator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Lose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9" name="Elbow Connector 38"/>
          <p:cNvCxnSpPr>
            <a:stCxn id="50" idx="2"/>
            <a:endCxn id="58" idx="1"/>
          </p:cNvCxnSpPr>
          <p:nvPr/>
        </p:nvCxnSpPr>
        <p:spPr>
          <a:xfrm rot="16200000" flipH="1">
            <a:off x="8942366" y="2998264"/>
            <a:ext cx="285713" cy="13119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136431" y="3446669"/>
            <a:ext cx="684074" cy="333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63" name="Flowchart: Terminator 62"/>
          <p:cNvSpPr/>
          <p:nvPr/>
        </p:nvSpPr>
        <p:spPr>
          <a:xfrm>
            <a:off x="1805028" y="3048871"/>
            <a:ext cx="914400" cy="301752"/>
          </a:xfrm>
          <a:prstGeom prst="flowChartTerminator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Start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9" name="Flowchart: Data 68"/>
          <p:cNvSpPr/>
          <p:nvPr/>
        </p:nvSpPr>
        <p:spPr>
          <a:xfrm>
            <a:off x="3235999" y="1684790"/>
            <a:ext cx="1485900" cy="612648"/>
          </a:xfrm>
          <a:prstGeom prst="flowChartInputOutput">
            <a:avLst/>
          </a:prstGeom>
          <a:solidFill>
            <a:schemeClr val="tx1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Legal Guesses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0" name="Elbow Connector 38"/>
          <p:cNvCxnSpPr>
            <a:stCxn id="69" idx="4"/>
            <a:endCxn id="38" idx="0"/>
          </p:cNvCxnSpPr>
          <p:nvPr/>
        </p:nvCxnSpPr>
        <p:spPr>
          <a:xfrm>
            <a:off x="3978949" y="2297438"/>
            <a:ext cx="2290" cy="573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518175" y="3973802"/>
            <a:ext cx="525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Test-Driven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We have sample data already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Can verify as we code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45080" y="172562"/>
            <a:ext cx="789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Implement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GuessEvaluator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0899" y="2356662"/>
            <a:ext cx="3278592" cy="600164"/>
          </a:xfrm>
          <a:prstGeom prst="rect">
            <a:avLst/>
          </a:prstGeom>
          <a:solidFill>
            <a:srgbClr val="0070C0"/>
          </a:solidFill>
          <a:ln w="317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GuessEvaluator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539" y="2333579"/>
            <a:ext cx="593101" cy="67172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G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099" y="2333579"/>
            <a:ext cx="593101" cy="67172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U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659" y="2333579"/>
            <a:ext cx="593101" cy="67172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E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3219" y="2333579"/>
            <a:ext cx="593101" cy="67172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S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3779" y="2333579"/>
            <a:ext cx="593101" cy="671722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S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4310" y="1234997"/>
            <a:ext cx="593101" cy="671722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J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4870" y="1234997"/>
            <a:ext cx="593101" cy="671722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U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5430" y="1234997"/>
            <a:ext cx="593101" cy="671722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 Black" panose="020B0A04020102020204" pitchFamily="34" charset="0"/>
                <a:cs typeface="Courier New" panose="02070309020205020404" pitchFamily="49" charset="0"/>
              </a:rPr>
              <a:t>D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5990" y="1234997"/>
            <a:ext cx="593101" cy="671722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 Black" panose="020B0A04020102020204" pitchFamily="34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6550" y="1234997"/>
            <a:ext cx="593101" cy="671722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Arial Black" panose="020B0A04020102020204" pitchFamily="34" charset="0"/>
                <a:cs typeface="Courier New" panose="02070309020205020404" pitchFamily="49" charset="0"/>
              </a:rPr>
              <a:t>E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10259" y="2295379"/>
            <a:ext cx="593101" cy="671722"/>
          </a:xfrm>
          <a:prstGeom prst="rect">
            <a:avLst/>
          </a:prstGeom>
          <a:solidFill>
            <a:srgbClr val="B59F3B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G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80819" y="2295379"/>
            <a:ext cx="593101" cy="671722"/>
          </a:xfrm>
          <a:prstGeom prst="rect">
            <a:avLst/>
          </a:prstGeom>
          <a:solidFill>
            <a:srgbClr val="538D4E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U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51379" y="2295379"/>
            <a:ext cx="593101" cy="671722"/>
          </a:xfrm>
          <a:prstGeom prst="rect">
            <a:avLst/>
          </a:prstGeom>
          <a:solidFill>
            <a:srgbClr val="B59F3B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E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21939" y="2295379"/>
            <a:ext cx="593101" cy="67172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S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92499" y="2295379"/>
            <a:ext cx="593101" cy="67172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S</a:t>
            </a:r>
            <a:endParaRPr lang="en-US" sz="28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272909" y="2425609"/>
            <a:ext cx="477520" cy="436880"/>
          </a:xfrm>
          <a:prstGeom prst="rightArrow">
            <a:avLst/>
          </a:prstGeom>
          <a:solidFill>
            <a:srgbClr val="00B0F0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6141435" y="1901779"/>
            <a:ext cx="477520" cy="436880"/>
          </a:xfrm>
          <a:prstGeom prst="rightArrow">
            <a:avLst/>
          </a:prstGeom>
          <a:solidFill>
            <a:srgbClr val="00B0F0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009961" y="2425609"/>
            <a:ext cx="477520" cy="436880"/>
          </a:xfrm>
          <a:prstGeom prst="rightArrow">
            <a:avLst/>
          </a:prstGeom>
          <a:solidFill>
            <a:srgbClr val="00B0F0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2248" y="3199664"/>
            <a:ext cx="525950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Approach: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Mark </a:t>
            </a:r>
            <a:r>
              <a:rPr lang="en-US" dirty="0" smtClean="0">
                <a:solidFill>
                  <a:srgbClr val="538D4E"/>
                </a:solidFill>
              </a:rPr>
              <a:t>CORRECT</a:t>
            </a:r>
            <a:r>
              <a:rPr lang="en-US" dirty="0" smtClean="0"/>
              <a:t> letters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Mark </a:t>
            </a:r>
            <a:r>
              <a:rPr lang="en-US" dirty="0" smtClean="0">
                <a:solidFill>
                  <a:srgbClr val="FFFF00"/>
                </a:solidFill>
              </a:rPr>
              <a:t>PRESENT</a:t>
            </a:r>
            <a:r>
              <a:rPr lang="en-US" dirty="0" smtClean="0"/>
              <a:t> letters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Of the unmatched Solution letters, are any present in the player’s Guess?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Edge case: letters that appear multiple times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Mark </a:t>
            </a:r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MISSING</a:t>
            </a:r>
            <a:r>
              <a:rPr lang="en-US" dirty="0" smtClean="0"/>
              <a:t> letters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4" name="Right Arrow 23"/>
          <p:cNvSpPr/>
          <p:nvPr/>
        </p:nvSpPr>
        <p:spPr>
          <a:xfrm>
            <a:off x="6128593" y="4424776"/>
            <a:ext cx="670560" cy="436880"/>
          </a:xfrm>
          <a:prstGeom prst="rightArrow">
            <a:avLst/>
          </a:prstGeom>
          <a:solidFill>
            <a:schemeClr val="tx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173169" y="910035"/>
            <a:ext cx="12977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“Solution”</a:t>
            </a:r>
            <a:endParaRPr lang="en-US" sz="1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65731" y="1937846"/>
            <a:ext cx="129770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“Guess”</a:t>
            </a:r>
            <a:endParaRPr lang="en-US" sz="1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818489" y="1868650"/>
            <a:ext cx="129770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“Result”</a:t>
            </a:r>
          </a:p>
          <a:p>
            <a:pPr>
              <a:lnSpc>
                <a:spcPct val="150000"/>
              </a:lnSpc>
            </a:pPr>
            <a:endParaRPr lang="en-US" i="1" dirty="0" smtClean="0"/>
          </a:p>
          <a:p>
            <a:pPr>
              <a:lnSpc>
                <a:spcPct val="150000"/>
              </a:lnSpc>
            </a:pPr>
            <a:endParaRPr lang="en-US" sz="1400" i="1" dirty="0" smtClean="0"/>
          </a:p>
          <a:p>
            <a:pPr>
              <a:lnSpc>
                <a:spcPct val="150000"/>
              </a:lnSpc>
            </a:pPr>
            <a:r>
              <a:rPr lang="en-US" sz="1400" i="1" dirty="0" smtClean="0"/>
              <a:t>(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YGY--</a:t>
            </a:r>
            <a:r>
              <a:rPr lang="en-US" sz="1400" i="1" dirty="0" smtClean="0"/>
              <a:t>)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GuessEvaluator</a:t>
            </a:r>
            <a:r>
              <a:rPr lang="en-US" sz="3200" dirty="0" smtClean="0"/>
              <a:t> TDD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9" y="4404435"/>
            <a:ext cx="5824794" cy="1532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9" y="1093271"/>
            <a:ext cx="5824794" cy="17794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059" y="1093271"/>
            <a:ext cx="3781486" cy="14120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059" y="2493399"/>
            <a:ext cx="3781486" cy="385065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88949" y="2872740"/>
            <a:ext cx="6956512" cy="45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Our </a:t>
            </a:r>
            <a:r>
              <a:rPr lang="en-US" dirty="0" err="1" smtClean="0"/>
              <a:t>Wordle</a:t>
            </a:r>
            <a:r>
              <a:rPr lang="en-US" dirty="0" smtClean="0"/>
              <a:t> game from earlier, with a failing unit test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8949" y="5936648"/>
            <a:ext cx="6956512" cy="47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Test is now successful after implementing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evaluateGuess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735621" y="1888194"/>
            <a:ext cx="670560" cy="436880"/>
          </a:xfrm>
          <a:prstGeom prst="rightArrow">
            <a:avLst/>
          </a:prstGeom>
          <a:solidFill>
            <a:schemeClr val="tx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6735621" y="5004977"/>
            <a:ext cx="670560" cy="436880"/>
          </a:xfrm>
          <a:prstGeom prst="rightArrow">
            <a:avLst/>
          </a:prstGeom>
          <a:solidFill>
            <a:schemeClr val="tx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Implement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4669" y="757337"/>
            <a:ext cx="6956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Collect sets of legal input words and possible solutions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Available in </a:t>
            </a:r>
            <a:r>
              <a:rPr lang="en-US" dirty="0" err="1" smtClean="0"/>
              <a:t>Wordle</a:t>
            </a:r>
            <a:r>
              <a:rPr lang="en-US" dirty="0" smtClean="0"/>
              <a:t> source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Separate lists for daily solutions</a:t>
            </a:r>
            <a:br>
              <a:rPr lang="en-US" dirty="0" smtClean="0"/>
            </a:br>
            <a:r>
              <a:rPr lang="en-US" dirty="0" smtClean="0"/>
              <a:t>and other allowable inputs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92" y="1342112"/>
            <a:ext cx="7020725" cy="1820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22" y="3929955"/>
            <a:ext cx="3905795" cy="743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42091" y="4697818"/>
            <a:ext cx="3478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dirty="0" smtClean="0"/>
              <a:t> object is a wrapper for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Dictionary 1: Legal Guesses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Dictionary 2: Remaining Possible Solutions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1033264" y="3613378"/>
            <a:ext cx="5878076" cy="300078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67904" y="4586401"/>
            <a:ext cx="1648976" cy="15468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4669" y="3613378"/>
            <a:ext cx="1581969" cy="45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Legal Words </a:t>
            </a:r>
            <a:endParaRPr lang="en-US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4851893" y="4216372"/>
            <a:ext cx="1581969" cy="45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Solution Set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133853" y="4332485"/>
            <a:ext cx="9751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12972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64339" y="5056098"/>
            <a:ext cx="975107" cy="45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2315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" y="4402257"/>
            <a:ext cx="5591645" cy="2006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9566" y="172562"/>
            <a:ext cx="5786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Implement </a:t>
            </a:r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ResultMatrix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4669" y="757337"/>
            <a:ext cx="579661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Trade-off: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Do we want to evaluate each guess every time?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1400" dirty="0" smtClean="0"/>
              <a:t>Computation-intensive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We can precompute all guess/solution pairs ahead of time based 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US" dirty="0" smtClean="0"/>
              <a:t> objects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12972 guesses</a:t>
            </a:r>
            <a:br>
              <a:rPr lang="en-US" dirty="0" smtClean="0"/>
            </a:br>
            <a:r>
              <a:rPr lang="en-US" dirty="0" smtClean="0"/>
              <a:t>× 2315 solutions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≈ 30 million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164" y="757337"/>
            <a:ext cx="5015146" cy="267686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5400000">
            <a:off x="3416133" y="3805589"/>
            <a:ext cx="670560" cy="436880"/>
          </a:xfrm>
          <a:prstGeom prst="rightArrow">
            <a:avLst/>
          </a:prstGeom>
          <a:solidFill>
            <a:schemeClr val="tx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87" y="3475737"/>
            <a:ext cx="4275997" cy="32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134D4A"/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40" y="942777"/>
            <a:ext cx="5591645" cy="2006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67904" y="172562"/>
            <a:ext cx="502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Result Distribution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4669" y="757337"/>
            <a:ext cx="57432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Now that we have every possible input/output pair, we can determine the ideal guess in any scenario.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Each Guess yields one of 243 (=3</a:t>
            </a:r>
            <a:r>
              <a:rPr lang="en-US" baseline="30000" dirty="0" smtClean="0"/>
              <a:t>5</a:t>
            </a:r>
            <a:r>
              <a:rPr lang="en-US" dirty="0" smtClean="0"/>
              <a:t>) Results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Given there are 2315 possible Solutions, then each Result for a Guess may correspond to one or more Solutions.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71511" y="1417320"/>
            <a:ext cx="5298073" cy="274320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551855" y="3087622"/>
            <a:ext cx="3275341" cy="671722"/>
            <a:chOff x="7818363" y="3064999"/>
            <a:chExt cx="3275341" cy="671722"/>
          </a:xfrm>
        </p:grpSpPr>
        <p:sp>
          <p:nvSpPr>
            <p:cNvPr id="9" name="TextBox 8"/>
            <p:cNvSpPr txBox="1"/>
            <p:nvPr/>
          </p:nvSpPr>
          <p:spPr>
            <a:xfrm>
              <a:off x="7818363" y="3064999"/>
              <a:ext cx="593101" cy="67172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M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88923" y="3064999"/>
              <a:ext cx="593101" cy="671722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I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59483" y="3064999"/>
              <a:ext cx="593101" cy="671722"/>
            </a:xfrm>
            <a:prstGeom prst="rect">
              <a:avLst/>
            </a:prstGeom>
            <a:solidFill>
              <a:srgbClr val="B59F3B"/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T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830043" y="3064999"/>
              <a:ext cx="593101" cy="67172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E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500603" y="3064999"/>
              <a:ext cx="593101" cy="671722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 smtClean="0">
                  <a:latin typeface="Arial Black" panose="020B0A04020102020204" pitchFamily="34" charset="0"/>
                  <a:cs typeface="Courier New" panose="02070309020205020404" pitchFamily="49" charset="0"/>
                </a:rPr>
                <a:t>R</a:t>
              </a:r>
              <a:endParaRPr lang="en-US" sz="2800" dirty="0">
                <a:latin typeface="Arial Black" panose="020B0A040201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65620" y="3864392"/>
            <a:ext cx="502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There are only 58 Solution words that would give us this Result for the Guess MITER: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85629" y="4842586"/>
            <a:ext cx="4407795" cy="12234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AUDIT SHIFT FOIST SWIFT WAIST TOPIC SAINT AWAIT TUNIC</a:t>
            </a:r>
          </a:p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TACIT ITCHY TYING JOINT TULIP PAINT JOIST PLAIT HOIST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FAITH SPLIT UNFIT FLINT FAINT POSIT TOXIC TOXIN GUILT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THING THINK GLINT INGOT TONIC POINT QUILT TAINT STOIC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CACTI TWIXT INPUT UNITY BLITZ TWIST STIFF SPILT STICK</a:t>
            </a:r>
          </a:p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IDIOT STILT STILL HABIT STINT STING STINK BUILT UNLIT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THIGH STAIN STAID THICK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58" y="4389228"/>
            <a:ext cx="3974291" cy="184709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909315" y="5134942"/>
            <a:ext cx="1339597" cy="180770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226" y="6127117"/>
            <a:ext cx="4701168" cy="45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Result Distribution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1219463">
            <a:off x="10258470" y="588447"/>
            <a:ext cx="147837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ResultMatrix</a:t>
            </a:r>
            <a:endParaRPr lang="en-US" sz="1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contents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2449</TotalTime>
  <Words>765</Words>
  <Application>Microsoft Office PowerPoint</Application>
  <PresentationFormat>Widescreen</PresentationFormat>
  <Paragraphs>266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Cambria Math</vt:lpstr>
      <vt:lpstr>Century Schoolbook</vt:lpstr>
      <vt:lpstr>Courier New</vt:lpstr>
      <vt:lpstr>Wingdings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Taren</dc:creator>
  <cp:lastModifiedBy>Taren</cp:lastModifiedBy>
  <cp:revision>59</cp:revision>
  <dcterms:created xsi:type="dcterms:W3CDTF">2023-10-03T03:28:16Z</dcterms:created>
  <dcterms:modified xsi:type="dcterms:W3CDTF">2023-10-04T20:17:44Z</dcterms:modified>
</cp:coreProperties>
</file>