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1pPr>
    <a:lvl2pPr indent="228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2pPr>
    <a:lvl3pPr indent="457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3pPr>
    <a:lvl4pPr indent="685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4pPr>
    <a:lvl5pPr indent="9144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5pPr>
    <a:lvl6pPr indent="11430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6pPr>
    <a:lvl7pPr indent="1371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7pPr>
    <a:lvl8pPr indent="1600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8pPr>
    <a:lvl9pPr indent="1828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A8F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0331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2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indent="228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indent="457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indent="685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indent="9144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indent="11430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indent="1371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indent="1600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indent="1828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rouplens.org/datasets/movielens/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park.apache.org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Learning to use Spark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Erich Ess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Transformations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Transformations are functions which return another RDD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They are used to mutate or transform the underlying data in someway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Examples are map and filter and union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They are lazily evaluated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Nothing is done until an Action function is called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Let’s Try a Transformation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val doubled = first_rdd.map( _*2)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This will return a new RDD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Actions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Actions are the functions which force Spark to compute the value of an RDD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The bare minimum amount of work will be done that is necessary to compute the result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Examples are: count, first, take, reduce, etc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Let’s try an Action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doubled.take(10)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This will return an array of the first 10 values from the doubled RDD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The RDD is The Heart of Spark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Chaining together transformations to create new RDDs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data.map(…).filter(…).map(…).forEach(…)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Fault Tolerance is based upon keeping track of the “lineage” of an RDD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That is the chain of transformations used to generate the RDD from the source data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Loading Actual Data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Now that we have some basics on how to program with Spark, let’s try loading some actual data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We will open up a CSV file of movie data and parse that file and convert it to an RDD against which we can run various queries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Introduce Spark SQL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Movie Data File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sz="34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hlinkClick r:id="rId2" invalidUrl="" action="" tgtFrame="" tooltip="" history="1" highlightClick="0" endSnd="0"/>
              </a:rPr>
              <a:t>http://grouplens.org/datasets/movielens/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The ml-1m data set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Read the File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val movie_raw = sc.textFile(“./sample_data/ml-1m/movies.dat")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movie_raw.first to see what the raw data looks like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Parse the Raw Data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Create a data type to represent a movie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case class Movie( Id: Int, Title: String, Genres: String)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Parse the file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val movie_rdd = movie_data.map( r =&gt; r.split("::")).map( r =&gt; Movie(r(0).toInt, r(1), r(2))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Load Ratings Data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We’ll repeat the same steps for our ratings data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val ratings_raw = sc.textFile(“./sample_data/ml-1m/ratings.dat")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case class Rating(UserId: Int, MovieId: Int, Rating: Float)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val ratings = ratings_raw.map( r =&gt; r.split("::")).map( r =&gt; Rating(r(0).toInt, r(1).toInt, r(2).toFloat)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Goals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Demonstrate how easy it is to get up and running with Spark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Show how to use an RDD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Use Spark to parse some CSV files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Running Queries on the data loaded from the CSV files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Spark SQL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So that’s not too bad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It’s incredibly easy to load raw data and parse it using Spark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You can also work with all of this interactively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However, Spark includes a framework which makes combining multiple data sources together very easy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Spark SQL is a SQL like query language for working with RDDs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Setup Spark SQL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774700" y="241300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 marL="341375" indent="-341375" defTabSz="490727">
              <a:spcBef>
                <a:spcPts val="3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85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We will need to import some libraries</a:t>
            </a:r>
            <a:endParaRPr sz="2856">
              <a:solidFill>
                <a:srgbClr val="EBEBEB"/>
              </a:solidFill>
              <a:effectLst>
                <a:outerShdw sx="100000" sy="100000" kx="0" ky="0" algn="b" rotWithShape="0" blurRad="42672" dist="21336" dir="5400000">
                  <a:srgbClr val="000000"/>
                </a:outerShdw>
              </a:effectLst>
            </a:endParaRPr>
          </a:p>
          <a:p>
            <a:pPr lvl="1" marL="682751" indent="-341375" defTabSz="490727">
              <a:spcBef>
                <a:spcPts val="3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85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import org.apache.spark.sql.SQLContext</a:t>
            </a:r>
            <a:endParaRPr sz="2856">
              <a:solidFill>
                <a:srgbClr val="EBEBEB"/>
              </a:solidFill>
              <a:effectLst>
                <a:outerShdw sx="100000" sy="100000" kx="0" ky="0" algn="b" rotWithShape="0" blurRad="42672" dist="21336" dir="5400000">
                  <a:srgbClr val="000000"/>
                </a:outerShdw>
              </a:effectLst>
            </a:endParaRPr>
          </a:p>
          <a:p>
            <a:pPr lvl="0" marL="341375" indent="-341375" defTabSz="490727">
              <a:spcBef>
                <a:spcPts val="3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85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Now create a SQL Context</a:t>
            </a:r>
            <a:endParaRPr sz="2856">
              <a:solidFill>
                <a:srgbClr val="EBEBEB"/>
              </a:solidFill>
              <a:effectLst>
                <a:outerShdw sx="100000" sy="100000" kx="0" ky="0" algn="b" rotWithShape="0" blurRad="42672" dist="21336" dir="5400000">
                  <a:srgbClr val="000000"/>
                </a:outerShdw>
              </a:effectLst>
            </a:endParaRPr>
          </a:p>
          <a:p>
            <a:pPr lvl="1" marL="682751" indent="-341375" defTabSz="490727">
              <a:spcBef>
                <a:spcPts val="3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85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val sqlContext = new SQLContext(sc)</a:t>
            </a:r>
            <a:endParaRPr sz="2856">
              <a:solidFill>
                <a:srgbClr val="EBEBEB"/>
              </a:solidFill>
              <a:effectLst>
                <a:outerShdw sx="100000" sy="100000" kx="0" ky="0" algn="b" rotWithShape="0" blurRad="42672" dist="21336" dir="5400000">
                  <a:srgbClr val="000000"/>
                </a:outerShdw>
              </a:effectLst>
            </a:endParaRPr>
          </a:p>
          <a:p>
            <a:pPr lvl="0" marL="341375" indent="-341375" defTabSz="490727">
              <a:spcBef>
                <a:spcPts val="3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85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Import one last library</a:t>
            </a:r>
            <a:endParaRPr sz="2856">
              <a:solidFill>
                <a:srgbClr val="EBEBEB"/>
              </a:solidFill>
              <a:effectLst>
                <a:outerShdw sx="100000" sy="100000" kx="0" ky="0" algn="b" rotWithShape="0" blurRad="42672" dist="21336" dir="5400000">
                  <a:srgbClr val="000000"/>
                </a:outerShdw>
              </a:effectLst>
            </a:endParaRPr>
          </a:p>
          <a:p>
            <a:pPr lvl="1" marL="682751" indent="-341375" defTabSz="490727">
              <a:spcBef>
                <a:spcPts val="3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85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import sqlContext.createSchemaRDD</a:t>
            </a:r>
            <a:endParaRPr sz="2856">
              <a:solidFill>
                <a:srgbClr val="EBEBEB"/>
              </a:solidFill>
              <a:effectLst>
                <a:outerShdw sx="100000" sy="100000" kx="0" ky="0" algn="b" rotWithShape="0" blurRad="42672" dist="21336" dir="5400000">
                  <a:srgbClr val="000000"/>
                </a:outerShdw>
              </a:effectLst>
            </a:endParaRPr>
          </a:p>
          <a:p>
            <a:pPr lvl="1" marL="682751" indent="-341375" defTabSz="490727">
              <a:spcBef>
                <a:spcPts val="3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85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This library lets us call registerTempTable and automatically create a SQL like table within our SQL Context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Temp Tables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Convert our two data sources into temp tables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movie_rdd.registerTempTable("movies")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ratings_rdd.registerTempTable(“ratings”)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Spark will automatically create a schema for these tables using the case classes we defined earlier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First Spark SQL Query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762000" y="242570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Let’s test out these new temp tables to make sure they work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To run a query call the method sqlContext.sql and pass the query you want to run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sqlContext.sql(“SELECT * FROM movies”)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This returns an RDD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 Little More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Now let’s use this to do a little more complex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 join query with the Ratings and Movies data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sqlContext.sql("SELECT ratings.UserId, movies.Title, ratings.Rating FROM ratings JOIN movies ON movies.Id = ratings.MovieId")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 Little Little More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Spark SQL also lets us add the standard WHERE clause a query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sqlContext.sql("SELECT ratings.UserId, movies.Title, ratings.Rating FROM ratings JOIN movies ON movies.Id = ratings.MovieId WHERE ratings.Rating = 5”)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In Memory Computations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Tell Spark to cache an RDD into memory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Caching doesn’t occur immediately, because of lazy evaluation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The RDD elements are cached when Actions cause an RDD to be evaluated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How to cache an RDD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It’s very simple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When creating an RDD, simply add the cache function to the end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val movie_rdd = movie_data.map( r =&gt; r.split("::")).map( r =&gt; Movie(r(0).toInt, r(1), r(2))).cache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Fault Tolerance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12927" indent="-312927" defTabSz="449833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18">
                <a:solidFill>
                  <a:srgbClr val="EBEBEB"/>
                </a:solidFill>
                <a:effectLst>
                  <a:outerShdw sx="100000" sy="100000" kx="0" ky="0" algn="b" rotWithShape="0" blurRad="39116" dist="19558" dir="5400000">
                    <a:srgbClr val="000000"/>
                  </a:outerShdw>
                </a:effectLst>
              </a:rPr>
              <a:t>As said much earlier, Spark uses the chains of transformations on an RDD to manage fault tolerance.</a:t>
            </a:r>
            <a:endParaRPr sz="2618">
              <a:solidFill>
                <a:srgbClr val="EBEBEB"/>
              </a:solidFill>
              <a:effectLst>
                <a:outerShdw sx="100000" sy="100000" kx="0" ky="0" algn="b" rotWithShape="0" blurRad="39116" dist="19558" dir="5400000">
                  <a:srgbClr val="000000"/>
                </a:outerShdw>
              </a:effectLst>
            </a:endParaRPr>
          </a:p>
          <a:p>
            <a:pPr lvl="1" marL="625855" indent="-312927" defTabSz="449833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18">
                <a:solidFill>
                  <a:srgbClr val="EBEBEB"/>
                </a:solidFill>
                <a:effectLst>
                  <a:outerShdw sx="100000" sy="100000" kx="0" ky="0" algn="b" rotWithShape="0" blurRad="39116" dist="19558" dir="5400000">
                    <a:srgbClr val="000000"/>
                  </a:outerShdw>
                </a:effectLst>
              </a:rPr>
              <a:t>It remembers the functions used to create an RDD from the data source and fault tolerance is merely a matter of replaying the function</a:t>
            </a:r>
            <a:endParaRPr sz="2618">
              <a:solidFill>
                <a:srgbClr val="EBEBEB"/>
              </a:solidFill>
              <a:effectLst>
                <a:outerShdw sx="100000" sy="100000" kx="0" ky="0" algn="b" rotWithShape="0" blurRad="39116" dist="19558" dir="5400000">
                  <a:srgbClr val="000000"/>
                </a:outerShdw>
              </a:effectLst>
            </a:endParaRPr>
          </a:p>
          <a:p>
            <a:pPr lvl="0" marL="312927" indent="-312927" defTabSz="449833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18">
                <a:solidFill>
                  <a:srgbClr val="EBEBEB"/>
                </a:solidFill>
                <a:effectLst>
                  <a:outerShdw sx="100000" sy="100000" kx="0" ky="0" algn="b" rotWithShape="0" blurRad="39116" dist="19558" dir="5400000">
                    <a:srgbClr val="000000"/>
                  </a:outerShdw>
                </a:effectLst>
              </a:rPr>
              <a:t>This history of transformations is tracked across RDDs creating a “lineage”</a:t>
            </a:r>
            <a:endParaRPr sz="2618">
              <a:solidFill>
                <a:srgbClr val="EBEBEB"/>
              </a:solidFill>
              <a:effectLst>
                <a:outerShdw sx="100000" sy="100000" kx="0" ky="0" algn="b" rotWithShape="0" blurRad="39116" dist="19558" dir="5400000">
                  <a:srgbClr val="000000"/>
                </a:outerShdw>
              </a:effectLst>
            </a:endParaRPr>
          </a:p>
          <a:p>
            <a:pPr lvl="1" marL="625855" indent="-312927" defTabSz="449833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18">
                <a:solidFill>
                  <a:srgbClr val="EBEBEB"/>
                </a:solidFill>
                <a:effectLst>
                  <a:outerShdw sx="100000" sy="100000" kx="0" ky="0" algn="b" rotWithShape="0" blurRad="39116" dist="19558" dir="5400000">
                    <a:srgbClr val="000000"/>
                  </a:outerShdw>
                </a:effectLst>
              </a:rPr>
              <a:t>val odds = sc.parallelize( 1 to 1000).filter( x =&gt; x % 2 == 1)</a:t>
            </a:r>
            <a:endParaRPr sz="2618">
              <a:solidFill>
                <a:srgbClr val="EBEBEB"/>
              </a:solidFill>
              <a:effectLst>
                <a:outerShdw sx="100000" sy="100000" kx="0" ky="0" algn="b" rotWithShape="0" blurRad="39116" dist="19558" dir="5400000">
                  <a:srgbClr val="000000"/>
                </a:outerShdw>
              </a:effectLst>
            </a:endParaRPr>
          </a:p>
          <a:p>
            <a:pPr lvl="1" marL="625855" indent="-312927" defTabSz="449833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18">
                <a:solidFill>
                  <a:srgbClr val="EBEBEB"/>
                </a:solidFill>
                <a:effectLst>
                  <a:outerShdw sx="100000" sy="100000" kx="0" ky="0" algn="b" rotWithShape="0" blurRad="39116" dist="19558" dir="5400000">
                    <a:srgbClr val="000000"/>
                  </a:outerShdw>
                </a:effectLst>
              </a:rPr>
              <a:t>val double = odds.map(_*2)</a:t>
            </a:r>
            <a:endParaRPr sz="2618">
              <a:solidFill>
                <a:srgbClr val="EBEBEB"/>
              </a:solidFill>
              <a:effectLst>
                <a:outerShdw sx="100000" sy="100000" kx="0" ky="0" algn="b" rotWithShape="0" blurRad="39116" dist="19558" dir="5400000">
                  <a:srgbClr val="000000"/>
                </a:outerShdw>
              </a:effectLst>
            </a:endParaRPr>
          </a:p>
          <a:p>
            <a:pPr lvl="0" marL="312927" indent="-312927" defTabSz="449833">
              <a:spcBef>
                <a:spcPts val="32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18">
                <a:solidFill>
                  <a:srgbClr val="EBEBEB"/>
                </a:solidFill>
                <a:effectLst>
                  <a:outerShdw sx="100000" sy="100000" kx="0" ky="0" algn="b" rotWithShape="0" blurRad="39116" dist="19558" dir="5400000">
                    <a:srgbClr val="000000"/>
                  </a:outerShdw>
                </a:effectLst>
              </a:rPr>
              <a:t>The RDD double has the lineage (1 to 1000).filter( x=&gt; x % 2== 1).map(_*2)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What is Spark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1375" indent="-341375" defTabSz="490727">
              <a:spcBef>
                <a:spcPts val="3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85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Spark is a recent distributed computing platform developed at UC Berkley and now an Apache project</a:t>
            </a:r>
            <a:endParaRPr sz="2856">
              <a:solidFill>
                <a:srgbClr val="EBEBEB"/>
              </a:solidFill>
              <a:effectLst>
                <a:outerShdw sx="100000" sy="100000" kx="0" ky="0" algn="b" rotWithShape="0" blurRad="42672" dist="21336" dir="5400000">
                  <a:srgbClr val="000000"/>
                </a:outerShdw>
              </a:effectLst>
            </a:endParaRPr>
          </a:p>
          <a:p>
            <a:pPr lvl="0" marL="341375" indent="-341375" defTabSz="490727">
              <a:spcBef>
                <a:spcPts val="3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85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It’s main features are:</a:t>
            </a:r>
            <a:endParaRPr sz="2856">
              <a:solidFill>
                <a:srgbClr val="EBEBEB"/>
              </a:solidFill>
              <a:effectLst>
                <a:outerShdw sx="100000" sy="100000" kx="0" ky="0" algn="b" rotWithShape="0" blurRad="42672" dist="21336" dir="5400000">
                  <a:srgbClr val="000000"/>
                </a:outerShdw>
              </a:effectLst>
            </a:endParaRPr>
          </a:p>
          <a:p>
            <a:pPr lvl="1" marL="682751" indent="-341375" defTabSz="490727">
              <a:spcBef>
                <a:spcPts val="3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85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Interactive computations using the shell</a:t>
            </a:r>
            <a:endParaRPr sz="2856">
              <a:solidFill>
                <a:srgbClr val="EBEBEB"/>
              </a:solidFill>
              <a:effectLst>
                <a:outerShdw sx="100000" sy="100000" kx="0" ky="0" algn="b" rotWithShape="0" blurRad="42672" dist="21336" dir="5400000">
                  <a:srgbClr val="000000"/>
                </a:outerShdw>
              </a:effectLst>
            </a:endParaRPr>
          </a:p>
          <a:p>
            <a:pPr lvl="1" marL="682751" indent="-341375" defTabSz="490727">
              <a:spcBef>
                <a:spcPts val="3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85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In memory processing for much faster calculations</a:t>
            </a:r>
            <a:endParaRPr sz="2856">
              <a:solidFill>
                <a:srgbClr val="EBEBEB"/>
              </a:solidFill>
              <a:effectLst>
                <a:outerShdw sx="100000" sy="100000" kx="0" ky="0" algn="b" rotWithShape="0" blurRad="42672" dist="21336" dir="5400000">
                  <a:srgbClr val="000000"/>
                </a:outerShdw>
              </a:effectLst>
            </a:endParaRPr>
          </a:p>
          <a:p>
            <a:pPr lvl="1" marL="682751" indent="-341375" defTabSz="490727">
              <a:spcBef>
                <a:spcPts val="3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85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Batch and Stream processing</a:t>
            </a:r>
            <a:endParaRPr sz="2856">
              <a:solidFill>
                <a:srgbClr val="EBEBEB"/>
              </a:solidFill>
              <a:effectLst>
                <a:outerShdw sx="100000" sy="100000" kx="0" ky="0" algn="b" rotWithShape="0" blurRad="42672" dist="21336" dir="5400000">
                  <a:srgbClr val="000000"/>
                </a:outerShdw>
              </a:effectLst>
            </a:endParaRPr>
          </a:p>
          <a:p>
            <a:pPr lvl="0" marL="341375" indent="-341375" defTabSz="490727">
              <a:spcBef>
                <a:spcPts val="3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85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Multi-language support</a:t>
            </a:r>
            <a:endParaRPr sz="2856">
              <a:solidFill>
                <a:srgbClr val="EBEBEB"/>
              </a:solidFill>
              <a:effectLst>
                <a:outerShdw sx="100000" sy="100000" kx="0" ky="0" algn="b" rotWithShape="0" blurRad="42672" dist="21336" dir="5400000">
                  <a:srgbClr val="000000"/>
                </a:outerShdw>
              </a:effectLst>
            </a:endParaRPr>
          </a:p>
          <a:p>
            <a:pPr lvl="1" marL="682751" indent="-341375" defTabSz="490727">
              <a:spcBef>
                <a:spcPts val="3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856">
                <a:solidFill>
                  <a:srgbClr val="EBEBEB"/>
                </a:solidFill>
                <a:effectLst>
                  <a:outerShdw sx="100000" sy="100000" kx="0" ky="0" algn="b" rotWithShape="0" blurRad="42672" dist="21336" dir="5400000">
                    <a:srgbClr val="000000"/>
                  </a:outerShdw>
                </a:effectLst>
              </a:rPr>
              <a:t>Scala, Python, and Java out of the box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Installing Spark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Go to </a:t>
            </a:r>
            <a:r>
              <a:rPr sz="34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hlinkClick r:id="rId2" invalidUrl="" action="" tgtFrame="" tooltip="" history="1" highlightClick="0" endSnd="0"/>
              </a:rPr>
              <a:t>http://spark.apache.org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Click on the Download link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From the drop down choose “”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Extract the tar file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Running Spark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Change directories to the Spark directory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Execute the command “./bin/spark-shell”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Congratulations you are in the Spark Scala shell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Our first Spark Program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val first_rdd = sc.parallelize(1 to 1000)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first_rdd.map(_*2).reduce(_+_) 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What did we just do?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762000" y="242570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 marL="272288" indent="-272288" defTabSz="391414">
              <a:spcBef>
                <a:spcPts val="28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278">
                <a:solidFill>
                  <a:srgbClr val="EBEBEB"/>
                </a:solidFill>
                <a:effectLst>
                  <a:outerShdw sx="100000" sy="100000" kx="0" ky="0" algn="b" rotWithShape="0" blurRad="34036" dist="17018" dir="5400000">
                    <a:srgbClr val="000000"/>
                  </a:outerShdw>
                </a:effectLst>
              </a:rPr>
              <a:t>First what is “sc”</a:t>
            </a:r>
            <a:endParaRPr sz="2278">
              <a:solidFill>
                <a:srgbClr val="EBEBEB"/>
              </a:solidFill>
              <a:effectLst>
                <a:outerShdw sx="100000" sy="100000" kx="0" ky="0" algn="b" rotWithShape="0" blurRad="34036" dist="17018" dir="5400000">
                  <a:srgbClr val="000000"/>
                </a:outerShdw>
              </a:effectLst>
            </a:endParaRPr>
          </a:p>
          <a:p>
            <a:pPr lvl="1" marL="544576" indent="-272288" defTabSz="391414">
              <a:spcBef>
                <a:spcPts val="28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278">
                <a:solidFill>
                  <a:srgbClr val="EBEBEB"/>
                </a:solidFill>
                <a:effectLst>
                  <a:outerShdw sx="100000" sy="100000" kx="0" ky="0" algn="b" rotWithShape="0" blurRad="34036" dist="17018" dir="5400000">
                    <a:srgbClr val="000000"/>
                  </a:outerShdw>
                </a:effectLst>
              </a:rPr>
              <a:t>This is the SparkContext and represents our connection the Spark cluster</a:t>
            </a:r>
            <a:endParaRPr sz="2278">
              <a:solidFill>
                <a:srgbClr val="EBEBEB"/>
              </a:solidFill>
              <a:effectLst>
                <a:outerShdw sx="100000" sy="100000" kx="0" ky="0" algn="b" rotWithShape="0" blurRad="34036" dist="17018" dir="5400000">
                  <a:srgbClr val="000000"/>
                </a:outerShdw>
              </a:effectLst>
            </a:endParaRPr>
          </a:p>
          <a:p>
            <a:pPr lvl="0" marL="272288" indent="-272288" defTabSz="391414">
              <a:spcBef>
                <a:spcPts val="28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278">
                <a:solidFill>
                  <a:srgbClr val="EBEBEB"/>
                </a:solidFill>
                <a:effectLst>
                  <a:outerShdw sx="100000" sy="100000" kx="0" ky="0" algn="b" rotWithShape="0" blurRad="34036" dist="17018" dir="5400000">
                    <a:srgbClr val="000000"/>
                  </a:outerShdw>
                </a:effectLst>
              </a:rPr>
              <a:t>first_rdd</a:t>
            </a:r>
            <a:endParaRPr sz="2278">
              <a:solidFill>
                <a:srgbClr val="EBEBEB"/>
              </a:solidFill>
              <a:effectLst>
                <a:outerShdw sx="100000" sy="100000" kx="0" ky="0" algn="b" rotWithShape="0" blurRad="34036" dist="17018" dir="5400000">
                  <a:srgbClr val="000000"/>
                </a:outerShdw>
              </a:effectLst>
            </a:endParaRPr>
          </a:p>
          <a:p>
            <a:pPr lvl="1" marL="544576" indent="-272288" defTabSz="391414">
              <a:spcBef>
                <a:spcPts val="28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278">
                <a:solidFill>
                  <a:srgbClr val="EBEBEB"/>
                </a:solidFill>
                <a:effectLst>
                  <a:outerShdw sx="100000" sy="100000" kx="0" ky="0" algn="b" rotWithShape="0" blurRad="34036" dist="17018" dir="5400000">
                    <a:srgbClr val="000000"/>
                  </a:outerShdw>
                </a:effectLst>
              </a:rPr>
              <a:t>This is a Resilient Distributed Dataset (RDD)</a:t>
            </a:r>
            <a:endParaRPr sz="2278">
              <a:solidFill>
                <a:srgbClr val="EBEBEB"/>
              </a:solidFill>
              <a:effectLst>
                <a:outerShdw sx="100000" sy="100000" kx="0" ky="0" algn="b" rotWithShape="0" blurRad="34036" dist="17018" dir="5400000">
                  <a:srgbClr val="000000"/>
                </a:outerShdw>
              </a:effectLst>
            </a:endParaRPr>
          </a:p>
          <a:p>
            <a:pPr lvl="1" marL="544576" indent="-272288" defTabSz="391414">
              <a:spcBef>
                <a:spcPts val="28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278">
                <a:solidFill>
                  <a:srgbClr val="EBEBEB"/>
                </a:solidFill>
                <a:effectLst>
                  <a:outerShdw sx="100000" sy="100000" kx="0" ky="0" algn="b" rotWithShape="0" blurRad="34036" dist="17018" dir="5400000">
                    <a:srgbClr val="000000"/>
                  </a:outerShdw>
                </a:effectLst>
              </a:rPr>
              <a:t>It represents the data which is distributed across the cluster</a:t>
            </a:r>
            <a:endParaRPr sz="2278">
              <a:solidFill>
                <a:srgbClr val="EBEBEB"/>
              </a:solidFill>
              <a:effectLst>
                <a:outerShdw sx="100000" sy="100000" kx="0" ky="0" algn="b" rotWithShape="0" blurRad="34036" dist="17018" dir="5400000">
                  <a:srgbClr val="000000"/>
                </a:outerShdw>
              </a:effectLst>
            </a:endParaRPr>
          </a:p>
          <a:p>
            <a:pPr lvl="1" marL="544576" indent="-272288" defTabSz="391414">
              <a:spcBef>
                <a:spcPts val="28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278">
                <a:solidFill>
                  <a:srgbClr val="EBEBEB"/>
                </a:solidFill>
                <a:effectLst>
                  <a:outerShdw sx="100000" sy="100000" kx="0" ky="0" algn="b" rotWithShape="0" blurRad="34036" dist="17018" dir="5400000">
                    <a:srgbClr val="000000"/>
                  </a:outerShdw>
                </a:effectLst>
              </a:rPr>
              <a:t>In this case it is a list of numbers from 1 to 1000</a:t>
            </a:r>
            <a:endParaRPr sz="2278">
              <a:solidFill>
                <a:srgbClr val="EBEBEB"/>
              </a:solidFill>
              <a:effectLst>
                <a:outerShdw sx="100000" sy="100000" kx="0" ky="0" algn="b" rotWithShape="0" blurRad="34036" dist="17018" dir="5400000">
                  <a:srgbClr val="000000"/>
                </a:outerShdw>
              </a:effectLst>
            </a:endParaRPr>
          </a:p>
          <a:p>
            <a:pPr lvl="0" marL="272288" indent="-272288" defTabSz="391414">
              <a:spcBef>
                <a:spcPts val="28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278">
                <a:solidFill>
                  <a:srgbClr val="EBEBEB"/>
                </a:solidFill>
                <a:effectLst>
                  <a:outerShdw sx="100000" sy="100000" kx="0" ky="0" algn="b" rotWithShape="0" blurRad="34036" dist="17018" dir="5400000">
                    <a:srgbClr val="000000"/>
                  </a:outerShdw>
                </a:effectLst>
              </a:rPr>
              <a:t>map(_*2).reduce(_+_)</a:t>
            </a:r>
            <a:endParaRPr sz="2278">
              <a:solidFill>
                <a:srgbClr val="EBEBEB"/>
              </a:solidFill>
              <a:effectLst>
                <a:outerShdw sx="100000" sy="100000" kx="0" ky="0" algn="b" rotWithShape="0" blurRad="34036" dist="17018" dir="5400000">
                  <a:srgbClr val="000000"/>
                </a:outerShdw>
              </a:effectLst>
            </a:endParaRPr>
          </a:p>
          <a:p>
            <a:pPr lvl="1" marL="544576" indent="-272288" defTabSz="391414">
              <a:spcBef>
                <a:spcPts val="28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278">
                <a:solidFill>
                  <a:srgbClr val="EBEBEB"/>
                </a:solidFill>
                <a:effectLst>
                  <a:outerShdw sx="100000" sy="100000" kx="0" ky="0" algn="b" rotWithShape="0" blurRad="34036" dist="17018" dir="5400000">
                    <a:srgbClr val="000000"/>
                  </a:outerShdw>
                </a:effectLst>
              </a:rPr>
              <a:t>This is the actual distributed program which performs a calculation on the RDD. </a:t>
            </a:r>
            <a:endParaRPr sz="2278">
              <a:solidFill>
                <a:srgbClr val="EBEBEB"/>
              </a:solidFill>
              <a:effectLst>
                <a:outerShdw sx="100000" sy="100000" kx="0" ky="0" algn="b" rotWithShape="0" blurRad="34036" dist="17018" dir="5400000">
                  <a:srgbClr val="000000"/>
                </a:outerShdw>
              </a:effectLst>
            </a:endParaRPr>
          </a:p>
          <a:p>
            <a:pPr lvl="1" marL="544576" indent="-272288" defTabSz="391414">
              <a:spcBef>
                <a:spcPts val="28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278">
                <a:solidFill>
                  <a:srgbClr val="EBEBEB"/>
                </a:solidFill>
                <a:effectLst>
                  <a:outerShdw sx="100000" sy="100000" kx="0" ky="0" algn="b" rotWithShape="0" blurRad="34036" dist="17018" dir="5400000">
                    <a:srgbClr val="000000"/>
                  </a:outerShdw>
                </a:effectLst>
              </a:rPr>
              <a:t>Here it doubles each element in the RDD and then adds them all together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How to use an RDD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The RDD is an abstraction which represents the data distributed across the Spark cluster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It represents enumerable data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Handles the actual distribution of code and computing the results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Hides the fact that data is spread across many servers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You program in Spark by building chains of functions which manipulate RDDs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How to Program in Spark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first_rdd.map(_*2).reduce(_+_)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This is our first Spark program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In this case we chained a map and a reduce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These represent the two different function types:  transformations and actions, respectively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