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69" r:id="rId3"/>
    <p:sldId id="399" r:id="rId4"/>
    <p:sldId id="376" r:id="rId5"/>
    <p:sldId id="532" r:id="rId6"/>
    <p:sldId id="508" r:id="rId7"/>
    <p:sldId id="520" r:id="rId8"/>
    <p:sldId id="515" r:id="rId9"/>
    <p:sldId id="517" r:id="rId10"/>
    <p:sldId id="507" r:id="rId11"/>
    <p:sldId id="509" r:id="rId12"/>
    <p:sldId id="510" r:id="rId13"/>
    <p:sldId id="511" r:id="rId14"/>
    <p:sldId id="512" r:id="rId15"/>
    <p:sldId id="518" r:id="rId16"/>
    <p:sldId id="513" r:id="rId17"/>
    <p:sldId id="519" r:id="rId18"/>
    <p:sldId id="51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71" d="100"/>
          <a:sy n="71" d="100"/>
        </p:scale>
        <p:origin x="135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2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ctrTitle"/>
          </p:nvPr>
        </p:nvSpPr>
        <p:spPr>
          <a:xfrm>
            <a:off x="685800" y="1371600"/>
            <a:ext cx="7848600" cy="1927225"/>
          </a:xfrm>
        </p:spPr>
        <p:txBody>
          <a:bodyPr anchor="b">
            <a:noAutofit/>
          </a:bodyPr>
          <a:lstStyle>
            <a:lvl1pPr>
              <a:defRPr sz="2400" cap="all" baseline="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32130" y="1117600"/>
            <a:ext cx="8229600" cy="990600"/>
          </a:xfrm>
        </p:spPr>
        <p:txBody>
          <a:bodyPr/>
          <a:lstStyle>
            <a:lvl1pPr>
              <a:defRPr sz="2400">
                <a:latin typeface="+mn-lt"/>
              </a:defRPr>
            </a:lvl1pPr>
          </a:lstStyle>
          <a:p>
            <a:r>
              <a:rPr lang="zh-CN" altLang="en-US" smtClean="0"/>
              <a:t>abca</a:t>
            </a:r>
            <a:endParaRPr lang="zh-CN" altLang="en-US"/>
          </a:p>
        </p:txBody>
      </p:sp>
      <p:sp>
        <p:nvSpPr>
          <p:cNvPr id="3" name="日期占位符 2"/>
          <p:cNvSpPr>
            <a:spLocks noGrp="1"/>
          </p:cNvSpPr>
          <p:nvPr>
            <p:ph type="dt" sz="half" idx="10"/>
          </p:nvPr>
        </p:nvSpPr>
        <p:spPr/>
        <p:txBody>
          <a:bodyPr/>
          <a:lstStyle/>
          <a:p>
            <a:fld id="{0DD7E345-9BD5-414F-9B98-BE3DCAA5A9BF}" type="datetimeFigureOut">
              <a:rPr lang="en-US" smtClean="0"/>
            </a:fld>
            <a:endParaRPr lang="en-US" dirty="0"/>
          </a:p>
        </p:txBody>
      </p:sp>
      <p:sp>
        <p:nvSpPr>
          <p:cNvPr id="4" name="页脚占位符 3"/>
          <p:cNvSpPr>
            <a:spLocks noGrp="1"/>
          </p:cNvSpPr>
          <p:nvPr>
            <p:ph type="ftr" sz="quarter" idx="11"/>
          </p:nvPr>
        </p:nvSpPr>
        <p:spPr/>
        <p:txBody>
          <a:bodyPr/>
          <a:lstStyle/>
          <a:p>
            <a:r>
              <a:rPr lang="el-GR" dirty="0" err="1" smtClean="0"/>
              <a:t>Αντικειμενοστρεφής</a:t>
            </a:r>
            <a:r>
              <a:rPr lang="el-GR" dirty="0" smtClean="0"/>
              <a:t> Προγραμματισμός</a:t>
            </a:r>
            <a:endParaRPr lang="en-US" dirty="0"/>
          </a:p>
        </p:txBody>
      </p:sp>
      <p:sp>
        <p:nvSpPr>
          <p:cNvPr id="5" name="灯片编号占位符 4"/>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DD7E345-9BD5-414F-9B98-BE3DCAA5A9B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D7E345-9BD5-414F-9B98-BE3DCAA5A9BF}"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DD7E345-9BD5-414F-9B98-BE3DCAA5A9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DD7E345-9BD5-414F-9B98-BE3DCAA5A9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smtClean="0"/>
              <a:t>Αντικειμενοστρεφής</a:t>
            </a:r>
            <a:r>
              <a:rPr lang="el-GR" dirty="0" smtClean="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anose="020B0604020202020204"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anose="020B0604020202020204"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anose="020B0604020202020204"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anose="020B0604020202020204"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python.org/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700405"/>
            <a:ext cx="7848600" cy="1927225"/>
          </a:xfrm>
        </p:spPr>
        <p:txBody>
          <a:bodyPr/>
          <a:lstStyle/>
          <a:p>
            <a:pPr algn="ctr"/>
            <a:r>
              <a:rPr lang="zh-CN" altLang="en-US" sz="6600" dirty="0">
                <a:latin typeface="宋体" panose="02010600030101010101" pitchFamily="2" charset="-122"/>
                <a:ea typeface="宋体" panose="02010600030101010101" pitchFamily="2" charset="-122"/>
              </a:rPr>
              <a:t>数据</a:t>
            </a:r>
            <a:r>
              <a:rPr lang="zh-CN" altLang="en-US" sz="6600" dirty="0" smtClean="0">
                <a:latin typeface="宋体" panose="02010600030101010101" pitchFamily="2" charset="-122"/>
                <a:ea typeface="宋体" panose="02010600030101010101" pitchFamily="2" charset="-122"/>
              </a:rPr>
              <a:t>挖掘实验</a:t>
            </a:r>
            <a:endParaRPr lang="zh-CN" altLang="en-US" sz="6600" dirty="0" smtClean="0">
              <a:latin typeface="宋体" panose="02010600030101010101" pitchFamily="2" charset="-122"/>
              <a:ea typeface="宋体" panose="02010600030101010101" pitchFamily="2" charset="-122"/>
            </a:endParaRPr>
          </a:p>
        </p:txBody>
      </p:sp>
      <p:sp>
        <p:nvSpPr>
          <p:cNvPr id="5" name="Subtitle 4"/>
          <p:cNvSpPr>
            <a:spLocks noGrp="1"/>
          </p:cNvSpPr>
          <p:nvPr>
            <p:ph type="subTitle" idx="1"/>
          </p:nvPr>
        </p:nvSpPr>
        <p:spPr>
          <a:xfrm>
            <a:off x="5280025" y="3425825"/>
            <a:ext cx="3828415" cy="1752600"/>
          </a:xfrm>
        </p:spPr>
        <p:txBody>
          <a:bodyPr/>
          <a:lstStyle/>
          <a:p>
            <a:r>
              <a:rPr lang="en-US" dirty="0" smtClean="0"/>
              <a:t> By HE WEI</a:t>
            </a:r>
            <a:endParaRPr lang="en-US" dirty="0" smtClean="0"/>
          </a:p>
          <a:p>
            <a:r>
              <a:rPr lang="en-US" altLang="zh-CN" dirty="0" smtClean="0"/>
              <a:t>      LIANG LIZHEN</a:t>
            </a:r>
            <a:endParaRPr lang="en-US" altLang="zh-CN" dirty="0" smtClean="0"/>
          </a:p>
          <a:p>
            <a:r>
              <a:rPr lang="en-US" dirty="0"/>
              <a:t> </a:t>
            </a:r>
            <a:r>
              <a:rPr lang="en-US" dirty="0" smtClean="0"/>
              <a:t>     </a:t>
            </a:r>
            <a:r>
              <a:rPr lang="en-US" altLang="zh-CN" dirty="0" smtClean="0"/>
              <a:t>2017/10/25</a:t>
            </a:r>
            <a:endParaRPr lang="en-US" dirty="0"/>
          </a:p>
        </p:txBody>
      </p:sp>
      <p:sp>
        <p:nvSpPr>
          <p:cNvPr id="3" name="Title 3"/>
          <p:cNvSpPr>
            <a:spLocks noGrp="1"/>
          </p:cNvSpPr>
          <p:nvPr/>
        </p:nvSpPr>
        <p:spPr>
          <a:xfrm>
            <a:off x="812800" y="1498600"/>
            <a:ext cx="7848600" cy="1927225"/>
          </a:xfrm>
          <a:prstGeom prst="rect">
            <a:avLst/>
          </a:prstGeom>
        </p:spPr>
        <p:txBody>
          <a:bodyPr vert="horz" lIns="91440" tIns="45720" rIns="91440" bIns="45720" rtlCol="0" anchor="b">
            <a:noAutofit/>
          </a:bodyPr>
          <a:lstStyle>
            <a:lvl1pPr algn="l" defTabSz="914400" rtl="0" eaLnBrk="1" latinLnBrk="0" hangingPunct="1">
              <a:spcBef>
                <a:spcPct val="0"/>
              </a:spcBef>
              <a:buNone/>
              <a:defRPr sz="2400" kern="1200" cap="all" spc="-100" baseline="0">
                <a:solidFill>
                  <a:schemeClr val="tx2"/>
                </a:solidFill>
                <a:latin typeface="+mj-lt"/>
                <a:ea typeface="+mj-ea"/>
                <a:cs typeface="+mj-cs"/>
              </a:defRPr>
            </a:lvl1pPr>
          </a:lstStyle>
          <a:p>
            <a:pPr algn="ctr"/>
            <a:r>
              <a:rPr lang="en-US" sz="3600" b="1" dirty="0" smtClean="0"/>
              <a:t>DATA MINING ExPeriment</a:t>
            </a:r>
            <a:r>
              <a:rPr lang="en-US" sz="3600" dirty="0" smtClean="0"/>
              <a:t> </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580" y="709930"/>
            <a:ext cx="8752205" cy="4708981"/>
          </a:xfrm>
          <a:prstGeom prst="rect">
            <a:avLst/>
          </a:prstGeom>
          <a:noFill/>
        </p:spPr>
        <p:txBody>
          <a:bodyPr wrap="square" rtlCol="0" anchor="t">
            <a:spAutoFit/>
          </a:bodyPr>
          <a:lstStyle/>
          <a:p>
            <a:br>
              <a:rPr lang="zh-CN" altLang="en-US" dirty="0"/>
            </a:br>
            <a:r>
              <a:rPr lang="en-US" altLang="zh-CN" sz="2400" b="1" dirty="0"/>
              <a:t>PS</a:t>
            </a:r>
            <a:r>
              <a:rPr lang="zh-CN" altLang="en-US" sz="2400" b="1" dirty="0"/>
              <a:t>:</a:t>
            </a:r>
            <a:br>
              <a:rPr lang="zh-CN" altLang="en-US" dirty="0"/>
            </a:br>
            <a:endParaRPr lang="zh-CN" altLang="en-US" dirty="0"/>
          </a:p>
          <a:p>
            <a:r>
              <a:rPr lang="en-US" altLang="zh-CN" sz="2400" dirty="0">
                <a:latin typeface="华文仿宋" panose="02010600040101010101" pitchFamily="2" charset="-122"/>
                <a:ea typeface="华文仿宋" panose="02010600040101010101" pitchFamily="2" charset="-122"/>
              </a:rPr>
              <a:t>W</a:t>
            </a:r>
            <a:r>
              <a:rPr lang="zh-CN" altLang="en-US" sz="2400" dirty="0" smtClean="0">
                <a:latin typeface="华文仿宋" panose="02010600040101010101" pitchFamily="2" charset="-122"/>
                <a:ea typeface="华文仿宋" panose="02010600040101010101" pitchFamily="2" charset="-122"/>
              </a:rPr>
              <a:t>indows用户需要设置环境变量来从命令行窗口启动</a:t>
            </a:r>
            <a:r>
              <a:rPr lang="en-US" altLang="zh-CN" sz="2400" dirty="0" smtClean="0">
                <a:latin typeface="华文仿宋" panose="02010600040101010101" pitchFamily="2" charset="-122"/>
                <a:ea typeface="华文仿宋" panose="02010600040101010101" pitchFamily="2" charset="-122"/>
              </a:rPr>
              <a:t>python</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步骤一：找到安装</a:t>
            </a:r>
            <a:r>
              <a:rPr lang="en-US" altLang="zh-CN" sz="2400" dirty="0" smtClean="0">
                <a:latin typeface="华文仿宋" panose="02010600040101010101" pitchFamily="2" charset="-122"/>
                <a:ea typeface="华文仿宋" panose="02010600040101010101" pitchFamily="2" charset="-122"/>
              </a:rPr>
              <a:t>python 3.5</a:t>
            </a:r>
            <a:r>
              <a:rPr lang="zh-CN" altLang="en-US" sz="2400" dirty="0" smtClean="0">
                <a:latin typeface="华文仿宋" panose="02010600040101010101" pitchFamily="2" charset="-122"/>
                <a:ea typeface="华文仿宋" panose="02010600040101010101" pitchFamily="2" charset="-122"/>
              </a:rPr>
              <a:t>的文件夹；我们假设该文件夹为</a:t>
            </a:r>
            <a:r>
              <a:rPr lang="zh-CN" altLang="en-US" sz="2400" dirty="0">
                <a:latin typeface="华文仿宋" panose="02010600040101010101" pitchFamily="2" charset="-122"/>
                <a:ea typeface="华文仿宋" panose="02010600040101010101" pitchFamily="2" charset="-122"/>
              </a:rPr>
              <a:t>C:\python</a:t>
            </a:r>
            <a:r>
              <a:rPr lang="zh-CN" altLang="en-US" sz="2400" dirty="0" smtClean="0">
                <a:latin typeface="华文仿宋" panose="02010600040101010101" pitchFamily="2" charset="-122"/>
                <a:ea typeface="华文仿宋" panose="02010600040101010101" pitchFamily="2" charset="-122"/>
              </a:rPr>
              <a:t>35</a:t>
            </a:r>
            <a:r>
              <a:rPr lang="zh-CN" altLang="en-US" sz="2400" dirty="0">
                <a:latin typeface="华文仿宋" panose="02010600040101010101" pitchFamily="2" charset="-122"/>
                <a:ea typeface="华文仿宋" panose="02010600040101010101" pitchFamily="2" charset="-122"/>
              </a:rPr>
              <a:t>。</a:t>
            </a:r>
            <a:br>
              <a:rPr lang="zh-CN" altLang="en-US" sz="2400" dirty="0">
                <a:latin typeface="华文仿宋" panose="02010600040101010101" pitchFamily="2" charset="-122"/>
                <a:ea typeface="华文仿宋" panose="02010600040101010101" pitchFamily="2" charset="-122"/>
              </a:rPr>
            </a:br>
            <a:br>
              <a:rPr lang="zh-CN" altLang="en-US" sz="2400" dirty="0">
                <a:latin typeface="华文仿宋" panose="02010600040101010101" pitchFamily="2" charset="-122"/>
                <a:ea typeface="华文仿宋" panose="02010600040101010101" pitchFamily="2" charset="-122"/>
              </a:rPr>
            </a:br>
            <a:r>
              <a:rPr lang="zh-CN" altLang="en-US" sz="2400" dirty="0" smtClean="0">
                <a:latin typeface="华文仿宋" panose="02010600040101010101" pitchFamily="2" charset="-122"/>
                <a:ea typeface="华文仿宋" panose="02010600040101010101" pitchFamily="2" charset="-122"/>
              </a:rPr>
              <a:t>步骤二：点击 计算机 </a:t>
            </a:r>
            <a:r>
              <a:rPr lang="en-US" altLang="zh-CN" sz="2400" dirty="0" smtClean="0">
                <a:latin typeface="华文仿宋" panose="02010600040101010101" pitchFamily="2" charset="-122"/>
                <a:ea typeface="华文仿宋" panose="02010600040101010101" pitchFamily="2" charset="-122"/>
                <a:sym typeface="Wingdings" panose="05000000000000000000" pitchFamily="2" charset="2"/>
              </a:rPr>
              <a:t> </a:t>
            </a:r>
            <a:r>
              <a:rPr lang="zh-CN" altLang="en-US" sz="2400" dirty="0" smtClean="0">
                <a:latin typeface="华文仿宋" panose="02010600040101010101" pitchFamily="2" charset="-122"/>
                <a:ea typeface="华文仿宋" panose="02010600040101010101" pitchFamily="2" charset="-122"/>
                <a:sym typeface="Wingdings" panose="05000000000000000000" pitchFamily="2" charset="2"/>
              </a:rPr>
              <a:t>属性 </a:t>
            </a:r>
            <a:r>
              <a:rPr lang="en-US" altLang="zh-CN" sz="2400" dirty="0" smtClean="0">
                <a:latin typeface="华文仿宋" panose="02010600040101010101" pitchFamily="2" charset="-122"/>
                <a:ea typeface="华文仿宋" panose="02010600040101010101" pitchFamily="2" charset="-122"/>
                <a:sym typeface="Wingdings" panose="05000000000000000000" pitchFamily="2" charset="2"/>
              </a:rPr>
              <a:t> </a:t>
            </a:r>
            <a:r>
              <a:rPr lang="zh-CN" altLang="en-US" sz="2400" dirty="0" smtClean="0">
                <a:latin typeface="华文仿宋" panose="02010600040101010101" pitchFamily="2" charset="-122"/>
                <a:ea typeface="华文仿宋" panose="02010600040101010101" pitchFamily="2" charset="-122"/>
                <a:sym typeface="Wingdings" panose="05000000000000000000" pitchFamily="2" charset="2"/>
              </a:rPr>
              <a:t>高级系统设置 </a:t>
            </a:r>
            <a:r>
              <a:rPr lang="en-US" altLang="zh-CN" sz="2400" dirty="0" smtClean="0">
                <a:latin typeface="华文仿宋" panose="02010600040101010101" pitchFamily="2" charset="-122"/>
                <a:ea typeface="华文仿宋" panose="02010600040101010101" pitchFamily="2" charset="-122"/>
                <a:sym typeface="Wingdings" panose="05000000000000000000" pitchFamily="2" charset="2"/>
              </a:rPr>
              <a:t> </a:t>
            </a:r>
            <a:r>
              <a:rPr lang="zh-CN" altLang="en-US" sz="2400" dirty="0" smtClean="0">
                <a:latin typeface="华文仿宋" panose="02010600040101010101" pitchFamily="2" charset="-122"/>
                <a:ea typeface="华文仿宋" panose="02010600040101010101" pitchFamily="2" charset="-122"/>
                <a:sym typeface="Wingdings" panose="05000000000000000000" pitchFamily="2" charset="2"/>
              </a:rPr>
              <a:t>环境变量 </a:t>
            </a:r>
            <a:r>
              <a:rPr lang="en-US" altLang="zh-CN" sz="2400" dirty="0" smtClean="0">
                <a:latin typeface="华文仿宋" panose="02010600040101010101" pitchFamily="2" charset="-122"/>
                <a:ea typeface="华文仿宋" panose="02010600040101010101" pitchFamily="2" charset="-122"/>
                <a:sym typeface="Wingdings" panose="05000000000000000000" pitchFamily="2" charset="2"/>
              </a:rPr>
              <a:t> </a:t>
            </a:r>
            <a:r>
              <a:rPr lang="zh-CN" altLang="en-US" sz="2400" dirty="0" smtClean="0">
                <a:latin typeface="华文仿宋" panose="02010600040101010101" pitchFamily="2" charset="-122"/>
                <a:ea typeface="华文仿宋" panose="02010600040101010101" pitchFamily="2" charset="-122"/>
                <a:sym typeface="Wingdings" panose="05000000000000000000" pitchFamily="2" charset="2"/>
              </a:rPr>
              <a:t>找到 </a:t>
            </a:r>
            <a:r>
              <a:rPr lang="en-US" altLang="zh-CN" sz="2400" dirty="0" smtClean="0">
                <a:latin typeface="华文仿宋" panose="02010600040101010101" pitchFamily="2" charset="-122"/>
                <a:ea typeface="华文仿宋" panose="02010600040101010101" pitchFamily="2" charset="-122"/>
                <a:sym typeface="Wingdings" panose="05000000000000000000" pitchFamily="2" charset="2"/>
              </a:rPr>
              <a:t>Path</a:t>
            </a:r>
            <a:r>
              <a:rPr lang="zh-CN" altLang="en-US" sz="2400" dirty="0" smtClean="0">
                <a:latin typeface="华文仿宋" panose="02010600040101010101" pitchFamily="2" charset="-122"/>
                <a:ea typeface="华文仿宋" panose="02010600040101010101" pitchFamily="2" charset="-122"/>
                <a:sym typeface="Wingdings" panose="05000000000000000000" pitchFamily="2" charset="2"/>
              </a:rPr>
              <a:t>并双击 </a:t>
            </a:r>
            <a:r>
              <a:rPr lang="en-US" altLang="zh-CN" sz="2400" dirty="0" smtClean="0">
                <a:latin typeface="华文仿宋" panose="02010600040101010101" pitchFamily="2" charset="-122"/>
                <a:ea typeface="华文仿宋" panose="02010600040101010101" pitchFamily="2" charset="-122"/>
                <a:sym typeface="Wingdings" panose="05000000000000000000" pitchFamily="2" charset="2"/>
              </a:rPr>
              <a:t> </a:t>
            </a:r>
            <a:r>
              <a:rPr lang="zh-CN" altLang="en-US" sz="2400" dirty="0" smtClean="0">
                <a:latin typeface="华文仿宋" panose="02010600040101010101" pitchFamily="2" charset="-122"/>
                <a:ea typeface="华文仿宋" panose="02010600040101010101" pitchFamily="2" charset="-122"/>
                <a:sym typeface="Wingdings" panose="05000000000000000000" pitchFamily="2" charset="2"/>
              </a:rPr>
              <a:t>在变量值末尾加上一个分号以及装有</a:t>
            </a:r>
            <a:r>
              <a:rPr lang="en-US" altLang="zh-CN" sz="2400" dirty="0" smtClean="0">
                <a:latin typeface="华文仿宋" panose="02010600040101010101" pitchFamily="2" charset="-122"/>
                <a:ea typeface="华文仿宋" panose="02010600040101010101" pitchFamily="2" charset="-122"/>
                <a:sym typeface="Wingdings" panose="05000000000000000000" pitchFamily="2" charset="2"/>
              </a:rPr>
              <a:t>python</a:t>
            </a:r>
            <a:r>
              <a:rPr lang="zh-CN" altLang="en-US" sz="2400" dirty="0" smtClean="0">
                <a:latin typeface="华文仿宋" panose="02010600040101010101" pitchFamily="2" charset="-122"/>
                <a:ea typeface="华文仿宋" panose="02010600040101010101" pitchFamily="2" charset="-122"/>
                <a:sym typeface="Wingdings" panose="05000000000000000000" pitchFamily="2" charset="2"/>
              </a:rPr>
              <a:t>的路径 （</a:t>
            </a:r>
            <a:r>
              <a:rPr lang="zh-CN" altLang="en-US" sz="2400" dirty="0">
                <a:latin typeface="华文仿宋" panose="02010600040101010101" pitchFamily="2" charset="-122"/>
                <a:ea typeface="华文仿宋" panose="02010600040101010101" pitchFamily="2" charset="-122"/>
              </a:rPr>
              <a:t> C:\python35 </a:t>
            </a:r>
            <a:r>
              <a:rPr lang="zh-CN" altLang="en-US" sz="2400" dirty="0" smtClean="0">
                <a:latin typeface="华文仿宋" panose="02010600040101010101" pitchFamily="2" charset="-122"/>
                <a:ea typeface="华文仿宋" panose="02010600040101010101" pitchFamily="2" charset="-122"/>
                <a:sym typeface="Wingdings" panose="05000000000000000000" pitchFamily="2" charset="2"/>
              </a:rPr>
              <a:t>）。</a:t>
            </a:r>
            <a:br>
              <a:rPr lang="zh-CN" altLang="en-US" sz="2400" dirty="0">
                <a:latin typeface="华文仿宋" panose="02010600040101010101" pitchFamily="2" charset="-122"/>
                <a:ea typeface="华文仿宋" panose="02010600040101010101" pitchFamily="2" charset="-122"/>
              </a:rPr>
            </a:br>
            <a:br>
              <a:rPr lang="zh-CN" altLang="en-US" sz="2400" dirty="0">
                <a:latin typeface="华文仿宋" panose="02010600040101010101" pitchFamily="2" charset="-122"/>
                <a:ea typeface="华文仿宋" panose="02010600040101010101" pitchFamily="2" charset="-122"/>
              </a:rPr>
            </a:br>
            <a:r>
              <a:rPr lang="zh-CN" altLang="en-US" sz="2400" dirty="0" smtClean="0">
                <a:latin typeface="华文仿宋" panose="02010600040101010101" pitchFamily="2" charset="-122"/>
                <a:ea typeface="华文仿宋" panose="02010600040101010101" pitchFamily="2" charset="-122"/>
              </a:rPr>
              <a:t>步骤三：点击确定。</a:t>
            </a:r>
            <a:endParaRPr lang="zh-CN" altLang="en-US" sz="2400" dirty="0">
              <a:latin typeface="华文仿宋" panose="02010600040101010101" pitchFamily="2" charset="-122"/>
              <a:ea typeface="华文仿宋" panose="02010600040101010101" pitchFamily="2" charset="-122"/>
            </a:endParaRPr>
          </a:p>
        </p:txBody>
      </p:sp>
      <p:sp>
        <p:nvSpPr>
          <p:cNvPr id="8" name="文本框 7"/>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93065" y="2089328"/>
            <a:ext cx="7892508" cy="3397071"/>
          </a:xfrm>
          <a:prstGeom prst="rect">
            <a:avLst/>
          </a:prstGeom>
        </p:spPr>
      </p:pic>
      <p:sp>
        <p:nvSpPr>
          <p:cNvPr id="4" name="文本框 3"/>
          <p:cNvSpPr txBox="1"/>
          <p:nvPr/>
        </p:nvSpPr>
        <p:spPr>
          <a:xfrm>
            <a:off x="393065" y="632460"/>
            <a:ext cx="7581265"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在成功安装并且成功设置 </a:t>
            </a:r>
            <a:r>
              <a:rPr lang="en-US" altLang="zh-CN" sz="2400" dirty="0" smtClean="0">
                <a:latin typeface="华文仿宋" panose="02010600040101010101" pitchFamily="2" charset="-122"/>
                <a:ea typeface="华文仿宋" panose="02010600040101010101" pitchFamily="2" charset="-122"/>
              </a:rPr>
              <a:t>Python 3.5</a:t>
            </a:r>
            <a:r>
              <a:rPr lang="zh-CN" altLang="en-US" sz="2400" dirty="0" smtClean="0">
                <a:latin typeface="华文仿宋" panose="02010600040101010101" pitchFamily="2" charset="-122"/>
                <a:ea typeface="华文仿宋" panose="02010600040101010101" pitchFamily="2" charset="-122"/>
              </a:rPr>
              <a:t>后，我们可以打开</a:t>
            </a:r>
            <a:r>
              <a:rPr lang="en-US" altLang="zh-CN" sz="2400" dirty="0" smtClean="0">
                <a:latin typeface="华文仿宋" panose="02010600040101010101" pitchFamily="2" charset="-122"/>
                <a:ea typeface="华文仿宋" panose="02010600040101010101" pitchFamily="2" charset="-122"/>
              </a:rPr>
              <a:t>windows</a:t>
            </a:r>
            <a:r>
              <a:rPr lang="zh-CN" altLang="en-US" sz="2400" dirty="0" smtClean="0">
                <a:latin typeface="华文仿宋" panose="02010600040101010101" pitchFamily="2" charset="-122"/>
                <a:ea typeface="华文仿宋" panose="02010600040101010101" pitchFamily="2" charset="-122"/>
              </a:rPr>
              <a:t>的命令行，通过输入</a:t>
            </a:r>
            <a:r>
              <a:rPr lang="en-US" altLang="zh-CN" sz="2400" dirty="0" smtClean="0">
                <a:latin typeface="华文仿宋" panose="02010600040101010101" pitchFamily="2" charset="-122"/>
                <a:ea typeface="华文仿宋" panose="02010600040101010101" pitchFamily="2" charset="-122"/>
              </a:rPr>
              <a:t>python</a:t>
            </a:r>
            <a:r>
              <a:rPr lang="zh-CN" altLang="en-US" sz="2400" dirty="0" smtClean="0">
                <a:latin typeface="华文仿宋" panose="02010600040101010101" pitchFamily="2" charset="-122"/>
                <a:ea typeface="华文仿宋" panose="02010600040101010101" pitchFamily="2" charset="-122"/>
              </a:rPr>
              <a:t>来使得</a:t>
            </a:r>
            <a:r>
              <a:rPr lang="en-US" altLang="zh-CN" sz="2400" dirty="0" smtClean="0">
                <a:latin typeface="华文仿宋" panose="02010600040101010101" pitchFamily="2" charset="-122"/>
                <a:ea typeface="华文仿宋" panose="02010600040101010101" pitchFamily="2" charset="-122"/>
              </a:rPr>
              <a:t>python</a:t>
            </a:r>
            <a:r>
              <a:rPr lang="zh-CN" altLang="en-US" sz="2400" dirty="0" smtClean="0">
                <a:latin typeface="华文仿宋" panose="02010600040101010101" pitchFamily="2" charset="-122"/>
                <a:ea typeface="华文仿宋" panose="02010600040101010101" pitchFamily="2" charset="-122"/>
              </a:rPr>
              <a:t>运行。</a:t>
            </a:r>
            <a:endParaRPr lang="zh-CN" altLang="en-US" sz="2400" dirty="0">
              <a:latin typeface="华文仿宋" panose="02010600040101010101" pitchFamily="2" charset="-122"/>
              <a:ea typeface="华文仿宋" panose="02010600040101010101" pitchFamily="2" charset="-122"/>
            </a:endParaRPr>
          </a:p>
        </p:txBody>
      </p:sp>
      <p:sp>
        <p:nvSpPr>
          <p:cNvPr id="8" name="文本框 7"/>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5800" y="480695"/>
            <a:ext cx="5118735" cy="521970"/>
          </a:xfrm>
          <a:prstGeom prst="rect">
            <a:avLst/>
          </a:prstGeom>
          <a:noFill/>
        </p:spPr>
        <p:txBody>
          <a:bodyPr wrap="square" rtlCol="0" anchor="t">
            <a:spAutoFit/>
          </a:bodyPr>
          <a:lstStyle/>
          <a:p>
            <a:r>
              <a:rPr lang="zh-CN" altLang="en-US" sz="2800" b="1" dirty="0" smtClean="0">
                <a:latin typeface="华文仿宋" panose="02010600040101010101" pitchFamily="2" charset="-122"/>
                <a:ea typeface="华文仿宋" panose="02010600040101010101" pitchFamily="2" charset="-122"/>
              </a:rPr>
              <a:t>安装 </a:t>
            </a:r>
            <a:r>
              <a:rPr lang="zh-CN" altLang="en-US" sz="2800" b="1" dirty="0">
                <a:latin typeface="华文仿宋" panose="02010600040101010101" pitchFamily="2" charset="-122"/>
                <a:ea typeface="华文仿宋" panose="02010600040101010101" pitchFamily="2" charset="-122"/>
              </a:rPr>
              <a:t>IPython</a:t>
            </a:r>
            <a:endParaRPr lang="zh-CN" altLang="en-US" sz="2800" b="1" dirty="0">
              <a:latin typeface="华文仿宋" panose="02010600040101010101" pitchFamily="2" charset="-122"/>
              <a:ea typeface="华文仿宋" panose="02010600040101010101" pitchFamily="2" charset="-122"/>
            </a:endParaRPr>
          </a:p>
        </p:txBody>
      </p:sp>
      <p:sp>
        <p:nvSpPr>
          <p:cNvPr id="6" name="文本框 5"/>
          <p:cNvSpPr txBox="1"/>
          <p:nvPr/>
        </p:nvSpPr>
        <p:spPr>
          <a:xfrm>
            <a:off x="685800" y="1264285"/>
            <a:ext cx="7936230" cy="830997"/>
          </a:xfrm>
          <a:prstGeom prst="rect">
            <a:avLst/>
          </a:prstGeom>
          <a:noFill/>
        </p:spPr>
        <p:txBody>
          <a:bodyPr wrap="square" rtlCol="0" anchor="t">
            <a:spAutoFit/>
          </a:bodyPr>
          <a:lstStyle/>
          <a:p>
            <a:r>
              <a:rPr lang="en-US" altLang="zh-CN" sz="2400" dirty="0" smtClean="0">
                <a:latin typeface="华文仿宋" panose="02010600040101010101" pitchFamily="2" charset="-122"/>
                <a:ea typeface="华文仿宋" panose="02010600040101010101" pitchFamily="2" charset="-122"/>
              </a:rPr>
              <a:t>  </a:t>
            </a:r>
            <a:r>
              <a:rPr lang="en-US" altLang="zh-CN" sz="2400" dirty="0" err="1" smtClean="0">
                <a:latin typeface="华文仿宋" panose="02010600040101010101" pitchFamily="2" charset="-122"/>
                <a:ea typeface="华文仿宋" panose="02010600040101010101" pitchFamily="2" charset="-122"/>
              </a:rPr>
              <a:t>IPython</a:t>
            </a:r>
            <a:r>
              <a:rPr lang="zh-CN" altLang="en-US" sz="2400" dirty="0">
                <a:latin typeface="华文仿宋" panose="02010600040101010101" pitchFamily="2" charset="-122"/>
                <a:ea typeface="华文仿宋" panose="02010600040101010101" pitchFamily="2" charset="-122"/>
              </a:rPr>
              <a:t>是一个包含了许多工具的</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开发平台，相比</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自带的解释器有更多的特点和功能 </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p:txBody>
      </p:sp>
      <p:sp>
        <p:nvSpPr>
          <p:cNvPr id="7" name="文本框 6"/>
          <p:cNvSpPr txBox="1"/>
          <p:nvPr/>
        </p:nvSpPr>
        <p:spPr>
          <a:xfrm>
            <a:off x="685800" y="2667000"/>
            <a:ext cx="8186420" cy="1200329"/>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我们可以通过将以下信息输入</a:t>
            </a:r>
            <a:r>
              <a:rPr lang="en-US" altLang="zh-CN" sz="2400" dirty="0" smtClean="0">
                <a:latin typeface="华文仿宋" panose="02010600040101010101" pitchFamily="2" charset="-122"/>
                <a:ea typeface="华文仿宋" panose="02010600040101010101" pitchFamily="2" charset="-122"/>
              </a:rPr>
              <a:t>windows</a:t>
            </a:r>
            <a:r>
              <a:rPr lang="zh-CN" altLang="en-US" sz="2400" dirty="0" smtClean="0">
                <a:latin typeface="华文仿宋" panose="02010600040101010101" pitchFamily="2" charset="-122"/>
                <a:ea typeface="华文仿宋" panose="02010600040101010101" pitchFamily="2" charset="-122"/>
              </a:rPr>
              <a:t>命令行中来安装</a:t>
            </a:r>
            <a:r>
              <a:rPr lang="en-US" altLang="zh-CN" sz="2400" dirty="0" err="1" smtClean="0">
                <a:latin typeface="华文仿宋" panose="02010600040101010101" pitchFamily="2" charset="-122"/>
                <a:ea typeface="华文仿宋" panose="02010600040101010101" pitchFamily="2" charset="-122"/>
              </a:rPr>
              <a:t>Ipython</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a:p>
            <a:pPr marL="1200150" lvl="2" indent="-285750">
              <a:buFont typeface="Arial" panose="020B0604020202020204" pitchFamily="34" charset="0"/>
              <a:buChar char="•"/>
            </a:pPr>
            <a:r>
              <a:rPr lang="zh-CN" altLang="en-US" sz="2400" i="1" dirty="0">
                <a:ea typeface="宋体" panose="02010600030101010101" pitchFamily="2" charset="-122"/>
              </a:rPr>
              <a:t>pip install </a:t>
            </a:r>
            <a:r>
              <a:rPr lang="zh-CN" altLang="en-US" sz="2400" i="1" dirty="0" smtClean="0">
                <a:ea typeface="宋体" panose="02010600030101010101" pitchFamily="2" charset="-122"/>
              </a:rPr>
              <a:t>ipython</a:t>
            </a:r>
            <a:endParaRPr lang="zh-CN" altLang="en-US" sz="2400" i="1" dirty="0">
              <a:ea typeface="宋体" panose="02010600030101010101" pitchFamily="2" charset="-122"/>
            </a:endParaRPr>
          </a:p>
        </p:txBody>
      </p:sp>
      <p:sp>
        <p:nvSpPr>
          <p:cNvPr id="2" name="文本框 1"/>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09295" y="1589405"/>
            <a:ext cx="7725410" cy="2683510"/>
          </a:xfrm>
          <a:prstGeom prst="rect">
            <a:avLst/>
          </a:prstGeom>
        </p:spPr>
      </p:pic>
      <p:sp>
        <p:nvSpPr>
          <p:cNvPr id="4" name="文本框 3"/>
          <p:cNvSpPr txBox="1"/>
          <p:nvPr/>
        </p:nvSpPr>
        <p:spPr>
          <a:xfrm>
            <a:off x="238125" y="718820"/>
            <a:ext cx="8667750" cy="830997"/>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在</a:t>
            </a:r>
            <a:r>
              <a:rPr lang="zh-CN" altLang="en-US" sz="2400" dirty="0">
                <a:latin typeface="华文仿宋" panose="02010600040101010101" pitchFamily="2" charset="-122"/>
                <a:ea typeface="华文仿宋" panose="02010600040101010101" pitchFamily="2" charset="-122"/>
              </a:rPr>
              <a:t>成功安装并且成功设置 </a:t>
            </a:r>
            <a:r>
              <a:rPr lang="en-US" altLang="zh-CN" sz="2400" dirty="0" err="1" smtClean="0">
                <a:latin typeface="华文仿宋" panose="02010600040101010101" pitchFamily="2" charset="-122"/>
                <a:ea typeface="华文仿宋" panose="02010600040101010101" pitchFamily="2" charset="-122"/>
              </a:rPr>
              <a:t>IPython</a:t>
            </a:r>
            <a:r>
              <a:rPr lang="zh-CN" altLang="en-US" sz="2400" dirty="0" smtClean="0">
                <a:latin typeface="华文仿宋" panose="02010600040101010101" pitchFamily="2" charset="-122"/>
                <a:ea typeface="华文仿宋" panose="02010600040101010101" pitchFamily="2" charset="-122"/>
              </a:rPr>
              <a:t>后</a:t>
            </a:r>
            <a:r>
              <a:rPr lang="zh-CN" altLang="en-US" sz="2400" dirty="0">
                <a:latin typeface="华文仿宋" panose="02010600040101010101" pitchFamily="2" charset="-122"/>
                <a:ea typeface="华文仿宋" panose="02010600040101010101" pitchFamily="2" charset="-122"/>
              </a:rPr>
              <a:t>，我们可以打开</a:t>
            </a:r>
            <a:r>
              <a:rPr lang="en-US" altLang="zh-CN" sz="2400" dirty="0">
                <a:latin typeface="华文仿宋" panose="02010600040101010101" pitchFamily="2" charset="-122"/>
                <a:ea typeface="华文仿宋" panose="02010600040101010101" pitchFamily="2" charset="-122"/>
              </a:rPr>
              <a:t>windows</a:t>
            </a:r>
            <a:r>
              <a:rPr lang="zh-CN" altLang="en-US" sz="2400" dirty="0">
                <a:latin typeface="华文仿宋" panose="02010600040101010101" pitchFamily="2" charset="-122"/>
                <a:ea typeface="华文仿宋" panose="02010600040101010101" pitchFamily="2" charset="-122"/>
              </a:rPr>
              <a:t>的命令行，通过</a:t>
            </a:r>
            <a:r>
              <a:rPr lang="zh-CN" altLang="en-US" sz="2400" dirty="0" smtClean="0">
                <a:latin typeface="华文仿宋" panose="02010600040101010101" pitchFamily="2" charset="-122"/>
                <a:ea typeface="华文仿宋" panose="02010600040101010101" pitchFamily="2" charset="-122"/>
              </a:rPr>
              <a:t>输入</a:t>
            </a:r>
            <a:r>
              <a:rPr lang="en-US" altLang="zh-CN" sz="2400" dirty="0" err="1" smtClean="0">
                <a:latin typeface="华文仿宋" panose="02010600040101010101" pitchFamily="2" charset="-122"/>
                <a:ea typeface="华文仿宋" panose="02010600040101010101" pitchFamily="2" charset="-122"/>
              </a:rPr>
              <a:t>ipython</a:t>
            </a:r>
            <a:r>
              <a:rPr lang="zh-CN" altLang="en-US" sz="2400" dirty="0">
                <a:latin typeface="华文仿宋" panose="02010600040101010101" pitchFamily="2" charset="-122"/>
                <a:ea typeface="华文仿宋" panose="02010600040101010101" pitchFamily="2" charset="-122"/>
              </a:rPr>
              <a:t>来</a:t>
            </a:r>
            <a:r>
              <a:rPr lang="zh-CN" altLang="en-US" sz="2400" dirty="0" smtClean="0">
                <a:latin typeface="华文仿宋" panose="02010600040101010101" pitchFamily="2" charset="-122"/>
                <a:ea typeface="华文仿宋" panose="02010600040101010101" pitchFamily="2" charset="-122"/>
              </a:rPr>
              <a:t>使得</a:t>
            </a:r>
            <a:r>
              <a:rPr lang="en-US" altLang="zh-CN" sz="2400" dirty="0" err="1" smtClean="0">
                <a:latin typeface="华文仿宋" panose="02010600040101010101" pitchFamily="2" charset="-122"/>
                <a:ea typeface="华文仿宋" panose="02010600040101010101" pitchFamily="2" charset="-122"/>
              </a:rPr>
              <a:t>IPython</a:t>
            </a:r>
            <a:r>
              <a:rPr lang="zh-CN" altLang="en-US" sz="2400" dirty="0">
                <a:latin typeface="华文仿宋" panose="02010600040101010101" pitchFamily="2" charset="-122"/>
                <a:ea typeface="华文仿宋" panose="02010600040101010101" pitchFamily="2" charset="-122"/>
              </a:rPr>
              <a:t>运行。</a:t>
            </a:r>
            <a:endParaRPr lang="zh-CN" altLang="en-US" sz="2400" dirty="0">
              <a:latin typeface="华文仿宋" panose="02010600040101010101" pitchFamily="2" charset="-122"/>
              <a:ea typeface="华文仿宋" panose="02010600040101010101" pitchFamily="2" charset="-122"/>
            </a:endParaRPr>
          </a:p>
        </p:txBody>
      </p:sp>
      <p:sp>
        <p:nvSpPr>
          <p:cNvPr id="8" name="文本框 7"/>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6869" y="512787"/>
            <a:ext cx="6629400" cy="523220"/>
          </a:xfrm>
          <a:prstGeom prst="rect">
            <a:avLst/>
          </a:prstGeom>
          <a:noFill/>
        </p:spPr>
        <p:txBody>
          <a:bodyPr wrap="square" rtlCol="0">
            <a:spAutoFit/>
          </a:bodyPr>
          <a:lstStyle/>
          <a:p>
            <a:r>
              <a:rPr lang="zh-CN" altLang="en-US" sz="2800" b="1" dirty="0" smtClean="0">
                <a:latin typeface="华文仿宋" panose="02010600040101010101" pitchFamily="2" charset="-122"/>
                <a:ea typeface="华文仿宋" panose="02010600040101010101" pitchFamily="2" charset="-122"/>
              </a:rPr>
              <a:t>安装</a:t>
            </a:r>
            <a:r>
              <a:rPr lang="en-US" altLang="zh-CN" sz="2800" b="1" dirty="0" err="1" smtClean="0">
                <a:latin typeface="华文仿宋" panose="02010600040101010101" pitchFamily="2" charset="-122"/>
                <a:ea typeface="华文仿宋" panose="02010600040101010101" pitchFamily="2" charset="-122"/>
              </a:rPr>
              <a:t>Jupyter</a:t>
            </a:r>
            <a:r>
              <a:rPr lang="en-US" altLang="zh-CN" sz="2800" b="1" dirty="0" smtClean="0">
                <a:latin typeface="华文仿宋" panose="02010600040101010101" pitchFamily="2" charset="-122"/>
                <a:ea typeface="华文仿宋" panose="02010600040101010101" pitchFamily="2" charset="-122"/>
              </a:rPr>
              <a:t> Notebook </a:t>
            </a:r>
            <a:endParaRPr lang="zh-CN" altLang="en-US" sz="2800" b="1" dirty="0">
              <a:latin typeface="华文仿宋" panose="02010600040101010101" pitchFamily="2" charset="-122"/>
              <a:ea typeface="华文仿宋" panose="02010600040101010101" pitchFamily="2" charset="-122"/>
            </a:endParaRPr>
          </a:p>
        </p:txBody>
      </p:sp>
      <p:sp>
        <p:nvSpPr>
          <p:cNvPr id="6" name="文本框 5"/>
          <p:cNvSpPr txBox="1"/>
          <p:nvPr/>
        </p:nvSpPr>
        <p:spPr>
          <a:xfrm>
            <a:off x="876869" y="1148684"/>
            <a:ext cx="7467600" cy="2584450"/>
          </a:xfrm>
          <a:prstGeom prst="rect">
            <a:avLst/>
          </a:prstGeom>
          <a:noFill/>
        </p:spPr>
        <p:txBody>
          <a:bodyPr wrap="square" rtlCol="0">
            <a:spAutoFit/>
          </a:bodyPr>
          <a:lstStyle/>
          <a:p>
            <a:r>
              <a:rPr lang="en-US" altLang="zh-CN" sz="2400" dirty="0" err="1" smtClean="0">
                <a:latin typeface="华文仿宋" panose="02010600040101010101" pitchFamily="2" charset="-122"/>
                <a:ea typeface="华文仿宋" panose="02010600040101010101" pitchFamily="2" charset="-122"/>
              </a:rPr>
              <a:t>Jupyter</a:t>
            </a:r>
            <a:r>
              <a:rPr lang="en-US" altLang="zh-CN" sz="2400" dirty="0" smtClean="0">
                <a:latin typeface="华文仿宋" panose="02010600040101010101" pitchFamily="2" charset="-122"/>
                <a:ea typeface="华文仿宋" panose="02010600040101010101" pitchFamily="2" charset="-122"/>
              </a:rPr>
              <a:t> Notebook </a:t>
            </a:r>
            <a:r>
              <a:rPr lang="zh-CN" altLang="en-US" sz="2400" dirty="0">
                <a:latin typeface="华文仿宋" panose="02010600040101010101" pitchFamily="2" charset="-122"/>
                <a:ea typeface="华文仿宋" panose="02010600040101010101" pitchFamily="2" charset="-122"/>
              </a:rPr>
              <a:t>使</a:t>
            </a:r>
            <a:r>
              <a:rPr lang="zh-CN" altLang="en-US" sz="2400" dirty="0" smtClean="0">
                <a:latin typeface="华文仿宋" panose="02010600040101010101" pitchFamily="2" charset="-122"/>
                <a:ea typeface="华文仿宋" panose="02010600040101010101" pitchFamily="2" charset="-122"/>
              </a:rPr>
              <a:t>你可以使用浏览器编写</a:t>
            </a:r>
            <a:r>
              <a:rPr lang="en-US" altLang="zh-CN" sz="2400" dirty="0" smtClean="0">
                <a:latin typeface="华文仿宋" panose="02010600040101010101" pitchFamily="2" charset="-122"/>
                <a:ea typeface="华文仿宋" panose="02010600040101010101" pitchFamily="2" charset="-122"/>
              </a:rPr>
              <a:t>Python</a:t>
            </a:r>
            <a:r>
              <a:rPr lang="zh-CN" altLang="en-US" sz="2400" dirty="0" smtClean="0">
                <a:latin typeface="华文仿宋" panose="02010600040101010101" pitchFamily="2" charset="-122"/>
                <a:ea typeface="华文仿宋" panose="02010600040101010101" pitchFamily="2" charset="-122"/>
              </a:rPr>
              <a:t>程序，同时让你的代码变得规整，更便于作展示；你也可以在</a:t>
            </a:r>
            <a:r>
              <a:rPr lang="en-US" altLang="zh-CN" sz="2400" dirty="0" err="1" smtClean="0">
                <a:latin typeface="华文仿宋" panose="02010600040101010101" pitchFamily="2" charset="-122"/>
                <a:ea typeface="华文仿宋" panose="02010600040101010101" pitchFamily="2" charset="-122"/>
              </a:rPr>
              <a:t>Jupyter</a:t>
            </a:r>
            <a:r>
              <a:rPr lang="en-US" altLang="zh-CN" sz="2400" dirty="0" smtClean="0">
                <a:latin typeface="华文仿宋" panose="02010600040101010101" pitchFamily="2" charset="-122"/>
                <a:ea typeface="华文仿宋" panose="02010600040101010101" pitchFamily="2" charset="-122"/>
              </a:rPr>
              <a:t> Notebook</a:t>
            </a:r>
            <a:r>
              <a:rPr lang="zh-CN" altLang="en-US" sz="2400" dirty="0" smtClean="0">
                <a:latin typeface="华文仿宋" panose="02010600040101010101" pitchFamily="2" charset="-122"/>
                <a:ea typeface="华文仿宋" panose="02010600040101010101" pitchFamily="2" charset="-122"/>
              </a:rPr>
              <a:t>中为你的代码作注释说明。</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en-US" altLang="zh-CN" sz="2400" dirty="0" err="1" smtClean="0">
                <a:latin typeface="华文仿宋" panose="02010600040101010101" pitchFamily="2" charset="-122"/>
                <a:ea typeface="华文仿宋" panose="02010600040101010101" pitchFamily="2" charset="-122"/>
              </a:rPr>
              <a:t>Jupyter</a:t>
            </a:r>
            <a:r>
              <a:rPr lang="en-US" altLang="zh-CN" sz="2400" dirty="0" smtClean="0">
                <a:latin typeface="华文仿宋" panose="02010600040101010101" pitchFamily="2" charset="-122"/>
                <a:ea typeface="华文仿宋" panose="02010600040101010101" pitchFamily="2" charset="-122"/>
              </a:rPr>
              <a:t> Notebook</a:t>
            </a:r>
            <a:r>
              <a:rPr lang="zh-CN" altLang="en-US" sz="2400" dirty="0" smtClean="0">
                <a:latin typeface="华文仿宋" panose="02010600040101010101" pitchFamily="2" charset="-122"/>
                <a:ea typeface="华文仿宋" panose="02010600040101010101" pitchFamily="2" charset="-122"/>
              </a:rPr>
              <a:t>是探索数据集的良好工具，因此</a:t>
            </a:r>
            <a:r>
              <a:rPr lang="en-US" altLang="zh-CN" sz="2400" dirty="0" err="1" smtClean="0">
                <a:latin typeface="华文仿宋" panose="02010600040101010101" pitchFamily="2" charset="-122"/>
                <a:ea typeface="华文仿宋" panose="02010600040101010101" pitchFamily="2" charset="-122"/>
              </a:rPr>
              <a:t>Jupyter</a:t>
            </a:r>
            <a:r>
              <a:rPr lang="en-US" altLang="zh-CN" sz="2400" dirty="0" smtClean="0">
                <a:latin typeface="华文仿宋" panose="02010600040101010101" pitchFamily="2" charset="-122"/>
                <a:ea typeface="华文仿宋" panose="02010600040101010101" pitchFamily="2" charset="-122"/>
              </a:rPr>
              <a:t> Notebook </a:t>
            </a:r>
            <a:r>
              <a:rPr lang="zh-CN" altLang="en-US" sz="2400" dirty="0" smtClean="0">
                <a:latin typeface="华文仿宋" panose="02010600040101010101" pitchFamily="2" charset="-122"/>
                <a:ea typeface="华文仿宋" panose="02010600040101010101" pitchFamily="2" charset="-122"/>
              </a:rPr>
              <a:t>是我们进行实验的主要环境。</a:t>
            </a:r>
            <a:endParaRPr lang="zh-CN" altLang="en-US" sz="2400" dirty="0">
              <a:latin typeface="华文仿宋" panose="02010600040101010101" pitchFamily="2" charset="-122"/>
              <a:ea typeface="华文仿宋" panose="02010600040101010101" pitchFamily="2" charset="-122"/>
            </a:endParaRPr>
          </a:p>
          <a:p>
            <a:endParaRPr lang="zh-CN" altLang="en-US" b="1" dirty="0">
              <a:latin typeface="华文仿宋" panose="02010600040101010101" pitchFamily="2" charset="-122"/>
              <a:ea typeface="华文仿宋" panose="02010600040101010101" pitchFamily="2" charset="-122"/>
            </a:endParaRPr>
          </a:p>
        </p:txBody>
      </p:sp>
      <p:sp>
        <p:nvSpPr>
          <p:cNvPr id="7" name="文本框 6"/>
          <p:cNvSpPr txBox="1"/>
          <p:nvPr/>
        </p:nvSpPr>
        <p:spPr>
          <a:xfrm>
            <a:off x="876869" y="3529756"/>
            <a:ext cx="7467600" cy="1569660"/>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rPr>
              <a:t>我们可以通过将以下信息输入</a:t>
            </a:r>
            <a:r>
              <a:rPr lang="en-US" altLang="zh-CN" sz="2400" dirty="0">
                <a:latin typeface="华文仿宋" panose="02010600040101010101" pitchFamily="2" charset="-122"/>
                <a:ea typeface="华文仿宋" panose="02010600040101010101" pitchFamily="2" charset="-122"/>
              </a:rPr>
              <a:t>windows</a:t>
            </a:r>
            <a:r>
              <a:rPr lang="zh-CN" altLang="en-US" sz="2400" dirty="0">
                <a:latin typeface="华文仿宋" panose="02010600040101010101" pitchFamily="2" charset="-122"/>
                <a:ea typeface="华文仿宋" panose="02010600040101010101" pitchFamily="2" charset="-122"/>
              </a:rPr>
              <a:t>命令行中来</a:t>
            </a:r>
            <a:r>
              <a:rPr lang="zh-CN" altLang="en-US" sz="2400" dirty="0" smtClean="0">
                <a:latin typeface="华文仿宋" panose="02010600040101010101" pitchFamily="2" charset="-122"/>
                <a:ea typeface="华文仿宋" panose="02010600040101010101" pitchFamily="2" charset="-122"/>
              </a:rPr>
              <a:t>安装</a:t>
            </a:r>
            <a:r>
              <a:rPr lang="en-US" altLang="zh-CN" sz="2400" dirty="0" err="1" smtClean="0">
                <a:latin typeface="华文仿宋" panose="02010600040101010101" pitchFamily="2" charset="-122"/>
                <a:ea typeface="华文仿宋" panose="02010600040101010101" pitchFamily="2" charset="-122"/>
              </a:rPr>
              <a:t>Jupyter</a:t>
            </a:r>
            <a:r>
              <a:rPr lang="en-US" altLang="zh-CN" sz="2400" dirty="0" smtClean="0">
                <a:latin typeface="华文仿宋" panose="02010600040101010101" pitchFamily="2" charset="-122"/>
                <a:ea typeface="华文仿宋" panose="02010600040101010101" pitchFamily="2" charset="-122"/>
              </a:rPr>
              <a:t> Notebook</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b="1" dirty="0">
              <a:latin typeface="华文仿宋" panose="02010600040101010101" pitchFamily="2" charset="-122"/>
              <a:ea typeface="华文仿宋" panose="02010600040101010101" pitchFamily="2" charset="-122"/>
            </a:endParaRPr>
          </a:p>
          <a:p>
            <a:pPr marL="1200150" lvl="2" indent="-285750">
              <a:buFont typeface="Arial" panose="020B0604020202020204" pitchFamily="34" charset="0"/>
              <a:buChar char="•"/>
            </a:pPr>
            <a:r>
              <a:rPr lang="en-US" altLang="zh-CN" sz="2400" b="1" i="1" dirty="0">
                <a:latin typeface="华文仿宋" panose="02010600040101010101" pitchFamily="2" charset="-122"/>
                <a:ea typeface="华文仿宋" panose="02010600040101010101" pitchFamily="2" charset="-122"/>
              </a:rPr>
              <a:t>pip install </a:t>
            </a:r>
            <a:r>
              <a:rPr lang="en-US" altLang="zh-CN" sz="2400" b="1" i="1" dirty="0" err="1">
                <a:latin typeface="华文仿宋" panose="02010600040101010101" pitchFamily="2" charset="-122"/>
                <a:ea typeface="华文仿宋" panose="02010600040101010101" pitchFamily="2" charset="-122"/>
              </a:rPr>
              <a:t>jupyter</a:t>
            </a:r>
            <a:endParaRPr lang="zh-CN" altLang="en-US" sz="2400" b="1" i="1" dirty="0">
              <a:latin typeface="华文仿宋" panose="02010600040101010101" pitchFamily="2" charset="-122"/>
              <a:ea typeface="华文仿宋" panose="02010600040101010101" pitchFamily="2" charset="-122"/>
            </a:endParaRPr>
          </a:p>
        </p:txBody>
      </p:sp>
      <p:sp>
        <p:nvSpPr>
          <p:cNvPr id="8" name="文本框 7"/>
          <p:cNvSpPr txBox="1"/>
          <p:nvPr/>
        </p:nvSpPr>
        <p:spPr>
          <a:xfrm>
            <a:off x="876869" y="5181600"/>
            <a:ext cx="7467600" cy="1200329"/>
          </a:xfrm>
          <a:prstGeom prst="rect">
            <a:avLst/>
          </a:prstGeom>
          <a:noFill/>
        </p:spPr>
        <p:txBody>
          <a:bodyPr wrap="square" rtlCol="0">
            <a:spAutoFit/>
          </a:bodyPr>
          <a:lstStyle/>
          <a:p>
            <a:r>
              <a:rPr lang="zh-CN" altLang="en-US" sz="2400" dirty="0" smtClean="0">
                <a:latin typeface="华文仿宋" panose="02010600040101010101" pitchFamily="2" charset="-122"/>
                <a:ea typeface="华文仿宋" panose="02010600040101010101" pitchFamily="2" charset="-122"/>
              </a:rPr>
              <a:t>安装完成后，我们可以在</a:t>
            </a:r>
            <a:r>
              <a:rPr lang="en-US" altLang="zh-CN" sz="2400" dirty="0" smtClean="0">
                <a:latin typeface="华文仿宋" panose="02010600040101010101" pitchFamily="2" charset="-122"/>
                <a:ea typeface="华文仿宋" panose="02010600040101010101" pitchFamily="2" charset="-122"/>
              </a:rPr>
              <a:t>Python</a:t>
            </a:r>
            <a:r>
              <a:rPr lang="zh-CN" altLang="en-US" sz="2400" dirty="0" smtClean="0">
                <a:latin typeface="华文仿宋" panose="02010600040101010101" pitchFamily="2" charset="-122"/>
                <a:ea typeface="华文仿宋" panose="02010600040101010101" pitchFamily="2" charset="-122"/>
              </a:rPr>
              <a:t>默认安装路径的</a:t>
            </a:r>
            <a:r>
              <a:rPr lang="en-US" altLang="zh-CN" sz="2400" dirty="0" smtClean="0">
                <a:latin typeface="华文仿宋" panose="02010600040101010101" pitchFamily="2" charset="-122"/>
                <a:ea typeface="华文仿宋" panose="02010600040101010101" pitchFamily="2" charset="-122"/>
              </a:rPr>
              <a:t>Script</a:t>
            </a:r>
            <a:r>
              <a:rPr lang="zh-CN" altLang="en-US" sz="2400" dirty="0" smtClean="0">
                <a:latin typeface="华文仿宋" panose="02010600040101010101" pitchFamily="2" charset="-122"/>
                <a:ea typeface="华文仿宋" panose="02010600040101010101" pitchFamily="2" charset="-122"/>
              </a:rPr>
              <a:t>文件夹中找到 </a:t>
            </a:r>
            <a:r>
              <a:rPr lang="en-US" altLang="zh-CN" sz="2400" dirty="0" err="1" smtClean="0">
                <a:latin typeface="华文仿宋" panose="02010600040101010101" pitchFamily="2" charset="-122"/>
                <a:ea typeface="华文仿宋" panose="02010600040101010101" pitchFamily="2" charset="-122"/>
              </a:rPr>
              <a:t>jupyter</a:t>
            </a:r>
            <a:r>
              <a:rPr lang="en-US" altLang="zh-CN" sz="2400" dirty="0" smtClean="0">
                <a:latin typeface="华文仿宋" panose="02010600040101010101" pitchFamily="2" charset="-122"/>
                <a:ea typeface="华文仿宋" panose="02010600040101010101" pitchFamily="2" charset="-122"/>
              </a:rPr>
              <a:t>-notebook</a:t>
            </a:r>
            <a:r>
              <a:rPr lang="zh-CN" altLang="en-US" sz="2400" dirty="0" smtClean="0">
                <a:latin typeface="华文仿宋" panose="02010600040101010101" pitchFamily="2" charset="-122"/>
                <a:ea typeface="华文仿宋" panose="02010600040101010101" pitchFamily="2" charset="-122"/>
              </a:rPr>
              <a:t>这个应用，双击即可运行</a:t>
            </a:r>
            <a:r>
              <a:rPr lang="en-US" altLang="zh-CN" sz="2400" dirty="0" err="1">
                <a:latin typeface="华文仿宋" panose="02010600040101010101" pitchFamily="2" charset="-122"/>
                <a:ea typeface="华文仿宋" panose="02010600040101010101" pitchFamily="2" charset="-122"/>
              </a:rPr>
              <a:t>J</a:t>
            </a:r>
            <a:r>
              <a:rPr lang="en-US" altLang="zh-CN" sz="2400" dirty="0" err="1" smtClean="0">
                <a:latin typeface="华文仿宋" panose="02010600040101010101" pitchFamily="2" charset="-122"/>
                <a:ea typeface="华文仿宋" panose="02010600040101010101" pitchFamily="2" charset="-122"/>
              </a:rPr>
              <a:t>upyter</a:t>
            </a:r>
            <a:r>
              <a:rPr lang="en-US" altLang="zh-CN" sz="2400" dirty="0" smtClean="0">
                <a:latin typeface="华文仿宋" panose="02010600040101010101" pitchFamily="2" charset="-122"/>
                <a:ea typeface="华文仿宋" panose="02010600040101010101" pitchFamily="2" charset="-122"/>
              </a:rPr>
              <a:t> </a:t>
            </a:r>
            <a:r>
              <a:rPr lang="en-US" altLang="zh-CN" sz="2400" dirty="0">
                <a:latin typeface="华文仿宋" panose="02010600040101010101" pitchFamily="2" charset="-122"/>
                <a:ea typeface="华文仿宋" panose="02010600040101010101" pitchFamily="2" charset="-122"/>
              </a:rPr>
              <a:t>N</a:t>
            </a:r>
            <a:r>
              <a:rPr lang="en-US" altLang="zh-CN" sz="2400" dirty="0" smtClean="0">
                <a:latin typeface="华文仿宋" panose="02010600040101010101" pitchFamily="2" charset="-122"/>
                <a:ea typeface="华文仿宋" panose="02010600040101010101" pitchFamily="2" charset="-122"/>
              </a:rPr>
              <a:t>otebook</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p:txBody>
      </p:sp>
      <p:sp>
        <p:nvSpPr>
          <p:cNvPr id="2" name="文本框 1"/>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3855" y="741680"/>
            <a:ext cx="7923530" cy="5374640"/>
          </a:xfrm>
          <a:prstGeom prst="rect">
            <a:avLst/>
          </a:prstGeom>
        </p:spPr>
      </p:pic>
      <p:sp>
        <p:nvSpPr>
          <p:cNvPr id="8" name="文本框 7"/>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62000" y="762000"/>
            <a:ext cx="7848600" cy="584775"/>
          </a:xfrm>
          <a:prstGeom prst="rect">
            <a:avLst/>
          </a:prstGeom>
          <a:noFill/>
        </p:spPr>
        <p:txBody>
          <a:bodyPr wrap="square" rtlCol="0">
            <a:spAutoFit/>
          </a:bodyPr>
          <a:lstStyle/>
          <a:p>
            <a:r>
              <a:rPr lang="zh-CN" altLang="en-US" sz="3200" b="1" dirty="0" smtClean="0">
                <a:latin typeface="华文仿宋" panose="02010600040101010101" pitchFamily="2" charset="-122"/>
                <a:ea typeface="华文仿宋" panose="02010600040101010101" pitchFamily="2" charset="-122"/>
              </a:rPr>
              <a:t>安装 </a:t>
            </a:r>
            <a:r>
              <a:rPr lang="en-US" altLang="zh-CN" sz="3200" b="1" dirty="0" err="1" smtClean="0">
                <a:latin typeface="华文仿宋" panose="02010600040101010101" pitchFamily="2" charset="-122"/>
                <a:ea typeface="华文仿宋" panose="02010600040101010101" pitchFamily="2" charset="-122"/>
              </a:rPr>
              <a:t>Numpy</a:t>
            </a:r>
            <a:r>
              <a:rPr lang="en-US" altLang="zh-CN" sz="3200" b="1" dirty="0" smtClean="0">
                <a:latin typeface="华文仿宋" panose="02010600040101010101" pitchFamily="2" charset="-122"/>
                <a:ea typeface="华文仿宋" panose="02010600040101010101" pitchFamily="2" charset="-122"/>
              </a:rPr>
              <a:t> </a:t>
            </a:r>
            <a:r>
              <a:rPr lang="zh-CN" altLang="en-US" sz="3200" b="1" dirty="0" smtClean="0">
                <a:latin typeface="华文仿宋" panose="02010600040101010101" pitchFamily="2" charset="-122"/>
                <a:ea typeface="华文仿宋" panose="02010600040101010101" pitchFamily="2" charset="-122"/>
              </a:rPr>
              <a:t>以及 </a:t>
            </a:r>
            <a:r>
              <a:rPr lang="en-US" altLang="zh-CN" sz="3200" b="1" dirty="0" err="1" smtClean="0">
                <a:latin typeface="华文仿宋" panose="02010600040101010101" pitchFamily="2" charset="-122"/>
                <a:ea typeface="华文仿宋" panose="02010600040101010101" pitchFamily="2" charset="-122"/>
              </a:rPr>
              <a:t>Scipy</a:t>
            </a:r>
            <a:endParaRPr lang="zh-CN" altLang="en-US" sz="3200" b="1" dirty="0">
              <a:latin typeface="华文仿宋" panose="02010600040101010101" pitchFamily="2" charset="-122"/>
              <a:ea typeface="华文仿宋" panose="02010600040101010101" pitchFamily="2" charset="-122"/>
            </a:endParaRPr>
          </a:p>
        </p:txBody>
      </p:sp>
      <p:sp>
        <p:nvSpPr>
          <p:cNvPr id="4" name="文本框 3"/>
          <p:cNvSpPr txBox="1"/>
          <p:nvPr/>
        </p:nvSpPr>
        <p:spPr>
          <a:xfrm>
            <a:off x="762000" y="2034667"/>
            <a:ext cx="7162800" cy="1938992"/>
          </a:xfrm>
          <a:prstGeom prst="rect">
            <a:avLst/>
          </a:prstGeom>
          <a:noFill/>
        </p:spPr>
        <p:txBody>
          <a:bodyPr wrap="square" rtlCol="0">
            <a:spAutoFit/>
          </a:bodyPr>
          <a:lstStyle/>
          <a:p>
            <a:r>
              <a:rPr lang="en-US" altLang="zh-CN" sz="2400" dirty="0" err="1" smtClean="0">
                <a:latin typeface="华文仿宋" panose="02010600040101010101" pitchFamily="2" charset="-122"/>
                <a:ea typeface="华文仿宋" panose="02010600040101010101" pitchFamily="2" charset="-122"/>
              </a:rPr>
              <a:t>Numpy</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以及 </a:t>
            </a:r>
            <a:r>
              <a:rPr lang="en-US" altLang="zh-CN" sz="2400" dirty="0" err="1" smtClean="0">
                <a:latin typeface="华文仿宋" panose="02010600040101010101" pitchFamily="2" charset="-122"/>
                <a:ea typeface="华文仿宋" panose="02010600040101010101" pitchFamily="2" charset="-122"/>
              </a:rPr>
              <a:t>Scipy</a:t>
            </a:r>
            <a:r>
              <a:rPr lang="en-US" altLang="zh-CN" sz="2400" dirty="0" smtClean="0">
                <a:latin typeface="华文仿宋" panose="02010600040101010101" pitchFamily="2" charset="-122"/>
                <a:ea typeface="华文仿宋" panose="02010600040101010101" pitchFamily="2" charset="-122"/>
              </a:rPr>
              <a:t> </a:t>
            </a:r>
            <a:r>
              <a:rPr lang="zh-CN" altLang="en-US" sz="2400" dirty="0" smtClean="0">
                <a:latin typeface="华文仿宋" panose="02010600040101010101" pitchFamily="2" charset="-122"/>
                <a:ea typeface="华文仿宋" panose="02010600040101010101" pitchFamily="2" charset="-122"/>
              </a:rPr>
              <a:t>是两个最基本的</a:t>
            </a:r>
            <a:r>
              <a:rPr lang="en-US" altLang="zh-CN" sz="2400" dirty="0" smtClean="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科学</a:t>
            </a:r>
            <a:r>
              <a:rPr lang="zh-CN" altLang="en-US" sz="2400" dirty="0" smtClean="0">
                <a:latin typeface="华文仿宋" panose="02010600040101010101" pitchFamily="2" charset="-122"/>
                <a:ea typeface="华文仿宋" panose="02010600040101010101" pitchFamily="2" charset="-122"/>
              </a:rPr>
              <a:t>计算库，许多其他</a:t>
            </a:r>
            <a:r>
              <a:rPr lang="en-US" altLang="zh-CN" sz="2400" dirty="0" smtClean="0">
                <a:latin typeface="华文仿宋" panose="02010600040101010101" pitchFamily="2" charset="-122"/>
                <a:ea typeface="华文仿宋" panose="02010600040101010101" pitchFamily="2" charset="-122"/>
              </a:rPr>
              <a:t>Python</a:t>
            </a:r>
            <a:r>
              <a:rPr lang="zh-CN" altLang="en-US" sz="2400" dirty="0" smtClean="0">
                <a:latin typeface="华文仿宋" panose="02010600040101010101" pitchFamily="2" charset="-122"/>
                <a:ea typeface="华文仿宋" panose="02010600040101010101" pitchFamily="2" charset="-122"/>
              </a:rPr>
              <a:t>的科学计算库都基于这两个库。</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我们可以通过在命令行窗口中输入如下信息安装</a:t>
            </a:r>
            <a:r>
              <a:rPr lang="en-US" altLang="zh-CN" sz="2400" dirty="0" err="1" smtClean="0">
                <a:latin typeface="华文仿宋" panose="02010600040101010101" pitchFamily="2" charset="-122"/>
                <a:ea typeface="华文仿宋" panose="02010600040101010101" pitchFamily="2" charset="-122"/>
              </a:rPr>
              <a:t>Numpy</a:t>
            </a:r>
            <a:r>
              <a:rPr lang="zh-CN" altLang="en-US" sz="2400" dirty="0" smtClean="0">
                <a:latin typeface="华文仿宋" panose="02010600040101010101" pitchFamily="2" charset="-122"/>
                <a:ea typeface="华文仿宋" panose="02010600040101010101" pitchFamily="2" charset="-122"/>
              </a:rPr>
              <a:t>以及</a:t>
            </a:r>
            <a:r>
              <a:rPr lang="en-US" altLang="zh-CN" sz="2400" dirty="0" err="1" smtClean="0">
                <a:latin typeface="华文仿宋" panose="02010600040101010101" pitchFamily="2" charset="-122"/>
                <a:ea typeface="华文仿宋" panose="02010600040101010101" pitchFamily="2" charset="-122"/>
              </a:rPr>
              <a:t>Scipy</a:t>
            </a:r>
            <a:r>
              <a:rPr lang="en-US" altLang="zh-CN"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p:txBody>
      </p:sp>
      <p:sp>
        <p:nvSpPr>
          <p:cNvPr id="5" name="文本框 4"/>
          <p:cNvSpPr txBox="1"/>
          <p:nvPr/>
        </p:nvSpPr>
        <p:spPr>
          <a:xfrm>
            <a:off x="762000" y="4292219"/>
            <a:ext cx="7315200" cy="1200329"/>
          </a:xfrm>
          <a:prstGeom prst="rect">
            <a:avLst/>
          </a:prstGeom>
          <a:noFill/>
        </p:spPr>
        <p:txBody>
          <a:bodyPr wrap="square" rtlCol="0">
            <a:spAutoFit/>
          </a:bodyPr>
          <a:lstStyle/>
          <a:p>
            <a:pPr marL="1714500" lvl="3" indent="-342900">
              <a:buFont typeface="Arial" panose="020B0604020202020204" pitchFamily="34" charset="0"/>
              <a:buChar char="•"/>
            </a:pPr>
            <a:r>
              <a:rPr lang="en-US" altLang="zh-CN" sz="2400" i="1" dirty="0" smtClean="0"/>
              <a:t>pip install </a:t>
            </a:r>
            <a:r>
              <a:rPr lang="en-US" altLang="zh-CN" sz="2400" i="1" dirty="0" err="1" smtClean="0"/>
              <a:t>numpy</a:t>
            </a:r>
            <a:endParaRPr lang="en-US" altLang="zh-CN" sz="2400" i="1" dirty="0" smtClean="0"/>
          </a:p>
          <a:p>
            <a:endParaRPr lang="en-US" altLang="zh-CN" sz="2400" i="1" dirty="0" smtClean="0"/>
          </a:p>
          <a:p>
            <a:pPr marL="1714500" lvl="3" indent="-342900">
              <a:buFont typeface="Arial" panose="020B0604020202020204" pitchFamily="34" charset="0"/>
              <a:buChar char="•"/>
            </a:pPr>
            <a:r>
              <a:rPr lang="en-US" altLang="zh-CN" sz="2400" i="1" dirty="0" smtClean="0"/>
              <a:t>pip install </a:t>
            </a:r>
            <a:r>
              <a:rPr lang="en-US" altLang="zh-CN" sz="2400" i="1" dirty="0" err="1" smtClean="0"/>
              <a:t>scipy</a:t>
            </a:r>
            <a:endParaRPr lang="zh-CN" altLang="en-US" sz="2400" i="1" dirty="0"/>
          </a:p>
        </p:txBody>
      </p:sp>
      <p:sp>
        <p:nvSpPr>
          <p:cNvPr id="8" name="文本框 7"/>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9570" y="489585"/>
            <a:ext cx="7848600" cy="624205"/>
          </a:xfrm>
        </p:spPr>
        <p:txBody>
          <a:bodyPr/>
          <a:lstStyle/>
          <a:p>
            <a:r>
              <a:rPr lang="zh-CN" altLang="en-US" sz="2800" b="1" dirty="0" smtClean="0">
                <a:solidFill>
                  <a:schemeClr val="tx1"/>
                </a:solidFill>
                <a:latin typeface="宋体" panose="02010600030101010101" pitchFamily="2" charset="-122"/>
                <a:ea typeface="宋体" panose="02010600030101010101" pitchFamily="2" charset="-122"/>
              </a:rPr>
              <a:t>安装 </a:t>
            </a:r>
            <a:r>
              <a:rPr lang="zh-CN" altLang="en-US" sz="2800" b="1" dirty="0">
                <a:solidFill>
                  <a:schemeClr val="tx1"/>
                </a:solidFill>
                <a:latin typeface="宋体" panose="02010600030101010101" pitchFamily="2" charset="-122"/>
                <a:ea typeface="宋体" panose="02010600030101010101" pitchFamily="2" charset="-122"/>
              </a:rPr>
              <a:t>scikit-learn</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3" name="文本框 2"/>
          <p:cNvSpPr txBox="1"/>
          <p:nvPr/>
        </p:nvSpPr>
        <p:spPr>
          <a:xfrm>
            <a:off x="369570" y="1211226"/>
            <a:ext cx="8672195" cy="4801314"/>
          </a:xfrm>
          <a:prstGeom prst="rect">
            <a:avLst/>
          </a:prstGeom>
          <a:noFill/>
        </p:spPr>
        <p:txBody>
          <a:bodyPr wrap="square" rtlCol="0" anchor="t">
            <a:spAutoFit/>
          </a:bodyPr>
          <a:lstStyle/>
          <a:p>
            <a:r>
              <a:rPr lang="en-US" altLang="zh-CN" sz="2400" dirty="0" err="1" smtClean="0">
                <a:latin typeface="华文仿宋" panose="02010600040101010101" pitchFamily="2" charset="-122"/>
                <a:ea typeface="华文仿宋" panose="02010600040101010101" pitchFamily="2" charset="-122"/>
              </a:rPr>
              <a:t>Scikit</a:t>
            </a:r>
            <a:r>
              <a:rPr lang="en-US" altLang="zh-CN" sz="2400" dirty="0" smtClean="0">
                <a:latin typeface="华文仿宋" panose="02010600040101010101" pitchFamily="2" charset="-122"/>
                <a:ea typeface="华文仿宋" panose="02010600040101010101" pitchFamily="2" charset="-122"/>
              </a:rPr>
              <a:t>-Learn</a:t>
            </a:r>
            <a:r>
              <a:rPr lang="zh-CN" altLang="en-US" sz="2400" dirty="0">
                <a:latin typeface="华文仿宋" panose="02010600040101010101" pitchFamily="2" charset="-122"/>
                <a:ea typeface="华文仿宋" panose="02010600040101010101" pitchFamily="2" charset="-122"/>
              </a:rPr>
              <a:t>是一个用</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实现的机器学习函数库，这个函数库包含了被使用在机器学习中的多种算法、数据集、实用工具以及框架</a:t>
            </a:r>
            <a:r>
              <a:rPr lang="zh-CN" altLang="en-US" sz="2400" dirty="0" smtClean="0">
                <a:latin typeface="华文仿宋" panose="02010600040101010101" pitchFamily="2" charset="-122"/>
                <a:ea typeface="华文仿宋" panose="02010600040101010101" pitchFamily="2" charset="-122"/>
              </a:rPr>
              <a:t>。</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通过</a:t>
            </a:r>
            <a:r>
              <a:rPr lang="zh-CN" altLang="en-US" sz="2400" dirty="0">
                <a:latin typeface="华文仿宋" panose="02010600040101010101" pitchFamily="2" charset="-122"/>
                <a:ea typeface="华文仿宋" panose="02010600040101010101" pitchFamily="2" charset="-122"/>
              </a:rPr>
              <a:t>建立在多种如</a:t>
            </a:r>
            <a:r>
              <a:rPr lang="en-US" altLang="zh-CN" sz="2400" dirty="0" err="1">
                <a:latin typeface="华文仿宋" panose="02010600040101010101" pitchFamily="2" charset="-122"/>
                <a:ea typeface="华文仿宋" panose="02010600040101010101" pitchFamily="2" charset="-122"/>
              </a:rPr>
              <a:t>Numpy</a:t>
            </a:r>
            <a:r>
              <a:rPr lang="zh-CN" altLang="en-US" sz="2400" dirty="0">
                <a:latin typeface="华文仿宋" panose="02010600040101010101" pitchFamily="2" charset="-122"/>
                <a:ea typeface="华文仿宋" panose="02010600040101010101" pitchFamily="2" charset="-122"/>
              </a:rPr>
              <a:t>、</a:t>
            </a:r>
            <a:r>
              <a:rPr lang="en-US" altLang="zh-CN" sz="2400" dirty="0" err="1">
                <a:latin typeface="华文仿宋" panose="02010600040101010101" pitchFamily="2" charset="-122"/>
                <a:ea typeface="华文仿宋" panose="02010600040101010101" pitchFamily="2" charset="-122"/>
              </a:rPr>
              <a:t>Scipy</a:t>
            </a:r>
            <a:r>
              <a:rPr lang="zh-CN" altLang="en-US" sz="2400" dirty="0">
                <a:latin typeface="华文仿宋" panose="02010600040101010101" pitchFamily="2" charset="-122"/>
                <a:ea typeface="华文仿宋" panose="02010600040101010101" pitchFamily="2" charset="-122"/>
              </a:rPr>
              <a:t>等</a:t>
            </a:r>
            <a:r>
              <a:rPr lang="en-US" altLang="zh-CN" sz="2400" dirty="0">
                <a:latin typeface="华文仿宋" panose="02010600040101010101" pitchFamily="2" charset="-122"/>
                <a:ea typeface="华文仿宋" panose="02010600040101010101" pitchFamily="2" charset="-122"/>
              </a:rPr>
              <a:t>Python</a:t>
            </a:r>
            <a:r>
              <a:rPr lang="zh-CN" altLang="en-US" sz="2400" dirty="0">
                <a:latin typeface="华文仿宋" panose="02010600040101010101" pitchFamily="2" charset="-122"/>
                <a:ea typeface="华文仿宋" panose="02010600040101010101" pitchFamily="2" charset="-122"/>
              </a:rPr>
              <a:t>科学计算库之上，</a:t>
            </a:r>
            <a:r>
              <a:rPr lang="en-US" altLang="zh-CN" sz="2400" dirty="0" err="1" smtClean="0">
                <a:latin typeface="华文仿宋" panose="02010600040101010101" pitchFamily="2" charset="-122"/>
                <a:ea typeface="华文仿宋" panose="02010600040101010101" pitchFamily="2" charset="-122"/>
              </a:rPr>
              <a:t>Scikit</a:t>
            </a:r>
            <a:r>
              <a:rPr lang="en-US" altLang="zh-CN" sz="2400" dirty="0" smtClean="0">
                <a:latin typeface="华文仿宋" panose="02010600040101010101" pitchFamily="2" charset="-122"/>
                <a:ea typeface="华文仿宋" panose="02010600040101010101" pitchFamily="2" charset="-122"/>
              </a:rPr>
              <a:t>-Learn</a:t>
            </a:r>
            <a:r>
              <a:rPr lang="zh-CN" altLang="en-US" sz="2400" dirty="0">
                <a:latin typeface="华文仿宋" panose="02010600040101010101" pitchFamily="2" charset="-122"/>
                <a:ea typeface="华文仿宋" panose="02010600040101010101" pitchFamily="2" charset="-122"/>
              </a:rPr>
              <a:t>库的运行速度被优化；这使得</a:t>
            </a:r>
            <a:r>
              <a:rPr lang="en-US" altLang="zh-CN" sz="2400" dirty="0" err="1" smtClean="0">
                <a:latin typeface="华文仿宋" panose="02010600040101010101" pitchFamily="2" charset="-122"/>
                <a:ea typeface="华文仿宋" panose="02010600040101010101" pitchFamily="2" charset="-122"/>
              </a:rPr>
              <a:t>Scikit</a:t>
            </a:r>
            <a:r>
              <a:rPr lang="en-US" altLang="zh-CN" sz="2400" dirty="0" smtClean="0">
                <a:latin typeface="华文仿宋" panose="02010600040101010101" pitchFamily="2" charset="-122"/>
                <a:ea typeface="华文仿宋" panose="02010600040101010101" pitchFamily="2" charset="-122"/>
              </a:rPr>
              <a:t>-Learn</a:t>
            </a:r>
            <a:r>
              <a:rPr lang="zh-CN" altLang="en-US" sz="2400" dirty="0">
                <a:latin typeface="华文仿宋" panose="02010600040101010101" pitchFamily="2" charset="-122"/>
                <a:ea typeface="华文仿宋" panose="02010600040101010101" pitchFamily="2" charset="-122"/>
              </a:rPr>
              <a:t>在很多情况下都十分快速、可扩展，并且无论是对于新手还是高级研究人员都十分有用。 </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r>
              <a:rPr lang="zh-CN" altLang="en-US" sz="2400" dirty="0">
                <a:latin typeface="华文仿宋" panose="02010600040101010101" pitchFamily="2" charset="-122"/>
                <a:ea typeface="华文仿宋" panose="02010600040101010101" pitchFamily="2" charset="-122"/>
              </a:rPr>
              <a:t>在安装</a:t>
            </a:r>
            <a:r>
              <a:rPr lang="zh-CN" altLang="en-US" sz="2400" dirty="0" smtClean="0">
                <a:latin typeface="华文仿宋" panose="02010600040101010101" pitchFamily="2" charset="-122"/>
                <a:ea typeface="华文仿宋" panose="02010600040101010101" pitchFamily="2" charset="-122"/>
              </a:rPr>
              <a:t>完</a:t>
            </a:r>
            <a:r>
              <a:rPr lang="en-US" altLang="zh-CN" sz="2400" dirty="0" err="1" smtClean="0">
                <a:latin typeface="华文仿宋" panose="02010600040101010101" pitchFamily="2" charset="-122"/>
                <a:ea typeface="华文仿宋" panose="02010600040101010101" pitchFamily="2" charset="-122"/>
              </a:rPr>
              <a:t>Numpy</a:t>
            </a:r>
            <a:r>
              <a:rPr lang="zh-CN" altLang="en-US" sz="2400" dirty="0" smtClean="0">
                <a:latin typeface="华文仿宋" panose="02010600040101010101" pitchFamily="2" charset="-122"/>
                <a:ea typeface="华文仿宋" panose="02010600040101010101" pitchFamily="2" charset="-122"/>
              </a:rPr>
              <a:t>以及</a:t>
            </a:r>
            <a:r>
              <a:rPr lang="en-US" altLang="zh-CN" sz="2400" dirty="0" err="1" smtClean="0">
                <a:latin typeface="华文仿宋" panose="02010600040101010101" pitchFamily="2" charset="-122"/>
                <a:ea typeface="华文仿宋" panose="02010600040101010101" pitchFamily="2" charset="-122"/>
              </a:rPr>
              <a:t>Scipy</a:t>
            </a:r>
            <a:r>
              <a:rPr lang="zh-CN" altLang="en-US" sz="2400" dirty="0" smtClean="0">
                <a:latin typeface="华文仿宋" panose="02010600040101010101" pitchFamily="2" charset="-122"/>
                <a:ea typeface="华文仿宋" panose="02010600040101010101" pitchFamily="2" charset="-122"/>
              </a:rPr>
              <a:t>之后，我们可以通过在</a:t>
            </a:r>
            <a:r>
              <a:rPr lang="en-US" altLang="zh-CN" sz="2400" dirty="0" smtClean="0">
                <a:latin typeface="华文仿宋" panose="02010600040101010101" pitchFamily="2" charset="-122"/>
                <a:ea typeface="华文仿宋" panose="02010600040101010101" pitchFamily="2" charset="-122"/>
              </a:rPr>
              <a:t>windows</a:t>
            </a:r>
            <a:r>
              <a:rPr lang="zh-CN" altLang="en-US" sz="2400" dirty="0" smtClean="0">
                <a:latin typeface="华文仿宋" panose="02010600040101010101" pitchFamily="2" charset="-122"/>
                <a:ea typeface="华文仿宋" panose="02010600040101010101" pitchFamily="2" charset="-122"/>
              </a:rPr>
              <a:t>命令行中输入如下信息安装</a:t>
            </a:r>
            <a:r>
              <a:rPr lang="en-US" altLang="zh-CN" sz="2400" dirty="0" err="1" smtClean="0">
                <a:latin typeface="华文仿宋" panose="02010600040101010101" pitchFamily="2" charset="-122"/>
                <a:ea typeface="华文仿宋" panose="02010600040101010101" pitchFamily="2" charset="-122"/>
              </a:rPr>
              <a:t>Scikit</a:t>
            </a:r>
            <a:r>
              <a:rPr lang="en-US" altLang="zh-CN" sz="2400" dirty="0">
                <a:latin typeface="华文仿宋" panose="02010600040101010101" pitchFamily="2" charset="-122"/>
                <a:ea typeface="华文仿宋" panose="02010600040101010101" pitchFamily="2" charset="-122"/>
              </a:rPr>
              <a:t>-</a:t>
            </a:r>
            <a:r>
              <a:rPr lang="en-US" altLang="zh-CN" sz="2400" dirty="0" smtClean="0">
                <a:latin typeface="华文仿宋" panose="02010600040101010101" pitchFamily="2" charset="-122"/>
                <a:ea typeface="华文仿宋" panose="02010600040101010101" pitchFamily="2" charset="-122"/>
              </a:rPr>
              <a:t>Learn</a:t>
            </a:r>
            <a:r>
              <a:rPr lang="zh-CN" altLang="en-US" sz="2400" dirty="0" smtClean="0">
                <a:latin typeface="华文仿宋" panose="02010600040101010101" pitchFamily="2" charset="-122"/>
                <a:ea typeface="华文仿宋" panose="02010600040101010101" pitchFamily="2" charset="-122"/>
              </a:rPr>
              <a:t>:</a:t>
            </a:r>
            <a:endParaRPr lang="zh-CN" altLang="en-US" sz="2400" dirty="0">
              <a:latin typeface="华文仿宋" panose="02010600040101010101" pitchFamily="2" charset="-122"/>
              <a:ea typeface="华文仿宋" panose="02010600040101010101" pitchFamily="2" charset="-122"/>
            </a:endParaRPr>
          </a:p>
          <a:p>
            <a:endParaRPr lang="zh-CN" altLang="en-US" dirty="0"/>
          </a:p>
          <a:p>
            <a:pPr marL="2114550" lvl="4" indent="-285750">
              <a:buFont typeface="Arial" panose="020B0604020202020204" pitchFamily="34" charset="0"/>
              <a:buChar char="•"/>
            </a:pPr>
            <a:r>
              <a:rPr lang="en-US" altLang="zh-CN" sz="2400" b="1" i="1" dirty="0"/>
              <a:t>pip install </a:t>
            </a:r>
            <a:r>
              <a:rPr lang="en-US" altLang="zh-CN" sz="2400" b="1" i="1" dirty="0" err="1" smtClean="0"/>
              <a:t>scikit</a:t>
            </a:r>
            <a:r>
              <a:rPr lang="en-US" altLang="zh-CN" sz="2400" b="1" i="1" dirty="0" smtClean="0"/>
              <a:t>-learn</a:t>
            </a:r>
            <a:endParaRPr lang="en-US" altLang="zh-CN" sz="2400" b="1" i="1" dirty="0"/>
          </a:p>
        </p:txBody>
      </p:sp>
      <p:sp>
        <p:nvSpPr>
          <p:cNvPr id="8" name="文本框 7"/>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zh-CN" altLang="en-US" sz="3200" dirty="0" smtClean="0">
                <a:latin typeface="宋体" panose="02010600030101010101" pitchFamily="2" charset="-122"/>
                <a:ea typeface="宋体" panose="02010600030101010101" pitchFamily="2" charset="-122"/>
              </a:rPr>
              <a:t>什么是数据挖掘</a:t>
            </a:r>
            <a:r>
              <a:rPr lang="en-US" sz="3200" dirty="0" smtClean="0">
                <a:latin typeface="宋体" panose="02010600030101010101" pitchFamily="2" charset="-122"/>
                <a:ea typeface="宋体" panose="02010600030101010101" pitchFamily="2" charset="-122"/>
              </a:rPr>
              <a:t>?</a:t>
            </a:r>
            <a:endParaRPr lang="en-US" sz="3200" dirty="0">
              <a:latin typeface="宋体" panose="02010600030101010101" pitchFamily="2" charset="-122"/>
              <a:ea typeface="宋体" panose="02010600030101010101" pitchFamily="2" charset="-122"/>
            </a:endParaRPr>
          </a:p>
        </p:txBody>
      </p:sp>
      <p:sp>
        <p:nvSpPr>
          <p:cNvPr id="3" name="Content Placeholder 2"/>
          <p:cNvSpPr>
            <a:spLocks noGrp="1"/>
          </p:cNvSpPr>
          <p:nvPr>
            <p:ph idx="1"/>
          </p:nvPr>
        </p:nvSpPr>
        <p:spPr>
          <a:xfrm>
            <a:off x="457200" y="1600200"/>
            <a:ext cx="8229600" cy="4876800"/>
          </a:xfrm>
        </p:spPr>
        <p:txBody>
          <a:bodyPr/>
          <a:lstStyle/>
          <a:p>
            <a:r>
              <a:rPr lang="zh-CN" altLang="en-US" sz="2400" dirty="0" smtClean="0">
                <a:latin typeface="华文仿宋" panose="02010600040101010101" pitchFamily="2" charset="-122"/>
                <a:ea typeface="华文仿宋" panose="02010600040101010101" pitchFamily="2" charset="-122"/>
              </a:rPr>
              <a:t>在“数据挖掘”这一名词被发明了多年后，这个问题依然没有一个统一的</a:t>
            </a:r>
            <a:r>
              <a:rPr lang="zh-CN" altLang="en-US" sz="2400" dirty="0">
                <a:latin typeface="华文仿宋" panose="02010600040101010101" pitchFamily="2" charset="-122"/>
                <a:ea typeface="华文仿宋" panose="02010600040101010101" pitchFamily="2" charset="-122"/>
              </a:rPr>
              <a:t>答案</a:t>
            </a:r>
            <a:r>
              <a:rPr lang="zh-CN" altLang="en-US" sz="2400" dirty="0" smtClean="0">
                <a:latin typeface="华文仿宋" panose="02010600040101010101" pitchFamily="2" charset="-122"/>
                <a:ea typeface="华文仿宋" panose="02010600040101010101" pitchFamily="2" charset="-122"/>
              </a:rPr>
              <a:t>。</a:t>
            </a:r>
            <a:endParaRPr lang="en-US" sz="2400" dirty="0" smtClean="0">
              <a:latin typeface="华文仿宋" panose="02010600040101010101" pitchFamily="2" charset="-122"/>
              <a:ea typeface="华文仿宋" panose="02010600040101010101" pitchFamily="2" charset="-122"/>
            </a:endParaRPr>
          </a:p>
          <a:p>
            <a:endParaRPr lang="en-US"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一个暂时的定义</a:t>
            </a:r>
            <a:r>
              <a:rPr lang="en-US" sz="2400" dirty="0" smtClean="0">
                <a:latin typeface="华文仿宋" panose="02010600040101010101" pitchFamily="2" charset="-122"/>
                <a:ea typeface="华文仿宋" panose="02010600040101010101" pitchFamily="2" charset="-122"/>
              </a:rPr>
              <a:t>:</a:t>
            </a:r>
            <a:endParaRPr lang="en-US" sz="2400" dirty="0">
              <a:latin typeface="华文仿宋" panose="02010600040101010101" pitchFamily="2" charset="-122"/>
              <a:ea typeface="华文仿宋" panose="02010600040101010101" pitchFamily="2" charset="-122"/>
            </a:endParaRPr>
          </a:p>
        </p:txBody>
      </p:sp>
      <p:sp>
        <p:nvSpPr>
          <p:cNvPr id="4" name="TextBox 3"/>
          <p:cNvSpPr txBox="1"/>
          <p:nvPr/>
        </p:nvSpPr>
        <p:spPr>
          <a:xfrm>
            <a:off x="533400" y="3810000"/>
            <a:ext cx="8382000" cy="830997"/>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rPr>
              <a:t>数据挖掘是通过使用高效的技术手段从大量数据集中提取出有用的且或许未能被预料到的模式的过程。 </a:t>
            </a:r>
            <a:endParaRPr lang="en-US" sz="2000" dirty="0">
              <a:solidFill>
                <a:schemeClr val="accent4">
                  <a:lumMod val="75000"/>
                </a:schemeClr>
              </a:solidFill>
              <a:latin typeface="华文仿宋" panose="02010600040101010101" pitchFamily="2" charset="-122"/>
              <a:ea typeface="华文仿宋" panose="02010600040101010101" pitchFamily="2" charset="-122"/>
            </a:endParaRPr>
          </a:p>
        </p:txBody>
      </p:sp>
      <p:graphicFrame>
        <p:nvGraphicFramePr>
          <p:cNvPr id="5" name="Object 4"/>
          <p:cNvGraphicFramePr>
            <a:graphicFrameLocks noChangeAspect="1"/>
          </p:cNvGraphicFramePr>
          <p:nvPr/>
        </p:nvGraphicFramePr>
        <p:xfrm>
          <a:off x="5867400" y="2209800"/>
          <a:ext cx="1087438" cy="1295400"/>
        </p:xfrm>
        <a:graphic>
          <a:graphicData uri="http://schemas.openxmlformats.org/presentationml/2006/ole">
            <mc:AlternateContent xmlns:mc="http://schemas.openxmlformats.org/markup-compatibility/2006">
              <mc:Choice xmlns:v="urn:schemas-microsoft-com:vml" Requires="v">
                <p:oleObj spid="_x0000_s4202" name="Clip" r:id="rId1" imgW="1089025" imgH="1174750" progId="MS_ClipArt_Gallery.2">
                  <p:embed/>
                </p:oleObj>
              </mc:Choice>
              <mc:Fallback>
                <p:oleObj name="Clip" r:id="rId1" imgW="1089025" imgH="1174750" progId="MS_ClipArt_Gallery.2">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09800"/>
                        <a:ext cx="1087438"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5638800" y="5334000"/>
          <a:ext cx="1905000" cy="1397000"/>
        </p:xfrm>
        <a:graphic>
          <a:graphicData uri="http://schemas.openxmlformats.org/presentationml/2006/ole">
            <mc:AlternateContent xmlns:mc="http://schemas.openxmlformats.org/markup-compatibility/2006">
              <mc:Choice xmlns:v="urn:schemas-microsoft-com:vml" Requires="v">
                <p:oleObj spid="_x0000_s4203" name="Clip" r:id="rId3" imgW="4582795" imgH="3359150" progId="MS_ClipArt_Gallery.2">
                  <p:embed/>
                </p:oleObj>
              </mc:Choice>
              <mc:Fallback>
                <p:oleObj name="Clip" r:id="rId3" imgW="4582795" imgH="335915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5334000"/>
                        <a:ext cx="19050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74040"/>
            <a:ext cx="8382000" cy="6000115"/>
          </a:xfrm>
        </p:spPr>
        <p:txBody>
          <a:bodyPr>
            <a:normAutofit fontScale="25000" lnSpcReduction="20000"/>
          </a:bodyPr>
          <a:lstStyle/>
          <a:p>
            <a:pPr marL="514350" indent="-514350">
              <a:lnSpc>
                <a:spcPct val="150000"/>
              </a:lnSpc>
              <a:buClr>
                <a:srgbClr val="4F80BD"/>
              </a:buClr>
              <a:buFont typeface="+mj-lt"/>
              <a:buAutoNum type="romanUcPeriod"/>
            </a:pP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环境配置</a:t>
            </a:r>
            <a:endParaRPr lang="en-US" sz="9600" b="1" dirty="0" smtClean="0">
              <a:solidFill>
                <a:schemeClr val="tx2">
                  <a:lumMod val="60000"/>
                  <a:lumOff val="40000"/>
                </a:schemeClr>
              </a:solidFill>
              <a:latin typeface="华文仿宋" panose="02010600040101010101" pitchFamily="2" charset="-122"/>
              <a:ea typeface="华文仿宋" panose="02010600040101010101" pitchFamily="2" charset="-122"/>
            </a:endParaRPr>
          </a:p>
          <a:p>
            <a:pPr marL="514350" indent="-514350">
              <a:lnSpc>
                <a:spcPct val="150000"/>
              </a:lnSpc>
              <a:buClr>
                <a:srgbClr val="4F80BD"/>
              </a:buClr>
              <a:buFont typeface="+mj-lt"/>
              <a:buAutoNum type="romanUcPeriod"/>
            </a:pP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使用</a:t>
            </a:r>
            <a:r>
              <a:rPr lang="en-US" altLang="zh-CN" sz="9600" b="1" dirty="0" err="1" smtClean="0">
                <a:solidFill>
                  <a:schemeClr val="tx2">
                    <a:lumMod val="60000"/>
                    <a:lumOff val="40000"/>
                  </a:schemeClr>
                </a:solidFill>
                <a:latin typeface="华文仿宋" panose="02010600040101010101" pitchFamily="2" charset="-122"/>
                <a:ea typeface="华文仿宋" panose="02010600040101010101" pitchFamily="2" charset="-122"/>
              </a:rPr>
              <a:t>scikit</a:t>
            </a:r>
            <a:r>
              <a:rPr lang="en-US" altLang="zh-CN" sz="9600" b="1" dirty="0" smtClean="0">
                <a:solidFill>
                  <a:schemeClr val="tx2">
                    <a:lumMod val="60000"/>
                    <a:lumOff val="40000"/>
                  </a:schemeClr>
                </a:solidFill>
                <a:latin typeface="华文仿宋" panose="02010600040101010101" pitchFamily="2" charset="-122"/>
                <a:ea typeface="华文仿宋" panose="02010600040101010101" pitchFamily="2" charset="-122"/>
              </a:rPr>
              <a:t>-learn</a:t>
            </a: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包中的</a:t>
            </a:r>
            <a:r>
              <a:rPr lang="en-US" altLang="zh-CN" sz="9600" b="1" dirty="0" smtClean="0">
                <a:solidFill>
                  <a:schemeClr val="tx2">
                    <a:lumMod val="60000"/>
                    <a:lumOff val="40000"/>
                  </a:schemeClr>
                </a:solidFill>
                <a:latin typeface="华文仿宋" panose="02010600040101010101" pitchFamily="2" charset="-122"/>
                <a:ea typeface="华文仿宋" panose="02010600040101010101" pitchFamily="2" charset="-122"/>
              </a:rPr>
              <a:t>K-</a:t>
            </a: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最近邻分类算法来进行分类</a:t>
            </a:r>
            <a:endParaRPr lang="en-US" sz="9600" b="1" dirty="0" smtClean="0">
              <a:solidFill>
                <a:schemeClr val="tx2">
                  <a:lumMod val="60000"/>
                  <a:lumOff val="40000"/>
                </a:schemeClr>
              </a:solidFill>
              <a:latin typeface="华文仿宋" panose="02010600040101010101" pitchFamily="2" charset="-122"/>
              <a:ea typeface="华文仿宋" panose="02010600040101010101" pitchFamily="2" charset="-122"/>
            </a:endParaRPr>
          </a:p>
          <a:p>
            <a:pPr marL="514350" indent="-514350">
              <a:lnSpc>
                <a:spcPct val="150000"/>
              </a:lnSpc>
              <a:buClr>
                <a:srgbClr val="4F80BD"/>
              </a:buClr>
              <a:buFont typeface="+mj-lt"/>
              <a:buAutoNum type="romanUcPeriod"/>
            </a:pP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使用数据流水线（</a:t>
            </a:r>
            <a:r>
              <a:rPr lang="en-US" altLang="zh-CN" sz="9600" b="1" dirty="0" smtClean="0">
                <a:solidFill>
                  <a:schemeClr val="tx2">
                    <a:lumMod val="60000"/>
                    <a:lumOff val="40000"/>
                  </a:schemeClr>
                </a:solidFill>
                <a:latin typeface="华文仿宋" panose="02010600040101010101" pitchFamily="2" charset="-122"/>
                <a:ea typeface="华文仿宋" panose="02010600040101010101" pitchFamily="2" charset="-122"/>
              </a:rPr>
              <a:t>pipelines</a:t>
            </a: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）来进行数据处理</a:t>
            </a:r>
            <a:endParaRPr lang="en-US" sz="9600" b="1" dirty="0" smtClean="0">
              <a:solidFill>
                <a:schemeClr val="tx2">
                  <a:lumMod val="60000"/>
                  <a:lumOff val="40000"/>
                </a:schemeClr>
              </a:solidFill>
              <a:latin typeface="华文仿宋" panose="02010600040101010101" pitchFamily="2" charset="-122"/>
              <a:ea typeface="华文仿宋" panose="02010600040101010101" pitchFamily="2" charset="-122"/>
            </a:endParaRPr>
          </a:p>
          <a:p>
            <a:pPr marL="514350" indent="-514350">
              <a:lnSpc>
                <a:spcPct val="150000"/>
              </a:lnSpc>
              <a:buClr>
                <a:srgbClr val="4F80BD"/>
              </a:buClr>
              <a:buFont typeface="+mj-lt"/>
              <a:buAutoNum type="romanUcPeriod"/>
            </a:pP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使用决策树拍预测体育赛事的获胜者</a:t>
            </a:r>
            <a:endParaRPr lang="en-US" sz="9600" b="1" dirty="0" smtClean="0">
              <a:solidFill>
                <a:schemeClr val="tx2">
                  <a:lumMod val="60000"/>
                  <a:lumOff val="40000"/>
                </a:schemeClr>
              </a:solidFill>
              <a:latin typeface="华文仿宋" panose="02010600040101010101" pitchFamily="2" charset="-122"/>
              <a:ea typeface="华文仿宋" panose="02010600040101010101" pitchFamily="2" charset="-122"/>
            </a:endParaRPr>
          </a:p>
          <a:p>
            <a:pPr marL="514350" indent="-514350">
              <a:lnSpc>
                <a:spcPct val="150000"/>
              </a:lnSpc>
              <a:buClr>
                <a:srgbClr val="4F80BD"/>
              </a:buClr>
              <a:buFont typeface="+mj-lt"/>
              <a:buAutoNum type="romanUcPeriod"/>
            </a:pP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使用朴素贝叶斯算法在社交媒体中找出非歧义的用词</a:t>
            </a:r>
            <a:endParaRPr lang="en-US" sz="9600" b="1" dirty="0" smtClean="0">
              <a:solidFill>
                <a:schemeClr val="tx2">
                  <a:lumMod val="60000"/>
                  <a:lumOff val="40000"/>
                </a:schemeClr>
              </a:solidFill>
              <a:latin typeface="华文仿宋" panose="02010600040101010101" pitchFamily="2" charset="-122"/>
              <a:ea typeface="华文仿宋" panose="02010600040101010101" pitchFamily="2" charset="-122"/>
            </a:endParaRPr>
          </a:p>
          <a:p>
            <a:pPr marL="514350" indent="-514350">
              <a:lnSpc>
                <a:spcPct val="150000"/>
              </a:lnSpc>
              <a:buClr>
                <a:srgbClr val="4F80BD"/>
              </a:buClr>
              <a:buFont typeface="+mj-lt"/>
              <a:buAutoNum type="romanUcPeriod"/>
            </a:pP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使用神经网络突破全自动区分计算机和人类的图灵测试</a:t>
            </a:r>
            <a:endParaRPr lang="en-US"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endParaRPr>
          </a:p>
          <a:p>
            <a:pPr marL="514350" indent="-514350">
              <a:lnSpc>
                <a:spcPct val="150000"/>
              </a:lnSpc>
              <a:buClr>
                <a:srgbClr val="4F80BD"/>
              </a:buClr>
              <a:buFont typeface="+mj-lt"/>
              <a:buAutoNum type="romanUcPeriod"/>
            </a:pP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使用关联分析来推荐电影</a:t>
            </a:r>
            <a:endParaRPr lang="en-US" sz="9600" b="1" dirty="0" smtClean="0">
              <a:solidFill>
                <a:schemeClr val="tx2">
                  <a:lumMod val="60000"/>
                  <a:lumOff val="40000"/>
                </a:schemeClr>
              </a:solidFill>
              <a:latin typeface="华文仿宋" panose="02010600040101010101" pitchFamily="2" charset="-122"/>
              <a:ea typeface="华文仿宋" panose="02010600040101010101" pitchFamily="2" charset="-122"/>
            </a:endParaRPr>
          </a:p>
          <a:p>
            <a:pPr marL="514350" indent="-514350">
              <a:lnSpc>
                <a:spcPct val="150000"/>
              </a:lnSpc>
              <a:buClr>
                <a:srgbClr val="4F80BD"/>
              </a:buClr>
              <a:buFont typeface="+mj-lt"/>
              <a:buAutoNum type="romanUcPeriod"/>
            </a:pPr>
            <a:r>
              <a:rPr lang="zh-CN" altLang="en-US" sz="9600" b="1" dirty="0" smtClean="0">
                <a:solidFill>
                  <a:schemeClr val="tx2">
                    <a:lumMod val="60000"/>
                    <a:lumOff val="40000"/>
                  </a:schemeClr>
                </a:solidFill>
                <a:latin typeface="华文仿宋" panose="02010600040101010101" pitchFamily="2" charset="-122"/>
                <a:ea typeface="华文仿宋" panose="02010600040101010101" pitchFamily="2" charset="-122"/>
              </a:rPr>
              <a:t>聚类分析</a:t>
            </a:r>
            <a:endParaRPr lang="en-US" sz="9600" b="1" dirty="0" smtClean="0">
              <a:solidFill>
                <a:schemeClr val="tx2">
                  <a:lumMod val="60000"/>
                  <a:lumOff val="40000"/>
                </a:schemeClr>
              </a:solidFill>
              <a:latin typeface="华文仿宋" panose="02010600040101010101" pitchFamily="2" charset="-122"/>
              <a:ea typeface="华文仿宋" panose="02010600040101010101" pitchFamily="2" charset="-122"/>
            </a:endParaRPr>
          </a:p>
          <a:p>
            <a:pPr marL="514350" indent="-514350">
              <a:buClr>
                <a:srgbClr val="4F80BD"/>
              </a:buClr>
              <a:buFont typeface="+mj-lt"/>
              <a:buAutoNum type="romanUcPeriod"/>
            </a:pPr>
            <a:endParaRPr lang="en-US" sz="9600" b="1" dirty="0" smtClean="0">
              <a:solidFill>
                <a:srgbClr val="4F80B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b="1" dirty="0" smtClean="0">
                <a:solidFill>
                  <a:schemeClr val="tx1"/>
                </a:solidFill>
                <a:sym typeface="+mn-ea"/>
              </a:rPr>
              <a:t> </a:t>
            </a:r>
            <a:endParaRPr lang="en-US" sz="3600" b="1" dirty="0" smtClean="0">
              <a:solidFill>
                <a:schemeClr val="tx1"/>
              </a:solidFill>
              <a:sym typeface="+mn-ea"/>
            </a:endParaRPr>
          </a:p>
        </p:txBody>
      </p:sp>
      <p:sp>
        <p:nvSpPr>
          <p:cNvPr id="2" name="Title 3"/>
          <p:cNvSpPr>
            <a:spLocks noGrp="1"/>
          </p:cNvSpPr>
          <p:nvPr/>
        </p:nvSpPr>
        <p:spPr>
          <a:xfrm>
            <a:off x="647700" y="1371600"/>
            <a:ext cx="7848600" cy="1927225"/>
          </a:xfrm>
          <a:prstGeom prst="rect">
            <a:avLst/>
          </a:prstGeom>
        </p:spPr>
        <p:txBody>
          <a:bodyPr vert="horz" lIns="91440" tIns="45720" rIns="91440" bIns="45720" rtlCol="0" anchor="b">
            <a:noAutofit/>
          </a:bodyPr>
          <a:lstStyle>
            <a:lvl1pPr algn="l" defTabSz="914400" rtl="0" eaLnBrk="1" latinLnBrk="0" hangingPunct="1">
              <a:spcBef>
                <a:spcPct val="0"/>
              </a:spcBef>
              <a:buNone/>
              <a:defRPr sz="2400" kern="1200" cap="all" spc="-100" baseline="0">
                <a:solidFill>
                  <a:schemeClr val="tx2"/>
                </a:solidFill>
                <a:latin typeface="+mj-lt"/>
                <a:ea typeface="+mj-ea"/>
                <a:cs typeface="+mj-cs"/>
              </a:defRPr>
            </a:lvl1pPr>
          </a:lstStyle>
          <a:p>
            <a:pPr algn="ctr"/>
            <a:r>
              <a:rPr lang="zh-CN" altLang="en-US" sz="6600" dirty="0" smtClean="0">
                <a:latin typeface="宋体" panose="02010600030101010101" pitchFamily="2" charset="-122"/>
                <a:ea typeface="宋体" panose="02010600030101010101" pitchFamily="2" charset="-122"/>
              </a:rPr>
              <a:t>环境配置</a:t>
            </a:r>
            <a:endParaRPr lang="zh-CN" altLang="en-US" sz="6600" dirty="0" smtClean="0">
              <a:latin typeface="宋体" panose="02010600030101010101" pitchFamily="2" charset="-122"/>
              <a:ea typeface="宋体" panose="02010600030101010101" pitchFamily="2" charset="-122"/>
            </a:endParaRPr>
          </a:p>
        </p:txBody>
      </p:sp>
      <p:sp>
        <p:nvSpPr>
          <p:cNvPr id="3" name="Subtitle 4"/>
          <p:cNvSpPr>
            <a:spLocks noGrp="1"/>
          </p:cNvSpPr>
          <p:nvPr/>
        </p:nvSpPr>
        <p:spPr>
          <a:xfrm>
            <a:off x="5280025" y="3425825"/>
            <a:ext cx="382841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6"/>
              </a:buClr>
              <a:buSzPct val="85000"/>
              <a:buFont typeface="Arial" panose="020B0604020202020204" pitchFamily="34" charset="0"/>
              <a:buNone/>
              <a:defRPr sz="28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6"/>
              </a:buClr>
              <a:buSzPct val="85000"/>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6"/>
              </a:buClr>
              <a:buSzPct val="90000"/>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6"/>
              </a:buClr>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SzPct val="100000"/>
              <a:buFont typeface="Arial" panose="020B0604020202020204"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en-US" dirty="0" smtClean="0"/>
              <a:t> By HE WEI</a:t>
            </a:r>
            <a:endParaRPr lang="en-US" dirty="0" smtClean="0"/>
          </a:p>
          <a:p>
            <a:r>
              <a:rPr lang="en-US" altLang="zh-CN" dirty="0" smtClean="0"/>
              <a:t>      LIANG LIZHEN</a:t>
            </a:r>
            <a:endParaRPr lang="en-US" altLang="zh-CN" dirty="0" smtClean="0"/>
          </a:p>
          <a:p>
            <a:r>
              <a:rPr lang="en-US" dirty="0"/>
              <a:t> </a:t>
            </a:r>
            <a:r>
              <a:rPr lang="en-US" dirty="0" smtClean="0"/>
              <a:t>     </a:t>
            </a:r>
            <a:r>
              <a:rPr lang="en-US" altLang="zh-CN" dirty="0" smtClean="0"/>
              <a:t>2017/10/25</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5300" y="1600200"/>
            <a:ext cx="8438515" cy="3969385"/>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sym typeface="+mn-ea"/>
              </a:rPr>
              <a:t>我们强烈建议你安装</a:t>
            </a:r>
            <a:r>
              <a:rPr lang="en-US" altLang="zh-CN" sz="2400" dirty="0" smtClean="0">
                <a:latin typeface="华文仿宋" panose="02010600040101010101" pitchFamily="2" charset="-122"/>
                <a:ea typeface="华文仿宋" panose="02010600040101010101" pitchFamily="2" charset="-122"/>
                <a:sym typeface="+mn-ea"/>
              </a:rPr>
              <a:t>Anaconda</a:t>
            </a:r>
            <a:r>
              <a:rPr lang="zh-CN" altLang="en-US" sz="2400" dirty="0" smtClean="0">
                <a:latin typeface="华文仿宋" panose="02010600040101010101" pitchFamily="2" charset="-122"/>
                <a:ea typeface="华文仿宋" panose="02010600040101010101" pitchFamily="2" charset="-122"/>
                <a:sym typeface="+mn-ea"/>
              </a:rPr>
              <a:t>作为你的</a:t>
            </a:r>
            <a:r>
              <a:rPr lang="en-US" altLang="zh-CN" sz="2400" dirty="0" smtClean="0">
                <a:latin typeface="华文仿宋" panose="02010600040101010101" pitchFamily="2" charset="-122"/>
                <a:ea typeface="华文仿宋" panose="02010600040101010101" pitchFamily="2" charset="-122"/>
                <a:sym typeface="+mn-ea"/>
              </a:rPr>
              <a:t>Python</a:t>
            </a:r>
            <a:r>
              <a:rPr lang="zh-CN" altLang="en-US" sz="2400" dirty="0" smtClean="0">
                <a:latin typeface="华文仿宋" panose="02010600040101010101" pitchFamily="2" charset="-122"/>
                <a:ea typeface="华文仿宋" panose="02010600040101010101" pitchFamily="2" charset="-122"/>
                <a:sym typeface="+mn-ea"/>
              </a:rPr>
              <a:t>科学计算包管理工具。</a:t>
            </a:r>
            <a:endParaRPr lang="en-US" altLang="zh-CN" sz="2400" dirty="0" smtClean="0">
              <a:latin typeface="华文仿宋" panose="02010600040101010101" pitchFamily="2" charset="-122"/>
              <a:ea typeface="华文仿宋" panose="02010600040101010101" pitchFamily="2" charset="-122"/>
              <a:sym typeface="+mn-ea"/>
            </a:endParaRPr>
          </a:p>
          <a:p>
            <a:endParaRPr lang="en-US" altLang="zh-CN" sz="2400" dirty="0" smtClean="0">
              <a:latin typeface="华文仿宋" panose="02010600040101010101" pitchFamily="2" charset="-122"/>
              <a:ea typeface="华文仿宋" panose="02010600040101010101" pitchFamily="2" charset="-122"/>
              <a:sym typeface="+mn-ea"/>
            </a:endParaRPr>
          </a:p>
          <a:p>
            <a:r>
              <a:rPr lang="en-US" altLang="zh-CN" sz="2400" dirty="0" smtClean="0">
                <a:latin typeface="华文仿宋" panose="02010600040101010101" pitchFamily="2" charset="-122"/>
                <a:ea typeface="华文仿宋" panose="02010600040101010101" pitchFamily="2" charset="-122"/>
                <a:sym typeface="+mn-ea"/>
              </a:rPr>
              <a:t>Anaconda</a:t>
            </a:r>
            <a:r>
              <a:rPr lang="zh-CN" altLang="en-US" sz="2400" dirty="0" smtClean="0">
                <a:latin typeface="华文仿宋" panose="02010600040101010101" pitchFamily="2" charset="-122"/>
                <a:ea typeface="华文仿宋" panose="02010600040101010101" pitchFamily="2" charset="-122"/>
                <a:sym typeface="+mn-ea"/>
              </a:rPr>
              <a:t>囊括了大部分你会使用到的</a:t>
            </a:r>
            <a:r>
              <a:rPr lang="en-US" altLang="zh-CN" sz="2400" dirty="0" smtClean="0">
                <a:latin typeface="华文仿宋" panose="02010600040101010101" pitchFamily="2" charset="-122"/>
                <a:ea typeface="华文仿宋" panose="02010600040101010101" pitchFamily="2" charset="-122"/>
                <a:sym typeface="+mn-ea"/>
              </a:rPr>
              <a:t>Python</a:t>
            </a:r>
            <a:r>
              <a:rPr lang="zh-CN" altLang="en-US" sz="2400" dirty="0" smtClean="0">
                <a:latin typeface="华文仿宋" panose="02010600040101010101" pitchFamily="2" charset="-122"/>
                <a:ea typeface="华文仿宋" panose="02010600040101010101" pitchFamily="2" charset="-122"/>
                <a:sym typeface="+mn-ea"/>
              </a:rPr>
              <a:t>科学计算包和库，</a:t>
            </a:r>
            <a:endParaRPr lang="en-US" altLang="zh-CN" sz="2400" dirty="0" smtClean="0">
              <a:latin typeface="华文仿宋" panose="02010600040101010101" pitchFamily="2" charset="-122"/>
              <a:ea typeface="华文仿宋" panose="02010600040101010101" pitchFamily="2" charset="-122"/>
              <a:sym typeface="+mn-ea"/>
            </a:endParaRPr>
          </a:p>
          <a:p>
            <a:r>
              <a:rPr lang="zh-CN" altLang="en-US" sz="2400" dirty="0" smtClean="0">
                <a:latin typeface="华文仿宋" panose="02010600040101010101" pitchFamily="2" charset="-122"/>
                <a:ea typeface="华文仿宋" panose="02010600040101010101" pitchFamily="2" charset="-122"/>
                <a:sym typeface="+mn-ea"/>
              </a:rPr>
              <a:t>包括：</a:t>
            </a:r>
            <a:endParaRPr lang="en-US" altLang="zh-CN" sz="2400" dirty="0" smtClean="0">
              <a:latin typeface="华文仿宋" panose="02010600040101010101" pitchFamily="2" charset="-122"/>
              <a:ea typeface="华文仿宋" panose="02010600040101010101" pitchFamily="2" charset="-122"/>
              <a:sym typeface="+mn-ea"/>
            </a:endParaRPr>
          </a:p>
          <a:p>
            <a:pPr marL="1257300" lvl="2" indent="-342900">
              <a:buFont typeface="Arial" panose="020B0604020202020204" pitchFamily="34" charset="0"/>
              <a:buChar char="•"/>
            </a:pPr>
            <a:r>
              <a:rPr lang="en-US" altLang="zh-CN" sz="2400" dirty="0" err="1" smtClean="0">
                <a:latin typeface="华文仿宋" panose="02010600040101010101" pitchFamily="2" charset="-122"/>
                <a:ea typeface="华文仿宋" panose="02010600040101010101" pitchFamily="2" charset="-122"/>
                <a:sym typeface="+mn-ea"/>
              </a:rPr>
              <a:t>Numpy</a:t>
            </a:r>
            <a:endParaRPr lang="en-US" altLang="zh-CN" sz="2400" dirty="0">
              <a:latin typeface="华文仿宋" panose="02010600040101010101" pitchFamily="2" charset="-122"/>
              <a:ea typeface="华文仿宋" panose="02010600040101010101" pitchFamily="2" charset="-122"/>
              <a:sym typeface="+mn-ea"/>
            </a:endParaRPr>
          </a:p>
          <a:p>
            <a:pPr marL="1257300" lvl="2" indent="-342900">
              <a:buFont typeface="Arial" panose="020B0604020202020204" pitchFamily="34" charset="0"/>
              <a:buChar char="•"/>
            </a:pPr>
            <a:r>
              <a:rPr lang="en-US" altLang="zh-CN" sz="2400" dirty="0" smtClean="0">
                <a:latin typeface="华文仿宋" panose="02010600040101010101" pitchFamily="2" charset="-122"/>
                <a:ea typeface="华文仿宋" panose="02010600040101010101" pitchFamily="2" charset="-122"/>
                <a:sym typeface="+mn-ea"/>
              </a:rPr>
              <a:t>Pandas</a:t>
            </a:r>
            <a:endParaRPr lang="en-US" altLang="zh-CN" sz="2400" dirty="0">
              <a:latin typeface="华文仿宋" panose="02010600040101010101" pitchFamily="2" charset="-122"/>
              <a:ea typeface="华文仿宋" panose="02010600040101010101" pitchFamily="2" charset="-122"/>
              <a:sym typeface="+mn-ea"/>
            </a:endParaRPr>
          </a:p>
          <a:p>
            <a:pPr marL="1257300" lvl="2" indent="-342900">
              <a:buFont typeface="Arial" panose="020B0604020202020204" pitchFamily="34" charset="0"/>
              <a:buChar char="•"/>
            </a:pPr>
            <a:r>
              <a:rPr lang="en-US" altLang="zh-CN" sz="2400" dirty="0" err="1" smtClean="0">
                <a:latin typeface="华文仿宋" panose="02010600040101010101" pitchFamily="2" charset="-122"/>
                <a:ea typeface="华文仿宋" panose="02010600040101010101" pitchFamily="2" charset="-122"/>
                <a:sym typeface="+mn-ea"/>
              </a:rPr>
              <a:t>Matplotlib</a:t>
            </a:r>
            <a:endParaRPr lang="en-US" altLang="zh-CN" sz="2400" dirty="0">
              <a:latin typeface="华文仿宋" panose="02010600040101010101" pitchFamily="2" charset="-122"/>
              <a:ea typeface="华文仿宋" panose="02010600040101010101" pitchFamily="2" charset="-122"/>
              <a:sym typeface="+mn-ea"/>
            </a:endParaRPr>
          </a:p>
          <a:p>
            <a:pPr marL="1257300" lvl="2" indent="-342900">
              <a:buFont typeface="Arial" panose="020B0604020202020204" pitchFamily="34" charset="0"/>
              <a:buChar char="•"/>
            </a:pPr>
            <a:r>
              <a:rPr lang="en-US" altLang="zh-CN" sz="2400" dirty="0" err="1" smtClean="0">
                <a:latin typeface="华文仿宋" panose="02010600040101010101" pitchFamily="2" charset="-122"/>
                <a:ea typeface="华文仿宋" panose="02010600040101010101" pitchFamily="2" charset="-122"/>
                <a:sym typeface="+mn-ea"/>
              </a:rPr>
              <a:t>Jupyter</a:t>
            </a:r>
            <a:r>
              <a:rPr lang="en-US" altLang="zh-CN" sz="2400" dirty="0" smtClean="0">
                <a:latin typeface="华文仿宋" panose="02010600040101010101" pitchFamily="2" charset="-122"/>
                <a:ea typeface="华文仿宋" panose="02010600040101010101" pitchFamily="2" charset="-122"/>
                <a:sym typeface="+mn-ea"/>
              </a:rPr>
              <a:t> Notebook </a:t>
            </a:r>
            <a:r>
              <a:rPr lang="zh-CN" altLang="en-US" sz="2400" dirty="0" smtClean="0">
                <a:latin typeface="华文仿宋" panose="02010600040101010101" pitchFamily="2" charset="-122"/>
                <a:ea typeface="华文仿宋" panose="02010600040101010101" pitchFamily="2" charset="-122"/>
                <a:sym typeface="+mn-ea"/>
              </a:rPr>
              <a:t>等</a:t>
            </a:r>
            <a:r>
              <a:rPr lang="en-US" altLang="zh-CN" sz="2400" dirty="0" smtClean="0">
                <a:latin typeface="华文仿宋" panose="02010600040101010101" pitchFamily="2" charset="-122"/>
                <a:ea typeface="华文仿宋" panose="02010600040101010101" pitchFamily="2" charset="-122"/>
                <a:sym typeface="+mn-ea"/>
              </a:rPr>
              <a:t>;</a:t>
            </a:r>
            <a:endParaRPr lang="en-US" altLang="zh-CN" sz="2400" dirty="0" smtClean="0">
              <a:latin typeface="华文仿宋" panose="02010600040101010101" pitchFamily="2" charset="-122"/>
              <a:ea typeface="华文仿宋" panose="02010600040101010101" pitchFamily="2" charset="-122"/>
              <a:sym typeface="+mn-ea"/>
            </a:endParaRPr>
          </a:p>
          <a:p>
            <a:endParaRPr lang="en-US" altLang="zh-CN" b="1" dirty="0">
              <a:latin typeface="华文仿宋" panose="02010600040101010101" pitchFamily="2" charset="-122"/>
              <a:ea typeface="华文仿宋" panose="02010600040101010101" pitchFamily="2" charset="-122"/>
              <a:sym typeface="+mn-ea"/>
            </a:endParaRPr>
          </a:p>
          <a:p>
            <a:endParaRPr lang="zh-CN" altLang="en-US" b="1" dirty="0">
              <a:latin typeface="华文仿宋" panose="02010600040101010101" pitchFamily="2" charset="-122"/>
              <a:ea typeface="华文仿宋" panose="02010600040101010101" pitchFamily="2" charset="-122"/>
            </a:endParaRPr>
          </a:p>
        </p:txBody>
      </p:sp>
      <p:sp>
        <p:nvSpPr>
          <p:cNvPr id="5" name="文本框 4"/>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57480" y="474980"/>
            <a:ext cx="8829040" cy="3959860"/>
          </a:xfrm>
          <a:prstGeom prst="rect">
            <a:avLst/>
          </a:prstGeom>
        </p:spPr>
      </p:pic>
      <p:sp>
        <p:nvSpPr>
          <p:cNvPr id="4" name="文本框 3"/>
          <p:cNvSpPr txBox="1"/>
          <p:nvPr/>
        </p:nvSpPr>
        <p:spPr>
          <a:xfrm>
            <a:off x="304800" y="4724400"/>
            <a:ext cx="8382000" cy="1846659"/>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sym typeface="+mn-ea"/>
              </a:rPr>
              <a:t>下载地址</a:t>
            </a:r>
            <a:r>
              <a:rPr lang="en-US" altLang="zh-CN" sz="2400" dirty="0">
                <a:latin typeface="华文仿宋" panose="02010600040101010101" pitchFamily="2" charset="-122"/>
                <a:ea typeface="华文仿宋" panose="02010600040101010101" pitchFamily="2" charset="-122"/>
                <a:sym typeface="+mn-ea"/>
              </a:rPr>
              <a:t>:https://www.anaconda.com/download</a:t>
            </a:r>
            <a:r>
              <a:rPr lang="en-US" altLang="zh-CN" sz="2400" dirty="0" smtClean="0">
                <a:latin typeface="华文仿宋" panose="02010600040101010101" pitchFamily="2" charset="-122"/>
                <a:ea typeface="华文仿宋" panose="02010600040101010101" pitchFamily="2" charset="-122"/>
                <a:sym typeface="+mn-ea"/>
              </a:rPr>
              <a:t>/</a:t>
            </a:r>
            <a:endParaRPr lang="en-US" altLang="zh-CN" sz="2400" dirty="0" smtClean="0">
              <a:latin typeface="华文仿宋" panose="02010600040101010101" pitchFamily="2" charset="-122"/>
              <a:ea typeface="华文仿宋" panose="02010600040101010101" pitchFamily="2" charset="-122"/>
              <a:sym typeface="+mn-ea"/>
            </a:endParaRPr>
          </a:p>
          <a:p>
            <a:endParaRPr lang="en-US" altLang="zh-CN" sz="2400" dirty="0">
              <a:latin typeface="华文仿宋" panose="02010600040101010101" pitchFamily="2" charset="-122"/>
              <a:ea typeface="华文仿宋" panose="02010600040101010101" pitchFamily="2" charset="-122"/>
              <a:sym typeface="+mn-ea"/>
            </a:endParaRPr>
          </a:p>
          <a:p>
            <a:r>
              <a:rPr lang="zh-CN" altLang="en-US" sz="2400" dirty="0">
                <a:latin typeface="华文仿宋" panose="02010600040101010101" pitchFamily="2" charset="-122"/>
                <a:ea typeface="华文仿宋" panose="02010600040101010101" pitchFamily="2" charset="-122"/>
                <a:sym typeface="+mn-ea"/>
              </a:rPr>
              <a:t>我们实验课程所用到的</a:t>
            </a:r>
            <a:r>
              <a:rPr lang="en-US" altLang="zh-CN" sz="2400" dirty="0">
                <a:latin typeface="华文仿宋" panose="02010600040101010101" pitchFamily="2" charset="-122"/>
                <a:ea typeface="华文仿宋" panose="02010600040101010101" pitchFamily="2" charset="-122"/>
                <a:sym typeface="+mn-ea"/>
              </a:rPr>
              <a:t>Python</a:t>
            </a:r>
            <a:r>
              <a:rPr lang="zh-CN" altLang="en-US" sz="2400" dirty="0">
                <a:latin typeface="华文仿宋" panose="02010600040101010101" pitchFamily="2" charset="-122"/>
                <a:ea typeface="华文仿宋" panose="02010600040101010101" pitchFamily="2" charset="-122"/>
                <a:sym typeface="+mn-ea"/>
              </a:rPr>
              <a:t>版本为</a:t>
            </a:r>
            <a:r>
              <a:rPr lang="en-US" altLang="zh-CN" sz="2400" dirty="0">
                <a:latin typeface="华文仿宋" panose="02010600040101010101" pitchFamily="2" charset="-122"/>
                <a:ea typeface="华文仿宋" panose="02010600040101010101" pitchFamily="2" charset="-122"/>
                <a:sym typeface="+mn-ea"/>
              </a:rPr>
              <a:t>3.5</a:t>
            </a:r>
            <a:r>
              <a:rPr lang="zh-CN" altLang="en-US" sz="2400" dirty="0">
                <a:latin typeface="华文仿宋" panose="02010600040101010101" pitchFamily="2" charset="-122"/>
                <a:ea typeface="华文仿宋" panose="02010600040101010101" pitchFamily="2" charset="-122"/>
                <a:sym typeface="+mn-ea"/>
              </a:rPr>
              <a:t>，请注意不要下载</a:t>
            </a:r>
            <a:r>
              <a:rPr lang="en-US" altLang="zh-CN" sz="2400" dirty="0">
                <a:latin typeface="华文仿宋" panose="02010600040101010101" pitchFamily="2" charset="-122"/>
                <a:ea typeface="华文仿宋" panose="02010600040101010101" pitchFamily="2" charset="-122"/>
                <a:sym typeface="+mn-ea"/>
              </a:rPr>
              <a:t>Python 2.7</a:t>
            </a:r>
            <a:r>
              <a:rPr lang="zh-CN" altLang="en-US" sz="2400" dirty="0">
                <a:latin typeface="华文仿宋" panose="02010600040101010101" pitchFamily="2" charset="-122"/>
                <a:ea typeface="华文仿宋" panose="02010600040101010101" pitchFamily="2" charset="-122"/>
                <a:sym typeface="+mn-ea"/>
              </a:rPr>
              <a:t>版本的</a:t>
            </a:r>
            <a:r>
              <a:rPr lang="en-US" altLang="zh-CN" sz="2400" dirty="0">
                <a:latin typeface="华文仿宋" panose="02010600040101010101" pitchFamily="2" charset="-122"/>
                <a:ea typeface="华文仿宋" panose="02010600040101010101" pitchFamily="2" charset="-122"/>
                <a:sym typeface="+mn-ea"/>
              </a:rPr>
              <a:t>Anaconda</a:t>
            </a:r>
            <a:r>
              <a:rPr lang="zh-CN" altLang="en-US" sz="2400" dirty="0">
                <a:latin typeface="华文仿宋" panose="02010600040101010101" pitchFamily="2" charset="-122"/>
                <a:ea typeface="华文仿宋" panose="02010600040101010101" pitchFamily="2" charset="-122"/>
                <a:sym typeface="+mn-ea"/>
              </a:rPr>
              <a:t>。</a:t>
            </a:r>
            <a:endParaRPr lang="en-US" altLang="zh-CN" sz="2400" dirty="0">
              <a:latin typeface="华文仿宋" panose="02010600040101010101" pitchFamily="2" charset="-122"/>
              <a:ea typeface="华文仿宋" panose="02010600040101010101" pitchFamily="2" charset="-122"/>
              <a:sym typeface="+mn-ea"/>
            </a:endParaRPr>
          </a:p>
          <a:p>
            <a:endParaRPr lang="zh-CN" altLang="en-US" dirty="0"/>
          </a:p>
        </p:txBody>
      </p:sp>
      <p:sp>
        <p:nvSpPr>
          <p:cNvPr id="6" name="文本框 5"/>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a:t>
            </a:r>
            <a:r>
              <a:rPr lang="en-US" altLang="zh-CN" sz="2000" b="1" dirty="0">
                <a:ea typeface="宋体" panose="02010600030101010101" pitchFamily="2" charset="-122"/>
              </a:rPr>
              <a:t>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40360" y="631825"/>
            <a:ext cx="8463280" cy="4516755"/>
          </a:xfrm>
          <a:prstGeom prst="rect">
            <a:avLst/>
          </a:prstGeom>
        </p:spPr>
      </p:pic>
      <p:sp>
        <p:nvSpPr>
          <p:cNvPr id="2" name="文本框 1"/>
          <p:cNvSpPr txBox="1"/>
          <p:nvPr/>
        </p:nvSpPr>
        <p:spPr>
          <a:xfrm>
            <a:off x="340360" y="5148580"/>
            <a:ext cx="8463280" cy="1846659"/>
          </a:xfrm>
          <a:prstGeom prst="rect">
            <a:avLst/>
          </a:prstGeom>
          <a:noFill/>
        </p:spPr>
        <p:txBody>
          <a:bodyPr wrap="square" rtlCol="0">
            <a:spAutoFit/>
          </a:bodyPr>
          <a:lstStyle/>
          <a:p>
            <a:r>
              <a:rPr lang="en-US" altLang="zh-CN" sz="2400" dirty="0" smtClean="0">
                <a:latin typeface="华文仿宋" panose="02010600040101010101" pitchFamily="2" charset="-122"/>
                <a:ea typeface="华文仿宋" panose="02010600040101010101" pitchFamily="2" charset="-122"/>
                <a:sym typeface="+mn-ea"/>
              </a:rPr>
              <a:t>Anaconda-Navigator </a:t>
            </a:r>
            <a:r>
              <a:rPr lang="zh-CN" altLang="en-US" sz="2400" dirty="0" smtClean="0">
                <a:latin typeface="华文仿宋" panose="02010600040101010101" pitchFamily="2" charset="-122"/>
                <a:ea typeface="华文仿宋" panose="02010600040101010101" pitchFamily="2" charset="-122"/>
                <a:sym typeface="+mn-ea"/>
              </a:rPr>
              <a:t>是</a:t>
            </a:r>
            <a:r>
              <a:rPr lang="en-US" altLang="zh-CN" sz="2400" dirty="0" smtClean="0">
                <a:latin typeface="华文仿宋" panose="02010600040101010101" pitchFamily="2" charset="-122"/>
                <a:ea typeface="华文仿宋" panose="02010600040101010101" pitchFamily="2" charset="-122"/>
                <a:sym typeface="+mn-ea"/>
              </a:rPr>
              <a:t>Anaconda</a:t>
            </a:r>
            <a:r>
              <a:rPr lang="zh-CN" altLang="en-US" sz="2400" dirty="0" smtClean="0">
                <a:latin typeface="华文仿宋" panose="02010600040101010101" pitchFamily="2" charset="-122"/>
                <a:ea typeface="华文仿宋" panose="02010600040101010101" pitchFamily="2" charset="-122"/>
                <a:sym typeface="+mn-ea"/>
              </a:rPr>
              <a:t>的</a:t>
            </a:r>
            <a:r>
              <a:rPr lang="en-US" altLang="zh-CN" sz="2400" dirty="0" smtClean="0">
                <a:latin typeface="华文仿宋" panose="02010600040101010101" pitchFamily="2" charset="-122"/>
                <a:ea typeface="华文仿宋" panose="02010600040101010101" pitchFamily="2" charset="-122"/>
                <a:sym typeface="+mn-ea"/>
              </a:rPr>
              <a:t>GUI</a:t>
            </a:r>
            <a:r>
              <a:rPr lang="zh-CN" altLang="en-US" sz="2400" dirty="0">
                <a:latin typeface="华文仿宋" panose="02010600040101010101" pitchFamily="2" charset="-122"/>
                <a:ea typeface="华文仿宋" panose="02010600040101010101" pitchFamily="2" charset="-122"/>
                <a:sym typeface="+mn-ea"/>
              </a:rPr>
              <a:t>，</a:t>
            </a:r>
            <a:r>
              <a:rPr lang="zh-CN" altLang="en-US" sz="2400" dirty="0" smtClean="0">
                <a:latin typeface="华文仿宋" panose="02010600040101010101" pitchFamily="2" charset="-122"/>
                <a:ea typeface="华文仿宋" panose="02010600040101010101" pitchFamily="2" charset="-122"/>
                <a:sym typeface="+mn-ea"/>
              </a:rPr>
              <a:t>当然你也可以继续使用命令行。</a:t>
            </a:r>
            <a:endParaRPr lang="en-US" altLang="zh-CN" sz="2400" dirty="0" smtClean="0">
              <a:latin typeface="华文仿宋" panose="02010600040101010101" pitchFamily="2" charset="-122"/>
              <a:ea typeface="华文仿宋" panose="02010600040101010101" pitchFamily="2" charset="-122"/>
              <a:sym typeface="+mn-ea"/>
            </a:endParaRPr>
          </a:p>
          <a:p>
            <a:endParaRPr lang="en-US" altLang="zh-CN" sz="2400" dirty="0" smtClean="0">
              <a:latin typeface="华文仿宋" panose="02010600040101010101" pitchFamily="2" charset="-122"/>
              <a:ea typeface="华文仿宋" panose="02010600040101010101" pitchFamily="2" charset="-122"/>
              <a:sym typeface="+mn-ea"/>
            </a:endParaRPr>
          </a:p>
          <a:p>
            <a:r>
              <a:rPr lang="en-US" altLang="zh-CN" sz="2400" dirty="0" smtClean="0">
                <a:latin typeface="华文仿宋" panose="02010600040101010101" pitchFamily="2" charset="-122"/>
                <a:ea typeface="华文仿宋" panose="02010600040101010101" pitchFamily="2" charset="-122"/>
                <a:sym typeface="+mn-ea"/>
              </a:rPr>
              <a:t>API : </a:t>
            </a:r>
            <a:r>
              <a:rPr lang="en-US" altLang="zh-CN" sz="2400" dirty="0">
                <a:latin typeface="华文仿宋" panose="02010600040101010101" pitchFamily="2" charset="-122"/>
                <a:ea typeface="华文仿宋" panose="02010600040101010101" pitchFamily="2" charset="-122"/>
                <a:sym typeface="+mn-ea"/>
              </a:rPr>
              <a:t>https://docs.anaconda.com/</a:t>
            </a:r>
            <a:endParaRPr lang="en-US" altLang="zh-CN" sz="2400" dirty="0">
              <a:latin typeface="华文仿宋" panose="02010600040101010101" pitchFamily="2" charset="-122"/>
              <a:ea typeface="华文仿宋" panose="02010600040101010101" pitchFamily="2" charset="-122"/>
              <a:sym typeface="+mn-ea"/>
            </a:endParaRPr>
          </a:p>
          <a:p>
            <a:endParaRPr lang="zh-CN" altLang="en-US" dirty="0"/>
          </a:p>
        </p:txBody>
      </p:sp>
      <p:sp>
        <p:nvSpPr>
          <p:cNvPr id="8" name="文本框 7"/>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8200" y="2438400"/>
            <a:ext cx="7391400" cy="1200329"/>
          </a:xfrm>
          <a:prstGeom prst="rect">
            <a:avLst/>
          </a:prstGeom>
          <a:noFill/>
        </p:spPr>
        <p:txBody>
          <a:bodyPr wrap="square" rtlCol="0">
            <a:spAutoFit/>
          </a:bodyPr>
          <a:lstStyle/>
          <a:p>
            <a:r>
              <a:rPr lang="zh-CN" altLang="en-US" sz="2400" dirty="0" smtClean="0">
                <a:latin typeface="华文仿宋" panose="02010600040101010101" pitchFamily="2" charset="-122"/>
                <a:ea typeface="华文仿宋" panose="02010600040101010101" pitchFamily="2" charset="-122"/>
              </a:rPr>
              <a:t>  安装了</a:t>
            </a:r>
            <a:r>
              <a:rPr lang="en-US" altLang="zh-CN" sz="2400" dirty="0" smtClean="0">
                <a:latin typeface="华文仿宋" panose="02010600040101010101" pitchFamily="2" charset="-122"/>
                <a:ea typeface="华文仿宋" panose="02010600040101010101" pitchFamily="2" charset="-122"/>
              </a:rPr>
              <a:t>Anaconda</a:t>
            </a:r>
            <a:r>
              <a:rPr lang="zh-CN" altLang="en-US" sz="2400" dirty="0" smtClean="0">
                <a:latin typeface="华文仿宋" panose="02010600040101010101" pitchFamily="2" charset="-122"/>
                <a:ea typeface="华文仿宋" panose="02010600040101010101" pitchFamily="2" charset="-122"/>
              </a:rPr>
              <a:t>后，我们就安装了所有我们目前需要用到的所有</a:t>
            </a:r>
            <a:r>
              <a:rPr lang="en-US" altLang="zh-CN" sz="2400" dirty="0" smtClean="0">
                <a:latin typeface="华文仿宋" panose="02010600040101010101" pitchFamily="2" charset="-122"/>
                <a:ea typeface="华文仿宋" panose="02010600040101010101" pitchFamily="2" charset="-122"/>
              </a:rPr>
              <a:t>Python</a:t>
            </a:r>
            <a:r>
              <a:rPr lang="zh-CN" altLang="en-US" sz="2400" dirty="0" smtClean="0">
                <a:latin typeface="华文仿宋" panose="02010600040101010101" pitchFamily="2" charset="-122"/>
                <a:ea typeface="华文仿宋" panose="02010600040101010101" pitchFamily="2" charset="-122"/>
              </a:rPr>
              <a:t>科学计算库；但是，我们依然强烈建议你们从头开始安装</a:t>
            </a:r>
            <a:r>
              <a:rPr lang="en-US" altLang="zh-CN" sz="2400" dirty="0" smtClean="0">
                <a:latin typeface="华文仿宋" panose="02010600040101010101" pitchFamily="2" charset="-122"/>
                <a:ea typeface="华文仿宋" panose="02010600040101010101" pitchFamily="2" charset="-122"/>
              </a:rPr>
              <a:t>Python</a:t>
            </a:r>
            <a:r>
              <a:rPr lang="zh-CN" altLang="en-US" sz="2400" dirty="0" smtClean="0">
                <a:latin typeface="华文仿宋" panose="02010600040101010101" pitchFamily="2" charset="-122"/>
                <a:ea typeface="华文仿宋" panose="02010600040101010101" pitchFamily="2" charset="-122"/>
              </a:rPr>
              <a:t>科学计算环境！</a:t>
            </a:r>
            <a:endParaRPr lang="zh-CN" altLang="en-US" sz="2400" dirty="0">
              <a:latin typeface="华文仿宋" panose="02010600040101010101" pitchFamily="2" charset="-122"/>
              <a:ea typeface="华文仿宋" panose="02010600040101010101" pitchFamily="2" charset="-122"/>
            </a:endParaRPr>
          </a:p>
        </p:txBody>
      </p:sp>
      <p:sp>
        <p:nvSpPr>
          <p:cNvPr id="8" name="文本框 7"/>
          <p:cNvSpPr txBox="1"/>
          <p:nvPr/>
        </p:nvSpPr>
        <p:spPr>
          <a:xfrm>
            <a:off x="0" y="0"/>
            <a:ext cx="3505200" cy="398780"/>
          </a:xfrm>
          <a:prstGeom prst="rect">
            <a:avLst/>
          </a:prstGeom>
          <a:noFill/>
        </p:spPr>
        <p:txBody>
          <a:bodyPr wrap="square" rtlCol="0">
            <a:spAutoFit/>
          </a:bodyPr>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554355" y="577215"/>
            <a:ext cx="7848600" cy="1927225"/>
          </a:xfrm>
          <a:prstGeom prst="rect">
            <a:avLst/>
          </a:prstGeom>
        </p:spPr>
        <p:txBody>
          <a:bodyPr vert="horz" lIns="91440" tIns="45720" rIns="91440" bIns="45720" rtlCol="0" anchor="b">
            <a:noAutofit/>
          </a:bodyPr>
          <a:lstStyle>
            <a:lvl1pPr algn="l" defTabSz="914400" rtl="0" eaLnBrk="1" latinLnBrk="0" hangingPunct="1">
              <a:spcBef>
                <a:spcPct val="0"/>
              </a:spcBef>
              <a:buNone/>
              <a:defRPr sz="2400" kern="1200" cap="all" spc="-100" baseline="0">
                <a:solidFill>
                  <a:schemeClr val="tx2"/>
                </a:solidFill>
                <a:latin typeface="+mj-lt"/>
                <a:ea typeface="+mj-ea"/>
                <a:cs typeface="+mj-cs"/>
              </a:defRPr>
            </a:lvl1pPr>
          </a:lstStyle>
          <a:p>
            <a:endParaRPr lang="zh-CN" altLang="en-US" sz="2000">
              <a:solidFill>
                <a:schemeClr val="tx1"/>
              </a:solidFill>
            </a:endParaRPr>
          </a:p>
        </p:txBody>
      </p:sp>
      <p:sp>
        <p:nvSpPr>
          <p:cNvPr id="5" name="文本框 4"/>
          <p:cNvSpPr txBox="1"/>
          <p:nvPr/>
        </p:nvSpPr>
        <p:spPr>
          <a:xfrm>
            <a:off x="554355" y="720090"/>
            <a:ext cx="7311390" cy="521970"/>
          </a:xfrm>
          <a:prstGeom prst="rect">
            <a:avLst/>
          </a:prstGeom>
          <a:noFill/>
        </p:spPr>
        <p:txBody>
          <a:bodyPr wrap="square" rtlCol="0" anchor="t">
            <a:spAutoFit/>
          </a:bodyPr>
          <a:lstStyle/>
          <a:p>
            <a:r>
              <a:rPr lang="zh-CN" altLang="en-US" sz="2800" b="1" dirty="0" smtClean="0">
                <a:latin typeface="宋体" panose="02010600030101010101" pitchFamily="2" charset="-122"/>
                <a:ea typeface="宋体" panose="02010600030101010101" pitchFamily="2" charset="-122"/>
              </a:rPr>
              <a:t>安装 </a:t>
            </a:r>
            <a:r>
              <a:rPr lang="zh-CN" altLang="en-US" sz="2800" b="1" dirty="0">
                <a:latin typeface="宋体" panose="02010600030101010101" pitchFamily="2" charset="-122"/>
                <a:ea typeface="宋体" panose="02010600030101010101" pitchFamily="2" charset="-122"/>
              </a:rPr>
              <a:t>Python</a:t>
            </a:r>
            <a:endParaRPr lang="zh-CN" altLang="en-US" sz="2800" b="1" dirty="0">
              <a:latin typeface="宋体" panose="02010600030101010101" pitchFamily="2" charset="-122"/>
              <a:ea typeface="宋体" panose="02010600030101010101" pitchFamily="2" charset="-122"/>
            </a:endParaRPr>
          </a:p>
        </p:txBody>
      </p:sp>
      <p:sp>
        <p:nvSpPr>
          <p:cNvPr id="6" name="文本框 5"/>
          <p:cNvSpPr txBox="1"/>
          <p:nvPr/>
        </p:nvSpPr>
        <p:spPr>
          <a:xfrm>
            <a:off x="554355" y="1676400"/>
            <a:ext cx="8435975" cy="3230245"/>
          </a:xfrm>
          <a:prstGeom prst="rect">
            <a:avLst/>
          </a:prstGeom>
          <a:noFill/>
        </p:spPr>
        <p:txBody>
          <a:bodyPr wrap="square" rtlCol="0" anchor="t">
            <a:spAutoFit/>
          </a:bodyPr>
          <a:lstStyle/>
          <a:p>
            <a:r>
              <a:rPr lang="zh-CN" altLang="en-US" sz="2400" dirty="0" smtClean="0">
                <a:latin typeface="华文仿宋" panose="02010600040101010101" pitchFamily="2" charset="-122"/>
                <a:ea typeface="华文仿宋" panose="02010600040101010101" pitchFamily="2" charset="-122"/>
              </a:rPr>
              <a:t>  在数据挖掘课程中, 我们会使用 Python </a:t>
            </a:r>
            <a:r>
              <a:rPr lang="zh-CN" altLang="en-US" sz="2400" dirty="0">
                <a:latin typeface="华文仿宋" panose="02010600040101010101" pitchFamily="2" charset="-122"/>
                <a:ea typeface="华文仿宋" panose="02010600040101010101" pitchFamily="2" charset="-122"/>
              </a:rPr>
              <a:t>3.</a:t>
            </a:r>
            <a:r>
              <a:rPr lang="en-US" altLang="zh-CN" sz="2400" dirty="0" smtClean="0">
                <a:latin typeface="华文仿宋" panose="02010600040101010101" pitchFamily="2" charset="-122"/>
                <a:ea typeface="华文仿宋" panose="02010600040101010101" pitchFamily="2" charset="-122"/>
              </a:rPr>
              <a:t>5</a:t>
            </a:r>
            <a:r>
              <a:rPr lang="zh-CN" altLang="en-US" sz="2400" dirty="0" smtClean="0">
                <a:latin typeface="华文仿宋" panose="02010600040101010101" pitchFamily="2" charset="-122"/>
                <a:ea typeface="华文仿宋" panose="02010600040101010101" pitchFamily="2" charset="-122"/>
              </a:rPr>
              <a:t>，在一下网址中可供下载：</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pPr algn="ctr"/>
            <a:r>
              <a:rPr lang="zh-CN" altLang="en-US" sz="2400" dirty="0">
                <a:latin typeface="华文仿宋" panose="02010600040101010101" pitchFamily="2" charset="-122"/>
                <a:ea typeface="华文仿宋" panose="02010600040101010101" pitchFamily="2" charset="-122"/>
                <a:hlinkClick r:id="rId1"/>
              </a:rPr>
              <a:t>https://www.python.org/downloads</a:t>
            </a:r>
            <a:r>
              <a:rPr lang="zh-CN" altLang="en-US" sz="2400" dirty="0" smtClean="0">
                <a:latin typeface="华文仿宋" panose="02010600040101010101" pitchFamily="2" charset="-122"/>
                <a:ea typeface="华文仿宋" panose="02010600040101010101" pitchFamily="2" charset="-122"/>
                <a:hlinkClick r:id="rId1"/>
              </a:rPr>
              <a:t>/</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a:latin typeface="华文仿宋" panose="02010600040101010101" pitchFamily="2" charset="-122"/>
              <a:ea typeface="华文仿宋" panose="02010600040101010101" pitchFamily="2" charset="-122"/>
            </a:endParaRPr>
          </a:p>
          <a:p>
            <a:r>
              <a:rPr lang="en-US" altLang="zh-CN" sz="2400" dirty="0" smtClean="0">
                <a:latin typeface="华文仿宋" panose="02010600040101010101" pitchFamily="2" charset="-122"/>
                <a:ea typeface="华文仿宋" panose="02010600040101010101" pitchFamily="2" charset="-122"/>
              </a:rPr>
              <a:t>Python </a:t>
            </a:r>
            <a:r>
              <a:rPr lang="zh-CN" altLang="en-US" sz="2400" dirty="0" smtClean="0">
                <a:latin typeface="华文仿宋" panose="02010600040101010101" pitchFamily="2" charset="-122"/>
                <a:ea typeface="华文仿宋" panose="02010600040101010101" pitchFamily="2" charset="-122"/>
              </a:rPr>
              <a:t>主要有</a:t>
            </a:r>
            <a:r>
              <a:rPr lang="en-US" altLang="zh-CN" sz="2400" dirty="0" smtClean="0">
                <a:latin typeface="华文仿宋" panose="02010600040101010101" pitchFamily="2" charset="-122"/>
                <a:ea typeface="华文仿宋" panose="02010600040101010101" pitchFamily="2" charset="-122"/>
              </a:rPr>
              <a:t>2.7</a:t>
            </a:r>
            <a:r>
              <a:rPr lang="zh-CN" altLang="en-US" sz="2400" dirty="0" smtClean="0">
                <a:latin typeface="华文仿宋" panose="02010600040101010101" pitchFamily="2" charset="-122"/>
                <a:ea typeface="华文仿宋" panose="02010600040101010101" pitchFamily="2" charset="-122"/>
              </a:rPr>
              <a:t>以及</a:t>
            </a:r>
            <a:r>
              <a:rPr lang="en-US" altLang="zh-CN" sz="2400" dirty="0" smtClean="0">
                <a:latin typeface="华文仿宋" panose="02010600040101010101" pitchFamily="2" charset="-122"/>
                <a:ea typeface="华文仿宋" panose="02010600040101010101" pitchFamily="2" charset="-122"/>
              </a:rPr>
              <a:t>3.5</a:t>
            </a:r>
            <a:r>
              <a:rPr lang="zh-CN" altLang="en-US" sz="2400" dirty="0" smtClean="0">
                <a:latin typeface="华文仿宋" panose="02010600040101010101" pitchFamily="2" charset="-122"/>
                <a:ea typeface="华文仿宋" panose="02010600040101010101" pitchFamily="2" charset="-122"/>
              </a:rPr>
              <a:t>两种版本，请确保你下载并安装了</a:t>
            </a:r>
            <a:r>
              <a:rPr lang="en-US" altLang="zh-CN" sz="2400" dirty="0" smtClean="0">
                <a:latin typeface="华文仿宋" panose="02010600040101010101" pitchFamily="2" charset="-122"/>
                <a:ea typeface="华文仿宋" panose="02010600040101010101" pitchFamily="2" charset="-122"/>
              </a:rPr>
              <a:t>Python 3.5 </a:t>
            </a:r>
            <a:r>
              <a:rPr lang="zh-CN" altLang="en-US" sz="2400" dirty="0" smtClean="0">
                <a:latin typeface="华文仿宋" panose="02010600040101010101" pitchFamily="2" charset="-122"/>
                <a:ea typeface="华文仿宋" panose="02010600040101010101" pitchFamily="2" charset="-122"/>
              </a:rPr>
              <a:t>而不是</a:t>
            </a:r>
            <a:r>
              <a:rPr lang="en-US" altLang="zh-CN" sz="2400" dirty="0" smtClean="0">
                <a:latin typeface="华文仿宋" panose="02010600040101010101" pitchFamily="2" charset="-122"/>
                <a:ea typeface="华文仿宋" panose="02010600040101010101" pitchFamily="2" charset="-122"/>
              </a:rPr>
              <a:t>Python 2.7 .</a:t>
            </a:r>
            <a:endParaRPr lang="zh-CN" altLang="en-US" sz="2400" dirty="0">
              <a:latin typeface="华文仿宋" panose="02010600040101010101" pitchFamily="2" charset="-122"/>
              <a:ea typeface="华文仿宋" panose="02010600040101010101" pitchFamily="2" charset="-122"/>
            </a:endParaRPr>
          </a:p>
          <a:p>
            <a:endParaRPr lang="zh-CN" altLang="en-US" dirty="0"/>
          </a:p>
          <a:p>
            <a:endParaRPr lang="zh-CN" altLang="en-US" dirty="0"/>
          </a:p>
        </p:txBody>
      </p:sp>
      <p:sp>
        <p:nvSpPr>
          <p:cNvPr id="8" name="文本框 7"/>
          <p:cNvSpPr txBox="1"/>
          <p:nvPr/>
        </p:nvSpPr>
        <p:spPr>
          <a:xfrm>
            <a:off x="0" y="0"/>
            <a:ext cx="3505200" cy="398780"/>
          </a:xfrm>
          <a:prstGeom prst="rect">
            <a:avLst/>
          </a:prstGeom>
          <a:noFill/>
        </p:spPr>
        <p:txBody>
          <a:bodyPr wrap="square" rtlCol="0">
            <a:spAutoFit/>
          </a:bodyPr>
          <a:lstStyle/>
          <a:p>
            <a:r>
              <a:rPr lang="en-US" altLang="zh-CN" sz="2000" b="1" dirty="0">
                <a:ea typeface="宋体" panose="02010600030101010101" pitchFamily="2" charset="-122"/>
              </a:rPr>
              <a:t>Environment installation</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2341</Words>
  <Application>WPS 演示</Application>
  <PresentationFormat>全屏显示(4:3)</PresentationFormat>
  <Paragraphs>142</Paragraphs>
  <Slides>17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8" baseType="lpstr">
      <vt:lpstr>Arial</vt:lpstr>
      <vt:lpstr>宋体</vt:lpstr>
      <vt:lpstr>Wingdings</vt:lpstr>
      <vt:lpstr>华文仿宋</vt:lpstr>
      <vt:lpstr>微软雅黑</vt:lpstr>
      <vt:lpstr>Arial Unicode MS</vt:lpstr>
      <vt:lpstr>方正舒体</vt:lpstr>
      <vt:lpstr>Calibri</vt:lpstr>
      <vt:lpstr>Clarity</vt:lpstr>
      <vt:lpstr>MS_ClipArt_Gallery.2</vt:lpstr>
      <vt:lpstr>MS_ClipArt_Gallery.2</vt:lpstr>
      <vt:lpstr>DATA MINING ExPeriment </vt:lpstr>
      <vt:lpstr>什么是数据挖掘?</vt:lpstr>
      <vt:lpstr>PowerPoint 演示文稿</vt:lpstr>
      <vt:lpstr>数据挖掘实验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安装 scikit-learn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q</cp:lastModifiedBy>
  <cp:revision>267</cp:revision>
  <dcterms:created xsi:type="dcterms:W3CDTF">2011-10-17T19:46:00Z</dcterms:created>
  <dcterms:modified xsi:type="dcterms:W3CDTF">2017-11-06T18:37:32Z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