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617" r:id="rId3"/>
    <p:sldId id="631" r:id="rId4"/>
    <p:sldId id="1275" r:id="rId5"/>
    <p:sldId id="632" r:id="rId6"/>
    <p:sldId id="1211" r:id="rId7"/>
    <p:sldId id="633" r:id="rId8"/>
    <p:sldId id="1212" r:id="rId9"/>
    <p:sldId id="1213" r:id="rId10"/>
    <p:sldId id="1214" r:id="rId11"/>
    <p:sldId id="1215" r:id="rId12"/>
    <p:sldId id="1216" r:id="rId13"/>
    <p:sldId id="1217" r:id="rId14"/>
    <p:sldId id="1218" r:id="rId15"/>
    <p:sldId id="1219" r:id="rId16"/>
    <p:sldId id="1220" r:id="rId17"/>
    <p:sldId id="1221" r:id="rId18"/>
    <p:sldId id="1222" r:id="rId19"/>
    <p:sldId id="1223" r:id="rId20"/>
    <p:sldId id="1225" r:id="rId21"/>
    <p:sldId id="1226" r:id="rId22"/>
    <p:sldId id="1224" r:id="rId23"/>
    <p:sldId id="1227" r:id="rId24"/>
    <p:sldId id="1228" r:id="rId25"/>
    <p:sldId id="1229" r:id="rId26"/>
    <p:sldId id="1230" r:id="rId27"/>
    <p:sldId id="1231" r:id="rId28"/>
    <p:sldId id="1232" r:id="rId29"/>
    <p:sldId id="1233" r:id="rId30"/>
    <p:sldId id="1234" r:id="rId31"/>
    <p:sldId id="1235" r:id="rId32"/>
    <p:sldId id="1236" r:id="rId33"/>
    <p:sldId id="1237" r:id="rId34"/>
    <p:sldId id="1238" r:id="rId35"/>
    <p:sldId id="1239" r:id="rId36"/>
    <p:sldId id="124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53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130" y="1117600"/>
            <a:ext cx="8229600" cy="990600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 smtClean="0"/>
              <a:t>abca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922" y="814070"/>
            <a:ext cx="5562600" cy="1927225"/>
          </a:xfrm>
        </p:spPr>
        <p:txBody>
          <a:bodyPr/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用亲和性分析方法推荐电影</a:t>
            </a:r>
            <a:b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endParaRPr lang="en-US" sz="3600" b="1" i="1" dirty="0" smtClean="0">
              <a:solidFill>
                <a:srgbClr val="4F80BD"/>
              </a:solidFill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6255" cy="1752600"/>
          </a:xfrm>
        </p:spPr>
        <p:txBody>
          <a:bodyPr/>
          <a:lstStyle/>
          <a:p>
            <a:r>
              <a:rPr lang="en-US" dirty="0" smtClean="0"/>
              <a:t>			              By HE WEI</a:t>
            </a:r>
            <a:endParaRPr lang="en-US" dirty="0" smtClean="0"/>
          </a:p>
          <a:p>
            <a:r>
              <a:rPr lang="en-US" dirty="0" smtClean="0"/>
              <a:t>                                               LIANG LIZHEN	</a:t>
            </a:r>
            <a:endParaRPr lang="en-US" dirty="0"/>
          </a:p>
          <a:p>
            <a:r>
              <a:rPr lang="en-US" smtClean="0"/>
              <a:t>                                               2017.10.25</a:t>
            </a:r>
            <a:endParaRPr lang="en-US" dirty="0"/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395605" y="2003425"/>
            <a:ext cx="8716645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4F80BD"/>
                </a:solidFill>
                <a:sym typeface="+mn-ea"/>
              </a:rPr>
              <a:t>Recommending Movies Using</a:t>
            </a:r>
            <a:r>
              <a:rPr lang="en-US" sz="3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Affinity Analysis</a:t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endParaRPr lang="en-US" sz="3200" b="1" i="1" dirty="0" smtClean="0">
              <a:solidFill>
                <a:srgbClr val="4F80BD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6710" y="1414780"/>
            <a:ext cx="845058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集中有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名用户和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1700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部电影，这就意味着整个矩阵很大。将矩阵读到内存中及在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它基础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上进行计算可能存在难度。然而，这个矩阵的很多格子都是空的，也就是对大部分用户来说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，他们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只给少数几部电影打过分。比如用户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#213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没有为电影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#675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打过分，大部分用户没有为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大部分电影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打过分。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710" y="638810"/>
            <a:ext cx="48958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稀疏数据格式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710" y="3507501"/>
            <a:ext cx="84499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上述图表中的格式也能表示矩阵，且更为紧凑。序号为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的那一行表示，用户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#196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1997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日为电影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#242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打了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分（满分是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6710" y="4861560"/>
            <a:ext cx="84499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这种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格式叫作稀疏矩阵（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sparse matrix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）。根据经验来说，如果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集中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60%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或以上的数据为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，就应该考虑使用稀疏矩阵，从而节省不少空间。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9915" y="868680"/>
            <a:ext cx="52254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算法的实现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9106" y="1472287"/>
            <a:ext cx="8330565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本章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数据挖掘的目标是生成如下形式的规则：如果用户喜欢某些电影，那么他们也会喜欢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电影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作为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对上述规则的扩展，我们还将讨论喜欢某几部电影的用户，是否喜欢另一部电影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解决以上问题，首先要确定用户是不是喜欢某一部电影。为此创建新特征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Favorable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若用户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喜欢该电影，值为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True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all_ratings["Favorable"] = all_ratings["Rating"] &gt; 3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407035" y="5153660"/>
            <a:ext cx="81476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在数据集中看一下这个新特征。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035" y="5799455"/>
            <a:ext cx="6409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all_ratings[10:15]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143000" y="418465"/>
          <a:ext cx="685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1020747"/>
                <a:gridCol w="1020596"/>
                <a:gridCol w="1020596"/>
                <a:gridCol w="1387808"/>
                <a:gridCol w="1387808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UserID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MovieID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Rating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Datetime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Favorable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1997-12-04 15:55:49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1998-04-04 19:22:22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1997-11-07 07:18:36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1997-11-27 05:02:03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1998-02-02 05:33:16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4825" y="4934585"/>
            <a:ext cx="813435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数据集中选取一部分数据用作训练集，这能有效减少搜索空间，提升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算法的速度。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2413" y="471567"/>
            <a:ext cx="794956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取前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名用户的打分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ratings = all_ratings[all_ratings['UserID'].isin(range(200))]</a:t>
            </a:r>
            <a:endParaRPr lang="zh-CN" altLang="en-US" i="1" dirty="0"/>
          </a:p>
          <a:p>
            <a:endParaRPr lang="zh-CN" altLang="en-US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，新建一个数据集，只包括用户喜欢某部电影的数据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favorable_ratings = ratings[ratings["Favorable"]]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557530" y="3056890"/>
            <a:ext cx="794956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生成项集时，需要搜索用户喜欢的电影。因此，接下来，我们需要知道每个用户各喜欢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哪些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电影，按照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User ID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进行分组，并遍历每个用户看过的每一部电影。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895" y="4360545"/>
            <a:ext cx="8028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favorable_reviews_by_users = dict((k, frozenset(v.values))for k, v in favorable_ratings groupby("UserID")["MovieID"])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556895" y="5170805"/>
            <a:ext cx="802894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上面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的代码把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v.values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存储为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frozenset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，便于快速判断用户是否为某部电影打过分。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于这种操作，集合比列表速度快，在后面代码中还会用到。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880" y="612775"/>
            <a:ext cx="8015605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最后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，创建一个数据框，以便了解每部电影的影迷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num_favorable_by_movie = ratings[["MovieID", "Favorable"]].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groupby("MovieID").sum()</a:t>
            </a:r>
            <a:endParaRPr lang="zh-CN" altLang="en-US" i="1" dirty="0"/>
          </a:p>
          <a:p>
            <a:endParaRPr lang="zh-CN" altLang="en-US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以下代码查看最受欢迎的五部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电影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num_favorable_by_movie.sort("Favorable", ascending=False)[:5]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63880" y="3276600"/>
            <a:ext cx="78181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输出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273175" y="3904615"/>
          <a:ext cx="639953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98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MovieID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Favorable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2444115"/>
            <a:ext cx="2336800" cy="430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8790" y="609600"/>
            <a:ext cx="818642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算法是亲和性分析的一部分，专门用于查找数据集中的频繁项集。基本流程是从前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找到的频繁项集中找到新的备选集合，接着检测备选集合的频繁程度是否够高，然后算法像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下面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这样进行迭代。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8350" y="785495"/>
            <a:ext cx="76073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先来实现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算法的第一步，为每一部电影生成只包含它自己的项集，检测它是否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够频繁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。电影编号使用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frozenset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，后面要用到集合操作。此外，它们也可以用作字典的键（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普通集合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不可以）。代码如下：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350" y="2886710"/>
            <a:ext cx="7606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frequent_itemsets[1] = dict((frozenset((movie_id,)), row["Favorable"])</a:t>
            </a:r>
            <a:endParaRPr lang="zh-C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i="1"/>
              <a:t>     for movie_id, row in num_favorable_by_movie.iterrows() if    </a:t>
            </a:r>
            <a:endParaRPr lang="zh-C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i="1"/>
              <a:t>     row["Favorable"] &gt; min_support)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669290" y="4123055"/>
            <a:ext cx="770572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，用一个函数来实现步骤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，它接收新发现的频繁项集，创建超集，检测频繁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程度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1345" y="1073150"/>
            <a:ext cx="526297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下面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为函数声明及字典初始化代码。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345" y="2025015"/>
            <a:ext cx="8093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from collections import defaultdict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def find_frequent_itemsets(favorable_reviews_by_users, k_1_itemsets,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min_support):</a:t>
            </a:r>
            <a:endParaRPr lang="zh-CN" altLang="en-US" i="1"/>
          </a:p>
          <a:p>
            <a:pPr lvl="3" indent="0">
              <a:buFont typeface="Arial" panose="020B0604020202020204" pitchFamily="34" charset="0"/>
              <a:buNone/>
            </a:pPr>
            <a:r>
              <a:rPr lang="zh-CN" altLang="en-US" i="1"/>
              <a:t>counts = defaultdict(int)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1066800" y="4703439"/>
            <a:ext cx="6423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user, reviews in favorable_reviews_by_users.items():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1345" y="4947900"/>
            <a:ext cx="8499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itemset in k_1_itemsets: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if itemset.issubset(reviews):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	</a:t>
            </a:r>
            <a:r>
              <a:rPr lang="zh-CN" altLang="en-US" i="1" dirty="0"/>
              <a:t>for other_reviewed_movie in reviews - itemset: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		</a:t>
            </a:r>
            <a:r>
              <a:rPr lang="zh-CN" altLang="en-US" i="1" dirty="0"/>
              <a:t>current_superset = itemset | </a:t>
            </a:r>
            <a:r>
              <a:rPr lang="en-US" altLang="zh-CN" i="1" dirty="0"/>
              <a:t>							</a:t>
            </a:r>
            <a:r>
              <a:rPr lang="zh-CN" altLang="en-US" i="1" dirty="0"/>
              <a:t>frozenset((other_reviewed_movie,))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		</a:t>
            </a:r>
            <a:r>
              <a:rPr lang="zh-CN" altLang="en-US" i="1" dirty="0"/>
              <a:t>counts[current_superset] += 1</a:t>
            </a:r>
            <a:endParaRPr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601345" y="3363502"/>
            <a:ext cx="81883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，遍历前面找出的项集，判断它们是否是当前评分项集的子集。如果是，表明用户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已经为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子集中的电影打过分。代码如下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8480" y="910590"/>
            <a:ext cx="7790815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函数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最后检测达到支持度要求的项集，看它的频繁程度够不够，并返回其中的频繁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项集：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return dict([(itemset, frequency) for itemset, frequency in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counts.items() if frequency &gt;= min_support])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538480" y="2867660"/>
            <a:ext cx="77908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创建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循环，运行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算法，存储算法运行过程中发现的新项集。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480" y="3933190"/>
            <a:ext cx="77914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k in range(2, 20):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    </a:t>
            </a:r>
            <a:r>
              <a:rPr lang="zh-CN" altLang="en-US" i="1" dirty="0"/>
              <a:t>cur_frequent_itemsets = </a:t>
            </a:r>
            <a:r>
              <a:rPr lang="en-US" altLang="zh-CN" i="1" dirty="0"/>
              <a:t>					    </a:t>
            </a:r>
            <a:r>
              <a:rPr lang="zh-CN" altLang="en-US" i="1" dirty="0"/>
              <a:t>find_frequent_itemsets(favorable_reviews_by_users, </a:t>
            </a:r>
            <a:r>
              <a:rPr lang="en-US" altLang="zh-CN" i="1" dirty="0"/>
              <a:t>		    </a:t>
            </a:r>
            <a:r>
              <a:rPr lang="zh-CN" altLang="en-US" i="1" dirty="0"/>
              <a:t>frequent_itemsets[k-1],min_support)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    </a:t>
            </a:r>
            <a:r>
              <a:rPr lang="zh-CN" altLang="en-US" i="1" dirty="0"/>
              <a:t>frequent_itemsets[k] = cur_frequent_itemsets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1995" y="794385"/>
            <a:ext cx="76073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如果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在上述循环中没能找到任何新的频繁项集，就跳出循环（输出信息，告知我们没能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找到长度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的频繁项集）。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995" y="2294890"/>
            <a:ext cx="69227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if len(cur_frequent_itemsets) == 0: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print("Did not find any frequent itemsets of length </a:t>
            </a:r>
            <a:r>
              <a:rPr lang="en-US" altLang="zh-CN" i="1"/>
              <a:t>	</a:t>
            </a:r>
            <a:r>
              <a:rPr lang="zh-CN" altLang="en-US" i="1"/>
              <a:t>{}".format(k))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sys.stdout.flush()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break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721995" y="3927475"/>
            <a:ext cx="80156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else: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print("I found {} frequent itemsets of length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{}".format(len(cur_frequent_itemsets), k))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sys.stdout.flush()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721995" y="6400800"/>
            <a:ext cx="6922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del frequent_itemsets[1]</a:t>
            </a:r>
            <a:endParaRPr lang="zh-CN" altLang="en-US" i="1"/>
          </a:p>
        </p:txBody>
      </p:sp>
      <p:sp>
        <p:nvSpPr>
          <p:cNvPr id="7" name="文本框 6"/>
          <p:cNvSpPr txBox="1"/>
          <p:nvPr/>
        </p:nvSpPr>
        <p:spPr>
          <a:xfrm>
            <a:off x="914400" y="5103861"/>
            <a:ext cx="801560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最后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，循环结束，我们对只有一个元素的项集不再感兴趣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它们对生成关联规则没有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用处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生成关联规则至少需要两个项目。删除长度为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的项集。代码如下：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620" y="565785"/>
            <a:ext cx="71342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亲和性分析算法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620" y="1600200"/>
            <a:ext cx="888238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算法可以说是经典的亲和性分析算法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它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只从数据集中频繁出现的商品中选取共同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出现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的商品组成频繁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项集（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frequent 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itemset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），避免了上述复杂度呈指数级增长的问题。一旦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找到频繁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项集，生成关联规则就很容易了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算法背后的原理简洁却不失巧妙。首先，确保了规则在数据集中有足够的支持度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8290" y="592455"/>
            <a:ext cx="59486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抽取关联规则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290" y="1610995"/>
            <a:ext cx="856805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算法结束后，我们得到了一系列频繁项集，这还不算是真正意义上的关联规则，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但是很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接近了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频繁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项集是一组达到最小支持度的项目，而关联规则由前提和结论组成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可以从频繁项集中抽取出关联规则，把其中几部电影作为前提，另一部电影作为结论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组成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如下形式的规则：如果用户喜欢前提中的所有电影，那么他们也会喜欢结论中的电影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b="1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一个项集都可用这种方式生成一条规则。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795" y="1202690"/>
            <a:ext cx="8107045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下面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的代码通过遍历不同长度的频繁项集，为每个项集生成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规则：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candidate_rules = []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itemset_length, itemset_counts in frequent_itemsets.items():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itemset in itemset_counts.keys():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然后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，遍历项集中的每一部电影，把它作为结论。项集中的其他电影作为前提，用前提和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结论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组成备选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规则：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conclusion in itemset: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premise = itemset - set((conclusion,))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candidate_rules.append((premise, conclusion))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9100" y="754380"/>
            <a:ext cx="787082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，计算每条规则的置信度，计算方法跟第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章类似，只不过要根据这里新的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数据格式做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些改动。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00" y="2210435"/>
            <a:ext cx="8041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correct_counts = defaultdict(int)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incorrect_counts = defaultdict(int)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419100" y="3190240"/>
            <a:ext cx="7870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for user, reviews in favorable_reviews_by_users.items():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for candidate_rule in candidate_rules: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	</a:t>
            </a:r>
            <a:r>
              <a:rPr lang="zh-CN" altLang="en-US" i="1"/>
              <a:t>premise, conclusion = candidate_rule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419100" y="4229100"/>
            <a:ext cx="804164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测试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每条规则的前提对用户是否适用。换句话说，用户是否喜欢前提中的所有电影。代码如下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if premise.issubset(reviews):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3070" y="1028700"/>
            <a:ext cx="7883525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前提符合，看一下用户是否喜欢结论中的电影。如果是的话，规则适用，反之，规则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不适用：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if premise.issubset(reviews):</a:t>
            </a:r>
            <a:endParaRPr lang="zh-CN" altLang="en-US" i="1" dirty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if conclusion in reviews:</a:t>
            </a:r>
            <a:endParaRPr lang="zh-CN" altLang="en-US" i="1" dirty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i="1" dirty="0"/>
              <a:t>		</a:t>
            </a:r>
            <a:r>
              <a:rPr lang="zh-CN" altLang="en-US" i="1" dirty="0"/>
              <a:t>correct_counts[candidate_rule] += 1</a:t>
            </a:r>
            <a:endParaRPr lang="zh-CN" altLang="en-US" i="1" dirty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else:</a:t>
            </a:r>
            <a:endParaRPr lang="zh-CN" altLang="en-US" i="1" dirty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i="1" dirty="0"/>
              <a:t>		</a:t>
            </a:r>
            <a:r>
              <a:rPr lang="zh-CN" altLang="en-US" i="1" dirty="0"/>
              <a:t>incorrect_counts[candidate_rule] += 1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3070" y="3613150"/>
            <a:ext cx="788289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用规则应验的次数除以前提条件出现的总次数，计算每条规则的置信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度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rule_confidence = {candidate_rule: correct_counts[candidate_rule]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/ float(correct_counts[candidate_rule] + incorrect_counts[candidate_rule])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for candidate_rule in candidate_rules}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9730" y="597535"/>
            <a:ext cx="80549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对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置信度字典进行排序后，输出置信度最高的前五条规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则：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730" y="1444625"/>
            <a:ext cx="80549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from operator import itemgetter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sorted_confidence = sorted(rule_confidence.items(),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key=itemgetter(1), reverse=True)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for index in range(5):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print("Rule #{0}".format(index + 1))</a:t>
            </a:r>
            <a:endParaRPr lang="zh-CN" altLang="en-US" i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(premise, conclusion) = sorted_confidence[index][0]</a:t>
            </a:r>
            <a:endParaRPr lang="zh-CN" altLang="en-US" i="1"/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 i="1"/>
              <a:t>print("Rule: If a person recommends {0} they will also</a:t>
            </a:r>
            <a:endParaRPr lang="zh-CN" altLang="en-US" i="1"/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 i="1"/>
              <a:t>recommend {1}".format(premise, conclusion))</a:t>
            </a:r>
            <a:endParaRPr lang="zh-CN" altLang="en-US" i="1"/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 i="1"/>
              <a:t>print(" - Confidence:</a:t>
            </a:r>
            <a:endParaRPr lang="zh-CN" altLang="en-US" i="1"/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 i="1"/>
              <a:t>{0:.3f}".format(rule_confidence[(premise, conclusion)]))</a:t>
            </a:r>
            <a:endParaRPr lang="zh-CN" altLang="en-US" i="1"/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 i="1"/>
              <a:t>print("")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6524"/>
          <a:stretch>
            <a:fillRect/>
          </a:stretch>
        </p:blipFill>
        <p:spPr>
          <a:xfrm>
            <a:off x="567055" y="1017905"/>
            <a:ext cx="7325360" cy="4731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055" y="524510"/>
            <a:ext cx="82905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结果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8475" y="457200"/>
            <a:ext cx="814641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输出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结果中只显示电影编号，而没有显示电影名字，很不友好。我们下载的数据集中的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u.items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文件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里存储了电影名称和编号（还有体裁等信息）。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u.items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文件加载电影名称信息。关于该文件和类别的更多信息请见数据集中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README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文件。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u.items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CSV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格式，但是用竖线分隔数据。读取时需要指定分隔符，设置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表头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和编码格式。每一列的名称是从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README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文件中找到的。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75" y="3743325"/>
            <a:ext cx="81464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movie_name_filename = os.path.join(data_folder, "u.item")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movie_name_data = pd.read_csv(movie_name_filename, delimiter="|",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header=None, encoding = "mac-roman")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935355" y="4633595"/>
            <a:ext cx="75412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movie_name_data.columns = ["MovieID", "Title", "Release Date","Video Release", "IMDB", "&lt;UNK&gt;", "Action", "Adventure","Animation", "Children's", "Comedy", "Crime", "Documentary","Drama", "Fantasy", "Film-Noir","Horror", "Musical", "Mystery", "Romance", "Sci-Fi", "Thriller","War", "Western"]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9105" y="848995"/>
            <a:ext cx="6028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def get_movie_name(movie_id):</a:t>
            </a:r>
            <a:endParaRPr lang="zh-CN" altLang="en-US" i="1"/>
          </a:p>
        </p:txBody>
      </p:sp>
      <p:sp>
        <p:nvSpPr>
          <p:cNvPr id="4" name="文本框 3"/>
          <p:cNvSpPr txBox="1"/>
          <p:nvPr/>
        </p:nvSpPr>
        <p:spPr>
          <a:xfrm>
            <a:off x="459105" y="1485900"/>
            <a:ext cx="808164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数据框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movie_name_data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中查找电影编号，找到后，只返回电影名称列的数据。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105" y="2242820"/>
            <a:ext cx="8318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/>
              <a:t>title_object = movie_name_data[movie_name_data["MovieID"] ==movie_id]["Title"]</a:t>
            </a:r>
            <a:endParaRPr lang="zh-CN" altLang="en-US" i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/>
              <a:t>title = title_object.values[0]</a:t>
            </a:r>
            <a:endParaRPr lang="zh-CN" altLang="en-US" i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/>
              <a:t>return title</a:t>
            </a:r>
            <a:endParaRPr lang="zh-CN" altLang="en-US" i="1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2750" y="748030"/>
            <a:ext cx="8318500" cy="422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调整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之前的代码，这样就能在输出的规则中显示电影名称。请在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IPython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Notebook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笔记本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文件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的新格子里输入以下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代码：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for index in range(5):</a:t>
            </a:r>
            <a:endParaRPr lang="zh-CN" altLang="en-US" i="1" dirty="0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print("Rule #{0}".format(index + 1))</a:t>
            </a:r>
            <a:endParaRPr lang="zh-CN" altLang="en-US" i="1" dirty="0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(premise, conclusion) = sorted_confidence[index][0]</a:t>
            </a:r>
            <a:endParaRPr lang="zh-CN" altLang="en-US" i="1" dirty="0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premise_names = ", ".join(get_movie_name(idx) for idx in premise)</a:t>
            </a:r>
            <a:endParaRPr lang="zh-CN" altLang="en-US" i="1" dirty="0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conclusion_name = get_movie_name(conclusion)</a:t>
            </a:r>
            <a:endParaRPr lang="zh-CN" altLang="en-US" i="1" dirty="0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print("Rule: If a person recommends {0} they willalso recommend </a:t>
            </a:r>
            <a:r>
              <a:rPr lang="en-US" altLang="zh-CN" i="1" dirty="0"/>
              <a:t>	</a:t>
            </a:r>
            <a:r>
              <a:rPr lang="zh-CN" altLang="en-US" i="1" dirty="0"/>
              <a:t>{1}".format(premise_names, conclusion_name))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 - Confidence: {0:.3f}".format(confidence[(premise,conclusion)]))</a:t>
            </a:r>
            <a:endParaRPr lang="zh-CN" altLang="en-US" i="1" dirty="0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print("")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1600835"/>
            <a:ext cx="5209540" cy="486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585" y="499110"/>
            <a:ext cx="82524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结果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清楚多了（还有些小问题，暂时先忽略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620" y="1106934"/>
            <a:ext cx="888238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算法的一个重要参数就是最小支持度。比如，要生成包含商品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的频繁项集（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A, B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），要求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支持度至少为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，那么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都必须至少在数据集中出现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更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大的频繁项集也要遵守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该项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约定，比如要生成频繁项集（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A, B, C, 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），那么子集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(A, B, C)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必须是频繁项集（当然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自己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也要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满足最小支持度标准）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生成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频繁项集后，将不再考虑其他可能的却不够频繁的项集（这样的集合有很多），从而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大大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减少测试新规则所需的时间。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1810" y="624840"/>
            <a:ext cx="2540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评估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810" y="1503045"/>
            <a:ext cx="805497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广义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上讲，我们可以拿评估分类算法的那一套来用。训练前，留出一部分数据用于测试，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评估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发现的规则在测试集上的表现。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810" y="3740785"/>
            <a:ext cx="8054975" cy="1822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test_dataset =</a:t>
            </a:r>
            <a:endParaRPr lang="zh-CN" altLang="en-US" i="1"/>
          </a:p>
          <a:p>
            <a:pPr marL="74295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all_ratings[~all_ratings['UserID'].isin(range(200))]</a:t>
            </a:r>
            <a:endParaRPr lang="zh-CN" altLang="en-US" i="1"/>
          </a:p>
          <a:p>
            <a:pPr marL="74295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test_favorable = test_dataset[test_dataset["Favorable"]]</a:t>
            </a:r>
            <a:endParaRPr lang="zh-CN" altLang="en-US" i="1"/>
          </a:p>
          <a:p>
            <a:pPr marL="74295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test_favorable_by_users = dict((k, frozenset(v.values)) for k, v</a:t>
            </a:r>
            <a:endParaRPr lang="zh-CN" altLang="en-US" i="1"/>
          </a:p>
          <a:p>
            <a:pPr marL="74295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in test_favorable.groupby("UserID")["MovieID"])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511810" y="2835275"/>
            <a:ext cx="80549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，抽取所有没有用于训练的数据作为测试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集：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520" y="2353945"/>
            <a:ext cx="8463915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correct_counts = defaultdict(int)</a:t>
            </a:r>
            <a:endParaRPr lang="zh-CN" altLang="en-US" i="1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incorrect_counts = defaultdict(int)</a:t>
            </a:r>
            <a:endParaRPr lang="zh-CN" altLang="en-US" i="1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/>
              <a:t>for user, reviews in test_favorable_by_users.items():</a:t>
            </a:r>
            <a:endParaRPr lang="zh-CN" altLang="en-US" i="1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/>
              <a:t>	</a:t>
            </a:r>
            <a:r>
              <a:rPr lang="zh-CN" altLang="en-US" i="1"/>
              <a:t>for candidate_rule in candidate_rules:</a:t>
            </a:r>
            <a:endParaRPr lang="zh-CN" altLang="en-US" i="1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/>
              <a:t>		</a:t>
            </a:r>
            <a:r>
              <a:rPr lang="zh-CN" altLang="en-US" i="1"/>
              <a:t>premise, conclusion = candidate_rule</a:t>
            </a:r>
            <a:endParaRPr lang="zh-CN" altLang="en-US" i="1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/>
              <a:t>		</a:t>
            </a:r>
            <a:r>
              <a:rPr lang="zh-CN" altLang="en-US" i="1"/>
              <a:t>if premise.issubset(reviews):</a:t>
            </a:r>
            <a:endParaRPr lang="zh-CN" altLang="en-US" i="1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/>
              <a:t>			</a:t>
            </a:r>
            <a:r>
              <a:rPr lang="zh-CN" altLang="en-US" i="1"/>
              <a:t>if conclusion in reviews:</a:t>
            </a:r>
            <a:endParaRPr lang="zh-CN" altLang="en-US" i="1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/>
              <a:t>				</a:t>
            </a:r>
            <a:r>
              <a:rPr lang="zh-CN" altLang="en-US" i="1"/>
              <a:t>correct_counts[candidate_rule] += 1</a:t>
            </a:r>
            <a:endParaRPr lang="zh-CN" altLang="en-US" i="1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/>
              <a:t>			</a:t>
            </a:r>
            <a:r>
              <a:rPr lang="zh-CN" altLang="en-US" i="1"/>
              <a:t>else:</a:t>
            </a:r>
            <a:endParaRPr lang="zh-CN" altLang="en-US" i="1"/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/>
              <a:t>				</a:t>
            </a:r>
            <a:r>
              <a:rPr lang="zh-CN" altLang="en-US" i="1"/>
              <a:t>incorrect_counts[candidate_rule] += 1</a:t>
            </a:r>
            <a:endParaRPr lang="zh-CN" altLang="en-US" i="1"/>
          </a:p>
        </p:txBody>
      </p:sp>
      <p:sp>
        <p:nvSpPr>
          <p:cNvPr id="4" name="文本框 3"/>
          <p:cNvSpPr txBox="1"/>
          <p:nvPr/>
        </p:nvSpPr>
        <p:spPr>
          <a:xfrm>
            <a:off x="511810" y="589280"/>
            <a:ext cx="812101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，计算规则应验的数量，方法跟之前相同。唯一的不同就是这次使用的是测试数据而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不是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训练数据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代码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290" y="798195"/>
            <a:ext cx="7897495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，计算所有应验规则的置信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度：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test_confidence = {candidate_rule: correct_counts[candidate_rule]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/ float(correct_counts[candidate_rule] + </a:t>
            </a:r>
            <a:r>
              <a:rPr lang="en-US" altLang="zh-CN" i="1" dirty="0"/>
              <a:t>	</a:t>
            </a:r>
            <a:r>
              <a:rPr lang="zh-CN" altLang="en-US" i="1" dirty="0"/>
              <a:t>incorrect_counts[candidate_rule]) for candidate_rule in </a:t>
            </a:r>
            <a:r>
              <a:rPr lang="en-US" altLang="zh-CN" i="1" dirty="0"/>
              <a:t>	</a:t>
            </a:r>
            <a:r>
              <a:rPr lang="zh-CN" altLang="en-US" i="1" dirty="0"/>
              <a:t>rule_confidence}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935" y="590550"/>
            <a:ext cx="7897495" cy="5921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最后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，输出用电影名称而不是电影编号表示的最佳关联规则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i="1" dirty="0"/>
          </a:p>
          <a:p>
            <a:pPr marL="742950" lvl="1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for index in range(5):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print("Rule #{0}".format(index + 1))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(premise, conclusion) = sorted_confidence[index][0]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premise_names = ", ".join(get_movie_name(idx) for idx in premise)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conclusion_name = get_movie_name(conclusion)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print("Rule: If a person recommends {0} they will also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recommend {1}".format(premise_names, conclusion_name))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 - Train </a:t>
            </a:r>
            <a:r>
              <a:rPr lang="en-US" altLang="zh-CN" i="1" dirty="0"/>
              <a:t>	</a:t>
            </a:r>
            <a:r>
              <a:rPr lang="zh-CN" altLang="en-US" i="1" dirty="0"/>
              <a:t>Confidence:{0:.3f}".format(rule_confidence.get((premise, </a:t>
            </a:r>
            <a:r>
              <a:rPr lang="en-US" altLang="zh-CN" i="1" dirty="0"/>
              <a:t>	</a:t>
            </a:r>
            <a:r>
              <a:rPr lang="zh-CN" altLang="en-US" i="1" dirty="0"/>
              <a:t>conclusion),-1)))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 - Test </a:t>
            </a:r>
            <a:r>
              <a:rPr lang="en-US" altLang="zh-CN" i="1" dirty="0"/>
              <a:t>	</a:t>
            </a:r>
            <a:r>
              <a:rPr lang="zh-CN" altLang="en-US" i="1" dirty="0"/>
              <a:t>Confidence:{0:.3f}".format(test_confidence.get((premise, </a:t>
            </a:r>
            <a:r>
              <a:rPr lang="en-US" altLang="zh-CN" i="1" dirty="0"/>
              <a:t>	</a:t>
            </a:r>
            <a:r>
              <a:rPr lang="zh-CN" altLang="en-US" i="1" dirty="0"/>
              <a:t>conclusion),-1)))</a:t>
            </a:r>
            <a:endParaRPr lang="zh-CN" altLang="en-US" i="1" dirty="0"/>
          </a:p>
          <a:p>
            <a:pPr lvl="1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i="1" dirty="0"/>
              <a:t>	</a:t>
            </a:r>
            <a:r>
              <a:rPr lang="zh-CN" altLang="en-US" i="1" dirty="0"/>
              <a:t>print("")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025" y="768350"/>
            <a:ext cx="83185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来看一下在新数据集上哪些规则最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适用：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945" y="1522730"/>
            <a:ext cx="5788660" cy="478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260" y="1233170"/>
            <a:ext cx="754062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举例来说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，第二条规则，在训练集中置信度为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，但在测试集上正确率只有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60%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条规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则中，其他几条规则在测试集上置信度也很高，用它们来推荐电影效果不错。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618" y="444471"/>
            <a:ext cx="804164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其他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亲和性分析算法有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Eclat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和频繁项集挖掘算法（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FP-growth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）。从数据挖掘角度看，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这些算法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比起基础的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算法有很多改进，性能也有进一步提升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，先来看一下最基础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735" y="2481580"/>
            <a:ext cx="47377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选择参数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35" y="3201035"/>
            <a:ext cx="804100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挖掘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亲和性分析所用的关联规则之前，我们先用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算法生成频繁项集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，通过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检测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频繁项集中前提和结论的组合，生成关联规则（例如，如果用户喜欢电影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，那么他很可能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喜欢电影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3890" y="765175"/>
            <a:ext cx="793559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第一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个阶段，需要为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算法指定一个项集要成为频繁项集所需的最小支持度。任何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小于最小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支持度的项集将不再考虑。如果最小支持度值过小，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Apriori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算法要检测大量的项集，会拖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慢的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运行速度；最小支持度值过大的话，则只有很少的频繁项集。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3890" y="2829560"/>
            <a:ext cx="793623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找出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频繁项集后，在第二个阶段，根据置信度选取关联规则。可以设定最小置信度，返回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一部分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规则，或者返回所有规则，让用户自己选。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3255" y="4267200"/>
            <a:ext cx="793623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本章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，我们设定最小置信度，只返回高于它的规则。置信度过低将会导致规则支持度高，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正确率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低；置信度过高，导致正确率高，但是返回的规则少。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840" y="690880"/>
            <a:ext cx="81597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电影推荐问题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760" y="1219954"/>
            <a:ext cx="815848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产品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推荐技术是门大生意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网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店经常用它向潜在用户推荐他们可能购买的产品。好的推荐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算法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能带来更高的销售业绩。每年有几百万乃至几千万用户进行网购，向他们推荐更多的商品，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潜在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收益着实可观。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75" y="3479800"/>
            <a:ext cx="48704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获取数据集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0" y="4213860"/>
            <a:ext cx="815848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自打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Netflix Prize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奖项设立以来，美国明尼苏达大学的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Grouplens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研究团队公开了一系列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用于测试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推荐算法的数据集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其中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，就包括几个大小不同的电影评分数据集，分别有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万、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万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1000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万条电影评分数据。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8480" y="854710"/>
            <a:ext cx="806704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集下载地址为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http://grouplens.org/datasets/movielens/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。本章将使用包含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万条数据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MovieLens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数据集。下载数据集，解压到你的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Data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文件夹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启动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IPython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Notebook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笔记本，输入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以下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import os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import pandas as pd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data_folder = os.path.join(os.path.expanduser("~"), "Data","ml-100k")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ratings_filename = os.path.join(data_folder, "u.data")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pPr marL="285750" indent="-285750"/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确保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ratings_filename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指向解压后得到的文件夹中的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u.data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9105" y="631190"/>
            <a:ext cx="68306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加载数据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790" y="1288415"/>
            <a:ext cx="8186420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加载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数据集时，把分隔符设置为制表符，告诉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不要把第一行作为表头（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header=None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），设置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好各列的名称。代码如下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all_ratings = pd.read_csv(ratings_filename, delimiter="\t",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header=None, names = ["UserID", "MovieID", "Rating", "Datetime"])</a:t>
            </a:r>
            <a:endParaRPr lang="zh-CN" altLang="en-US" i="1" dirty="0"/>
          </a:p>
          <a:p>
            <a:pPr marL="285750" indent="-285750"/>
            <a:endParaRPr lang="zh-CN" altLang="en-US" dirty="0"/>
          </a:p>
          <a:p>
            <a:pPr indent="-285750"/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虽然本实验用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不到，还是稍微提一下，你可以用下面的代码解析时间戳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数据：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-285750"/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all_ratings["Datetime"] = pd.to_datetime(all_ratings['Datetime'],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unit='s')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pPr marL="285750" indent="-285750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运行下面的代码，看一下前五条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记录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all_ratings[:5]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5765" y="690880"/>
            <a:ext cx="81864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输出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如下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28345" y="1501140"/>
          <a:ext cx="68580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279525"/>
                <a:gridCol w="1279525"/>
                <a:gridCol w="1279525"/>
                <a:gridCol w="17399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UserID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MovieID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Rating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Datetime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1997-12-04 15:55:49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1998-04-04 19:22:22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1997-11-07 07:18:36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1997-11-27 05:02:03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1998-02-02 05:33:16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9800</Words>
  <Application>WPS 演示</Application>
  <PresentationFormat>全屏显示(4:3)</PresentationFormat>
  <Paragraphs>483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华文仿宋</vt:lpstr>
      <vt:lpstr>微软雅黑</vt:lpstr>
      <vt:lpstr>Arial Unicode MS</vt:lpstr>
      <vt:lpstr>方正舒体</vt:lpstr>
      <vt:lpstr>Calibri</vt:lpstr>
      <vt:lpstr>Clarity</vt:lpstr>
      <vt:lpstr>Recommending Movies Using Affinity Analysis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q</cp:lastModifiedBy>
  <cp:revision>1041</cp:revision>
  <dcterms:created xsi:type="dcterms:W3CDTF">2011-10-17T19:46:00Z</dcterms:created>
  <dcterms:modified xsi:type="dcterms:W3CDTF">2017-11-06T18:44:41Z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