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13" r:id="rId3"/>
    <p:sldId id="619" r:id="rId4"/>
    <p:sldId id="644" r:id="rId5"/>
    <p:sldId id="635" r:id="rId6"/>
    <p:sldId id="620" r:id="rId7"/>
    <p:sldId id="645" r:id="rId8"/>
    <p:sldId id="621" r:id="rId9"/>
    <p:sldId id="636" r:id="rId10"/>
    <p:sldId id="637" r:id="rId12"/>
    <p:sldId id="638" r:id="rId13"/>
    <p:sldId id="639" r:id="rId14"/>
    <p:sldId id="640" r:id="rId15"/>
    <p:sldId id="641" r:id="rId16"/>
    <p:sldId id="642" r:id="rId17"/>
    <p:sldId id="64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07"/>
        <p:guide pos="2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130" y="1117600"/>
            <a:ext cx="8229600" cy="990600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 smtClean="0"/>
              <a:t>abca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5430" y="825500"/>
            <a:ext cx="4637405" cy="192722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流水线在预处理中的应用</a:t>
            </a:r>
            <a:endParaRPr lang="en-US" sz="3200" b="1" i="1" dirty="0" smtClean="0">
              <a:solidFill>
                <a:srgbClr val="4F80BD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6255" cy="1752600"/>
          </a:xfrm>
        </p:spPr>
        <p:txBody>
          <a:bodyPr/>
          <a:lstStyle/>
          <a:p>
            <a:r>
              <a:rPr lang="en-US" dirty="0" smtClean="0"/>
              <a:t>			              By HE WEI </a:t>
            </a:r>
            <a:endParaRPr lang="en-US" dirty="0" smtClean="0"/>
          </a:p>
          <a:p>
            <a:r>
              <a:rPr lang="en-US" dirty="0" smtClean="0"/>
              <a:t>                                               LIANG LIZHEN</a:t>
            </a:r>
            <a:endParaRPr lang="en-US" dirty="0"/>
          </a:p>
          <a:p>
            <a:r>
              <a:rPr lang="en-US" smtClean="0"/>
              <a:t>                                               2017.10.25</a:t>
            </a:r>
            <a:endParaRPr lang="en-US" dirty="0"/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384175" y="1371600"/>
            <a:ext cx="8716645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F80BD"/>
                </a:solidFill>
                <a:sym typeface="+mn-ea"/>
              </a:rPr>
              <a:t>Data Preprocessing using </a:t>
            </a:r>
            <a:r>
              <a:rPr lang="en-US" sz="3200" b="1" i="1" dirty="0" smtClean="0">
                <a:solidFill>
                  <a:srgbClr val="4F80BD"/>
                </a:solidFill>
                <a:sym typeface="+mn-ea"/>
              </a:rPr>
              <a:t>pipelines</a:t>
            </a:r>
            <a:endParaRPr lang="en-US" sz="3200" b="1" i="1" dirty="0" smtClean="0">
              <a:solidFill>
                <a:srgbClr val="4F80B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2905" y="634365"/>
            <a:ext cx="7691120" cy="69024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组装起来</a:t>
            </a:r>
            <a:endParaRPr lang="zh-CN" altLang="en-US" sz="2800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1597660"/>
            <a:ext cx="79209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现在我们把前几节所讲的代码组合起来，创建一套完整的工作流，处理被破坏过的数据集。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810" y="2510155"/>
            <a:ext cx="774700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X_transformed = MinMaxScaler().fit_transform(X_broken)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estimator = KNeighborsClassifier()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transformed_scores = cross_val_score(estimator, X_transformed, y,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i="1" dirty="0"/>
              <a:t>    scoring='accuracy')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print("The average accuracy for is {0:.1f}%".format(np.mean(transformed_scores) * 100))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1981200"/>
            <a:ext cx="78841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再次升到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82.3%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MinMaxScaler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将特征规范化到相同的值域，这样特征就不会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仅仅因为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值大而具备更强的区分度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简单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总结下，异常值会影响近邻算法，不同算法对值域大小的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敏感度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不同。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522605"/>
            <a:ext cx="2540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流水线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94495"/>
            <a:ext cx="805497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随着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实验的增加，操作的复杂程度也在提高。我们可能需要切分数据集，对特征进行二值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化处理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，以特征或数据集中的个体为基础规范化数据，除此之外还可能需要其他各种操作。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257" y="2912825"/>
            <a:ext cx="805434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流水线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结构就是用来解决这些问题的（当然不限于这些，下一章会讲到它在其他方面的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应用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流水线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把这些步骤保存到数据挖掘的工作流中。之后你就可以用它们读入数据，做各种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必要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的预处理，然后给出预测结果。我们可以在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cross_val_score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等接收估计器的函数中使用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水线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创建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流水线前，先导入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Pipeline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对象。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6329145"/>
            <a:ext cx="8159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sklearn.pipeline import Pipeline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0549" y="393303"/>
            <a:ext cx="821182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流水线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的输入为一连串的数据挖掘步骤，其中最后一步必须是估计器，前几步是转换器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的数据集经过转换器的处理后，输出的结果作为下一步的输入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，用位于流水线最后一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步的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估计器对数据进行分类。我们流水线分为两大步。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979" y="3729019"/>
            <a:ext cx="71729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(1)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MinMaxScaler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将特征取值范围规范到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0~1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KNeighborsClassifier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分类器。</a:t>
            </a:r>
            <a:endParaRPr lang="zh-CN" altLang="en-US" sz="2400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143" y="4848744"/>
            <a:ext cx="82111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一步都用元组（‘名称’，步骤）来表示。现在来创建流水线。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9979" y="5867400"/>
            <a:ext cx="7041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scaling_pipeline = Pipeline([('scale', MinMaxScaler()), ('predict', KNeighborsClassifier())])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1989" y="533400"/>
            <a:ext cx="777938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流水线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的核心是元素为元组的列表。第一个元组规范特征取值范围，第二个元组实现预测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功能。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把第一步叫作规范特征取值（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scale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），第二步叫作预测（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predict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），也可以用其他名字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元组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的第二部分是实际的转换器对象或估计器对象。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3408680"/>
            <a:ext cx="77793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流水线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写好后，运行它很简单。使用先前用到的交叉检验代码看一下实际效果。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4448175"/>
            <a:ext cx="71469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scores = cross_val_score(scaling_pipeline, X_broken, y,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scoring='accuracy')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print("The pipeline scored an average accuracy for is {0:.1f}%".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format(np.mean(transformed_scores) * 100))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400" y="1752600"/>
            <a:ext cx="771144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运行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结果跟之前一样（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82.3%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），表明我们这次用到的步骤跟之前相同。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3352800"/>
            <a:ext cx="77120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后续实验中会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使用更高级的测试方法，而设置流水线就很有必要，因为它能确保代码的复杂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程度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不至于超出掌控范围。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660" y="1460413"/>
            <a:ext cx="800227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对于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借助数学方法来比较特征的算法而言，它们很难理解特征在规模、范围和单位上的差异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我们在多种算法中使用上述特征，体重由于数值较大，可能都会是最显著的特征，但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特征值大小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实际上与该特征的分类效果没有任何关系。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660" y="4191000"/>
            <a:ext cx="810768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不同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特征的取值范围千差万别，常见的解决方法是对不同的特征进行规范化，使它们的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特征值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落在相同的值域或从属于某几个确定的类别，比如小、中和大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解决这个问题，不同的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类型对算法的影响将大大降低，分类正确率就能有大幅提升。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525145"/>
            <a:ext cx="3521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Data Preprocessing</a:t>
            </a:r>
            <a:endParaRPr lang="en-US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0" y="1828800"/>
            <a:ext cx="810704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选择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最具区分度的特征、创建新特征等都属于预处理的范畴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的预处理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工具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叫作转换器（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Transformer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），它接受原始数据集，返回转换后的数据集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除了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处理数值型特征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，转换器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还能用来抽取特征。在这里，我们只看下对数值型特征的预处理方法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0" y="685800"/>
            <a:ext cx="2540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预处理示例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858" y="1828800"/>
            <a:ext cx="81070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为了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讲解需要，先来对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Ionosphere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数据集做些破坏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虽然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这里的麻烦是人为制造的，但是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问题在很多真实数据集里都存在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，为了不破坏原来的数据集，我们为其创建一个副本。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0" y="4756904"/>
            <a:ext cx="4527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X_broken = np.array(X)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845" y="1371600"/>
            <a:ext cx="80683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，我们就要捣乱了，每隔一行，就把第二个特征的值除以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2600" y="3279348"/>
            <a:ext cx="3223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X_broken[:,::2] /= 10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7845" y="4724400"/>
            <a:ext cx="80683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理论上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讲，这样做对结果影响应该不大。毕竟，除以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之后，各个特征相差不大。主要的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问题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是，数值范围变了，奇数行的第二个特征要比偶数行的大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000" y="685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再次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计算正确率看一下效果：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147465"/>
            <a:ext cx="8231505" cy="251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estimator = KNeighborsClassifier()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original_scores = cross_val_score(estimator, X, y, scoring='accuracy')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print("The original average accuracy for is {0:.1f}%".format(np.mean(original_scores) * 100))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broken_scores = cross_val_score(estimator, X_broken, y,scoring='accuracy')</a:t>
            </a:r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print("The 'broken' average accuracy for is {0:.1f}%".format(np.mean(broken_scores) * 100))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4724400"/>
            <a:ext cx="81343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原始数据集上的正确率为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82.3%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，这次跌至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71.5%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。把特征值转变到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就能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解决这个问题。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400" y="596808"/>
            <a:ext cx="45008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标准预处理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465" y="1585803"/>
            <a:ext cx="81343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MinMaxScaler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类进行基于特征的规范化。在本章的笔记本文件中，接着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之前的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代码写，首先导入所需的类。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3348350"/>
            <a:ext cx="7489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sklearn.preprocessing import MinMaxScaler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383465" y="4648200"/>
            <a:ext cx="81349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这个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类可以把每个特征的值域规范化为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之间。最小值用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代替，最大值用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代替，其余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值介于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两者之间。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815" y="772795"/>
            <a:ext cx="771271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，对数据集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进行预处理。我们在预处理器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MinMaxScaler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上调用转换函数。有些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转换器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要求像训练分类器那样先进行训练， 但是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MinMaxScaler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不需要， 直接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fit_transform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函数，即可完成训练和转换。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894" y="3311177"/>
            <a:ext cx="668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X_transformed = MinMaxScaler().fit_transform(X)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1815" y="4648200"/>
            <a:ext cx="7712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X_transformed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行列数相等，为同型矩阵。然而，前者每列值的值域为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255" y="5334000"/>
            <a:ext cx="81470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后续实验中，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将会组合运用上述预处理方法及其他转换器对象。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55" y="681990"/>
            <a:ext cx="7712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还有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很多其他类似的规范化方法，对于其他类型的应用和特征类型会很有用。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55" y="1538368"/>
            <a:ext cx="8576945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为使每条数据各特征值的和为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sklearn.preprocessing.Normalizer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为使各特征的均值为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，方差为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sklearn.preprocessing.StandardScaler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，常用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作规范化的基准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为将数值型特征的二值化，使用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sklearn.preprocessing.Binarizer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，大于阈值的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，反之为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3252</Words>
  <Application>WPS 演示</Application>
  <PresentationFormat>全屏显示(4:3)</PresentationFormat>
  <Paragraphs>130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华文仿宋</vt:lpstr>
      <vt:lpstr>微软雅黑</vt:lpstr>
      <vt:lpstr>Arial Unicode MS</vt:lpstr>
      <vt:lpstr>方正舒体</vt:lpstr>
      <vt:lpstr>Calibri</vt:lpstr>
      <vt:lpstr>Clarity</vt:lpstr>
      <vt:lpstr>Data Preprocessing using pipelines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组装起来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q</cp:lastModifiedBy>
  <cp:revision>696</cp:revision>
  <dcterms:created xsi:type="dcterms:W3CDTF">2011-10-17T19:46:00Z</dcterms:created>
  <dcterms:modified xsi:type="dcterms:W3CDTF">2017-11-06T18:40:42Z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