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615" r:id="rId3"/>
    <p:sldId id="914" r:id="rId4"/>
    <p:sldId id="915" r:id="rId5"/>
    <p:sldId id="625" r:id="rId6"/>
    <p:sldId id="626" r:id="rId7"/>
    <p:sldId id="627" r:id="rId8"/>
    <p:sldId id="1007" r:id="rId9"/>
    <p:sldId id="1008" r:id="rId10"/>
    <p:sldId id="1009" r:id="rId11"/>
    <p:sldId id="1010" r:id="rId12"/>
    <p:sldId id="1011" r:id="rId13"/>
    <p:sldId id="1012" r:id="rId14"/>
    <p:sldId id="1013" r:id="rId15"/>
    <p:sldId id="1014" r:id="rId16"/>
    <p:sldId id="1015" r:id="rId17"/>
    <p:sldId id="1016" r:id="rId18"/>
    <p:sldId id="1273" r:id="rId19"/>
    <p:sldId id="1017" r:id="rId20"/>
    <p:sldId id="1018" r:id="rId21"/>
    <p:sldId id="1019" r:id="rId22"/>
    <p:sldId id="1020" r:id="rId23"/>
    <p:sldId id="1021" r:id="rId24"/>
    <p:sldId id="1022" r:id="rId25"/>
    <p:sldId id="1023" r:id="rId26"/>
    <p:sldId id="1027" r:id="rId27"/>
    <p:sldId id="1024" r:id="rId28"/>
    <p:sldId id="1025" r:id="rId29"/>
    <p:sldId id="1028" r:id="rId30"/>
    <p:sldId id="102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0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varScale="1">
        <p:scale>
          <a:sx n="71" d="100"/>
          <a:sy n="71" d="100"/>
        </p:scale>
        <p:origin x="1356" y="72"/>
      </p:cViewPr>
      <p:guideLst>
        <p:guide orient="horz" pos="2253"/>
        <p:guide pos="285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2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DD7E345-9BD5-414F-9B98-BE3DCAA5A9B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ctrTitle"/>
          </p:nvPr>
        </p:nvSpPr>
        <p:spPr>
          <a:xfrm>
            <a:off x="685800" y="1371600"/>
            <a:ext cx="7848600" cy="1927225"/>
          </a:xfrm>
        </p:spPr>
        <p:txBody>
          <a:bodyPr anchor="b">
            <a:noAutofit/>
          </a:bodyPr>
          <a:lstStyle>
            <a:lvl1pPr>
              <a:defRPr sz="2400" cap="all" baseline="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2130" y="1117600"/>
            <a:ext cx="8229600" cy="990600"/>
          </a:xfrm>
        </p:spPr>
        <p:txBody>
          <a:bodyPr/>
          <a:lstStyle>
            <a:lvl1pPr>
              <a:defRPr sz="2400">
                <a:latin typeface="+mn-lt"/>
              </a:defRPr>
            </a:lvl1pPr>
          </a:lstStyle>
          <a:p>
            <a:r>
              <a:rPr lang="zh-CN" altLang="en-US" smtClean="0"/>
              <a:t>abca</a:t>
            </a:r>
            <a:endParaRPr lang="zh-CN" altLang="en-US"/>
          </a:p>
        </p:txBody>
      </p:sp>
      <p:sp>
        <p:nvSpPr>
          <p:cNvPr id="3" name="日期占位符 2"/>
          <p:cNvSpPr>
            <a:spLocks noGrp="1"/>
          </p:cNvSpPr>
          <p:nvPr>
            <p:ph type="dt" sz="half" idx="10"/>
          </p:nvPr>
        </p:nvSpPr>
        <p:spPr/>
        <p:txBody>
          <a:bodyPr/>
          <a:lstStyle/>
          <a:p>
            <a:fld id="{0DD7E345-9BD5-414F-9B98-BE3DCAA5A9BF}" type="datetimeFigureOut">
              <a:rPr lang="en-US" smtClean="0"/>
            </a:fld>
            <a:endParaRPr lang="en-US" dirty="0"/>
          </a:p>
        </p:txBody>
      </p:sp>
      <p:sp>
        <p:nvSpPr>
          <p:cNvPr id="4" name="页脚占位符 3"/>
          <p:cNvSpPr>
            <a:spLocks noGrp="1"/>
          </p:cNvSpPr>
          <p:nvPr>
            <p:ph type="ftr" sz="quarter" idx="11"/>
          </p:nvPr>
        </p:nvSpPr>
        <p:spPr/>
        <p:txBody>
          <a:bodyPr/>
          <a:lstStyle/>
          <a:p>
            <a:r>
              <a:rPr lang="el-GR" dirty="0" err="1" smtClean="0"/>
              <a:t>Αντικειμενοστρεφής</a:t>
            </a:r>
            <a:r>
              <a:rPr lang="el-GR" dirty="0" smtClean="0"/>
              <a:t> Προγραμματισμός</a:t>
            </a:r>
            <a:endParaRPr lang="en-US" dirty="0"/>
          </a:p>
        </p:txBody>
      </p:sp>
      <p:sp>
        <p:nvSpPr>
          <p:cNvPr id="5" name="灯片编号占位符 4"/>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0DD7E345-9BD5-414F-9B98-BE3DCAA5A9B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DD7E345-9BD5-414F-9B98-BE3DCAA5A9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0DD7E345-9BD5-414F-9B98-BE3DCAA5A9BF}"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D7E345-9BD5-414F-9B98-BE3DCAA5A9BF}"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DD7E345-9BD5-414F-9B98-BE3DCAA5A9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DD7E345-9BD5-414F-9B98-BE3DCAA5A9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DD7E345-9BD5-414F-9B98-BE3DCAA5A9BF}" type="datetimeFigureOut">
              <a:rPr lang="en-US" smtClean="0"/>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l-GR" dirty="0" err="1" smtClean="0"/>
              <a:t>Αντικειμενοστρεφής</a:t>
            </a:r>
            <a:r>
              <a:rPr lang="el-GR" dirty="0" smtClean="0"/>
              <a:t> Προγραμματισμός</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1A9E46F-7BA3-46CF-8DB8-B01995389C81}"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anose="020B0604020202020204"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anose="020B0604020202020204"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anose="020B0604020202020204"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anose="020B0604020202020204"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58457" y="340360"/>
            <a:ext cx="6934200" cy="1927225"/>
          </a:xfrm>
        </p:spPr>
        <p:txBody>
          <a:bodyPr/>
          <a:lstStyle/>
          <a:p>
            <a:r>
              <a:rPr lang="zh-CN" altLang="en-US" sz="3600" b="1" dirty="0">
                <a:latin typeface="华文仿宋" panose="02010600040101010101" pitchFamily="2" charset="-122"/>
                <a:ea typeface="华文仿宋" panose="02010600040101010101" pitchFamily="2" charset="-122"/>
              </a:rPr>
              <a:t>使用朴素贝叶斯进行</a:t>
            </a:r>
            <a:r>
              <a:rPr lang="zh-CN" altLang="en-US" sz="3600" b="1" dirty="0" smtClean="0">
                <a:latin typeface="华文仿宋" panose="02010600040101010101" pitchFamily="2" charset="-122"/>
                <a:ea typeface="华文仿宋" panose="02010600040101010101" pitchFamily="2" charset="-122"/>
              </a:rPr>
              <a:t>社会媒体</a:t>
            </a:r>
            <a:r>
              <a:rPr lang="zh-CN" altLang="en-US" sz="3600" b="1" dirty="0">
                <a:latin typeface="华文仿宋" panose="02010600040101010101" pitchFamily="2" charset="-122"/>
                <a:ea typeface="华文仿宋" panose="02010600040101010101" pitchFamily="2" charset="-122"/>
              </a:rPr>
              <a:t>挖掘</a:t>
            </a:r>
            <a:endParaRPr lang="en-US" sz="3600" b="1" i="1" dirty="0" smtClean="0">
              <a:solidFill>
                <a:srgbClr val="4F80BD"/>
              </a:solidFill>
              <a:latin typeface="华文仿宋" panose="02010600040101010101" pitchFamily="2" charset="-122"/>
              <a:ea typeface="华文仿宋" panose="02010600040101010101" pitchFamily="2" charset="-122"/>
              <a:sym typeface="+mn-ea"/>
            </a:endParaRPr>
          </a:p>
        </p:txBody>
      </p:sp>
      <p:sp>
        <p:nvSpPr>
          <p:cNvPr id="5" name="Subtitle 4"/>
          <p:cNvSpPr>
            <a:spLocks noGrp="1"/>
          </p:cNvSpPr>
          <p:nvPr>
            <p:ph type="subTitle" idx="1"/>
          </p:nvPr>
        </p:nvSpPr>
        <p:spPr>
          <a:xfrm>
            <a:off x="685800" y="3505200"/>
            <a:ext cx="8136255" cy="1752600"/>
          </a:xfrm>
        </p:spPr>
        <p:txBody>
          <a:bodyPr/>
          <a:lstStyle/>
          <a:p>
            <a:r>
              <a:rPr lang="en-US" dirty="0" smtClean="0"/>
              <a:t>			              By HE WEI </a:t>
            </a:r>
            <a:endParaRPr lang="en-US" dirty="0" smtClean="0"/>
          </a:p>
          <a:p>
            <a:r>
              <a:rPr lang="en-US" dirty="0" smtClean="0"/>
              <a:t>                                               LIANG LIZHEN</a:t>
            </a:r>
            <a:endParaRPr lang="en-US" dirty="0"/>
          </a:p>
          <a:p>
            <a:r>
              <a:rPr lang="en-US" dirty="0" smtClean="0"/>
              <a:t>                                               2017.10.25</a:t>
            </a:r>
            <a:endParaRPr lang="en-US" dirty="0"/>
          </a:p>
        </p:txBody>
      </p:sp>
      <p:sp>
        <p:nvSpPr>
          <p:cNvPr id="2" name="Title 3"/>
          <p:cNvSpPr>
            <a:spLocks noGrp="1"/>
          </p:cNvSpPr>
          <p:nvPr/>
        </p:nvSpPr>
        <p:spPr>
          <a:xfrm>
            <a:off x="358140" y="1371600"/>
            <a:ext cx="9084945" cy="1927225"/>
          </a:xfrm>
          <a:prstGeom prst="rect">
            <a:avLst/>
          </a:prstGeom>
        </p:spPr>
        <p:txBody>
          <a:bodyPr vert="horz" lIns="91440" tIns="45720" rIns="91440" bIns="45720" rtlCol="0" anchor="b">
            <a:noAutofit/>
          </a:bodyPr>
          <a:lstStyle>
            <a:lvl1pPr algn="l" defTabSz="914400" rtl="0" eaLnBrk="1" latinLnBrk="0" hangingPunct="1">
              <a:spcBef>
                <a:spcPct val="0"/>
              </a:spcBef>
              <a:buNone/>
              <a:defRPr sz="2400" kern="1200" cap="all" spc="-100" baseline="0">
                <a:solidFill>
                  <a:schemeClr val="tx2"/>
                </a:solidFill>
                <a:latin typeface="+mj-lt"/>
                <a:ea typeface="+mj-ea"/>
                <a:cs typeface="+mj-cs"/>
              </a:defRPr>
            </a:lvl1pPr>
          </a:lstStyle>
          <a:p>
            <a:r>
              <a:rPr lang="en-US" sz="3200" b="1" dirty="0" smtClean="0">
                <a:solidFill>
                  <a:srgbClr val="4F80BD"/>
                </a:solidFill>
                <a:sym typeface="+mn-ea"/>
              </a:rPr>
              <a:t>Finding disambiguating terms in social media using </a:t>
            </a:r>
            <a:r>
              <a:rPr lang="en-US" sz="3200" b="1" dirty="0" smtClean="0">
                <a:solidFill>
                  <a:schemeClr val="tx1"/>
                </a:solidFill>
                <a:effectLst>
                  <a:outerShdw blurRad="38100" dist="38100" dir="2700000" algn="tl">
                    <a:srgbClr val="000000">
                      <a:alpha val="43137"/>
                    </a:srgbClr>
                  </a:outerShdw>
                </a:effectLst>
                <a:sym typeface="+mn-ea"/>
              </a:rPr>
              <a:t>NaivE Bayes </a:t>
            </a:r>
            <a:r>
              <a:rPr lang="en-US" sz="3200" b="1" dirty="0" smtClean="0">
                <a:solidFill>
                  <a:srgbClr val="4F80BD"/>
                </a:solidFill>
                <a:sym typeface="+mn-ea"/>
              </a:rPr>
              <a:t>algorithm </a:t>
            </a:r>
            <a:endParaRPr lang="en-US" sz="3200" b="1" i="1" dirty="0" smtClean="0">
              <a:solidFill>
                <a:srgbClr val="4F80BD"/>
              </a:solidFill>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9295" y="488453"/>
            <a:ext cx="7725410"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接下来</a:t>
            </a:r>
            <a:r>
              <a:rPr lang="zh-CN" altLang="en-US" sz="2400" dirty="0">
                <a:latin typeface="华文仿宋" panose="02010600040101010101" pitchFamily="2" charset="-122"/>
                <a:ea typeface="华文仿宋" panose="02010600040101010101" pitchFamily="2" charset="-122"/>
              </a:rPr>
              <a:t>，创建一个简单的函数，用来返回下一条需要标注的消息。我们找到并返回第一条</a:t>
            </a:r>
            <a:r>
              <a:rPr lang="zh-CN" altLang="en-US" sz="2400" dirty="0" smtClean="0">
                <a:latin typeface="华文仿宋" panose="02010600040101010101" pitchFamily="2" charset="-122"/>
                <a:ea typeface="华文仿宋" panose="02010600040101010101" pitchFamily="2" charset="-122"/>
              </a:rPr>
              <a:t>没</a:t>
            </a:r>
            <a:r>
              <a:rPr lang="zh-CN" altLang="en-US" sz="2400" dirty="0">
                <a:latin typeface="华文仿宋" panose="02010600040101010101" pitchFamily="2" charset="-122"/>
                <a:ea typeface="华文仿宋" panose="02010600040101010101" pitchFamily="2" charset="-122"/>
              </a:rPr>
              <a:t>有标注类别的消息即可。代码</a:t>
            </a:r>
            <a:r>
              <a:rPr lang="zh-CN" altLang="en-US" sz="2400" dirty="0" smtClean="0">
                <a:latin typeface="华文仿宋" panose="02010600040101010101" pitchFamily="2" charset="-122"/>
                <a:ea typeface="华文仿宋" panose="02010600040101010101" pitchFamily="2" charset="-122"/>
              </a:rPr>
              <a:t>如下： </a:t>
            </a:r>
            <a:endParaRPr lang="zh-CN" altLang="en-US" sz="2400" dirty="0">
              <a:latin typeface="华文仿宋" panose="02010600040101010101" pitchFamily="2" charset="-122"/>
              <a:ea typeface="华文仿宋" panose="02010600040101010101" pitchFamily="2" charset="-122"/>
            </a:endParaRPr>
          </a:p>
        </p:txBody>
      </p:sp>
      <p:sp>
        <p:nvSpPr>
          <p:cNvPr id="4" name="文本框 3"/>
          <p:cNvSpPr txBox="1"/>
          <p:nvPr/>
        </p:nvSpPr>
        <p:spPr>
          <a:xfrm>
            <a:off x="1222375" y="1776730"/>
            <a:ext cx="6896735" cy="64516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a:t>def get_next_tweet():</a:t>
            </a:r>
            <a:endParaRPr lang="zh-CN" altLang="en-US" i="1"/>
          </a:p>
          <a:p>
            <a:pPr marL="285750" indent="-285750">
              <a:buFont typeface="Arial" panose="020B0604020202020204" pitchFamily="34" charset="0"/>
              <a:buChar char="•"/>
            </a:pPr>
            <a:r>
              <a:rPr lang="zh-CN" altLang="en-US" i="1"/>
              <a:t>return tweet_sample[len(labels)]['text']</a:t>
            </a:r>
            <a:endParaRPr lang="zh-CN" altLang="en-US" i="1"/>
          </a:p>
        </p:txBody>
      </p:sp>
      <p:sp>
        <p:nvSpPr>
          <p:cNvPr id="5" name="文本框 4"/>
          <p:cNvSpPr txBox="1"/>
          <p:nvPr/>
        </p:nvSpPr>
        <p:spPr>
          <a:xfrm>
            <a:off x="709295" y="2949754"/>
            <a:ext cx="7725410" cy="1754326"/>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可以</a:t>
            </a:r>
            <a:r>
              <a:rPr lang="zh-CN" altLang="en-US" sz="2400" dirty="0">
                <a:latin typeface="华文仿宋" panose="02010600040101010101" pitchFamily="2" charset="-122"/>
                <a:ea typeface="华文仿宋" panose="02010600040101010101" pitchFamily="2" charset="-122"/>
              </a:rPr>
              <a:t>借助魔术方法（</a:t>
            </a:r>
            <a:r>
              <a:rPr lang="en-US" altLang="zh-CN" sz="2400" dirty="0">
                <a:latin typeface="华文仿宋" panose="02010600040101010101" pitchFamily="2" charset="-122"/>
                <a:ea typeface="华文仿宋" panose="02010600040101010101" pitchFamily="2" charset="-122"/>
              </a:rPr>
              <a:t>magic function</a:t>
            </a:r>
            <a:r>
              <a:rPr lang="zh-CN" altLang="en-US" sz="2400" dirty="0" smtClean="0">
                <a:latin typeface="华文仿宋" panose="02010600040101010101" pitchFamily="2" charset="-122"/>
                <a:ea typeface="华文仿宋" panose="02010600040101010101" pitchFamily="2" charset="-122"/>
              </a:rPr>
              <a:t>）在</a:t>
            </a:r>
            <a:r>
              <a:rPr lang="zh-CN" altLang="en-US" sz="2400" dirty="0">
                <a:latin typeface="华文仿宋" panose="02010600040101010101" pitchFamily="2" charset="-122"/>
                <a:ea typeface="华文仿宋" panose="02010600040101010101" pitchFamily="2" charset="-122"/>
              </a:rPr>
              <a:t>笔记本中直接嵌入</a:t>
            </a:r>
            <a:r>
              <a:rPr lang="en-US" altLang="zh-CN" sz="2400" dirty="0">
                <a:latin typeface="华文仿宋" panose="02010600040101010101" pitchFamily="2" charset="-122"/>
                <a:ea typeface="华文仿宋" panose="02010600040101010101" pitchFamily="2" charset="-122"/>
              </a:rPr>
              <a:t>HTML</a:t>
            </a:r>
            <a:r>
              <a:rPr lang="zh-CN" altLang="en-US" sz="2400" dirty="0">
                <a:latin typeface="华文仿宋" panose="02010600040101010101" pitchFamily="2" charset="-122"/>
                <a:ea typeface="华文仿宋" panose="02010600040101010101" pitchFamily="2" charset="-122"/>
              </a:rPr>
              <a:t>和</a:t>
            </a:r>
            <a:r>
              <a:rPr lang="en-US" altLang="zh-CN" sz="2400" dirty="0">
                <a:latin typeface="华文仿宋" panose="02010600040101010101" pitchFamily="2" charset="-122"/>
                <a:ea typeface="华文仿宋" panose="02010600040101010101" pitchFamily="2" charset="-122"/>
              </a:rPr>
              <a:t>JavaScript</a:t>
            </a:r>
            <a:r>
              <a:rPr lang="zh-CN" altLang="en-US" sz="2400" dirty="0">
                <a:latin typeface="华文仿宋" panose="02010600040101010101" pitchFamily="2" charset="-122"/>
                <a:ea typeface="华文仿宋" panose="02010600040101010101" pitchFamily="2" charset="-122"/>
              </a:rPr>
              <a:t>代码等。在笔记本的新格子中输入如下</a:t>
            </a:r>
            <a:r>
              <a:rPr lang="zh-CN" altLang="en-US" sz="2400" dirty="0" smtClean="0">
                <a:latin typeface="华文仿宋" panose="02010600040101010101" pitchFamily="2" charset="-122"/>
                <a:ea typeface="华文仿宋" panose="02010600040101010101" pitchFamily="2" charset="-122"/>
              </a:rPr>
              <a:t>代码</a:t>
            </a:r>
            <a:r>
              <a:rPr lang="zh-CN" altLang="en-US" sz="2400" dirty="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dirty="0"/>
          </a:p>
          <a:p>
            <a:pPr marL="742950" lvl="1" indent="-285750">
              <a:buFont typeface="Arial" panose="020B0604020202020204" pitchFamily="34" charset="0"/>
              <a:buChar char="•"/>
            </a:pPr>
            <a:r>
              <a:rPr lang="zh-CN" altLang="en-US" i="1" dirty="0"/>
              <a:t>%%javascript</a:t>
            </a:r>
            <a:endParaRPr lang="zh-CN" altLang="en-US" i="1" dirty="0"/>
          </a:p>
        </p:txBody>
      </p:sp>
      <p:sp>
        <p:nvSpPr>
          <p:cNvPr id="6" name="文本框 5"/>
          <p:cNvSpPr txBox="1"/>
          <p:nvPr/>
        </p:nvSpPr>
        <p:spPr>
          <a:xfrm>
            <a:off x="1222375" y="4704080"/>
            <a:ext cx="7211695" cy="1476375"/>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a:t>function set_label(label){</a:t>
            </a:r>
            <a:endParaRPr lang="zh-CN" altLang="en-US" i="1"/>
          </a:p>
          <a:p>
            <a:pPr indent="0">
              <a:buFont typeface="Arial" panose="020B0604020202020204" pitchFamily="34" charset="0"/>
              <a:buNone/>
            </a:pPr>
            <a:r>
              <a:rPr lang="en-US" altLang="zh-CN" i="1"/>
              <a:t>	</a:t>
            </a:r>
            <a:r>
              <a:rPr lang="zh-CN" altLang="en-US" i="1"/>
              <a:t>var kernel = IPython.notebook.kernel;</a:t>
            </a:r>
            <a:endParaRPr lang="zh-CN" altLang="en-US" i="1"/>
          </a:p>
          <a:p>
            <a:pPr indent="0">
              <a:buFont typeface="Arial" panose="020B0604020202020204" pitchFamily="34" charset="0"/>
              <a:buNone/>
            </a:pPr>
            <a:r>
              <a:rPr lang="en-US" altLang="zh-CN" i="1"/>
              <a:t>	</a:t>
            </a:r>
            <a:r>
              <a:rPr lang="zh-CN" altLang="en-US" i="1"/>
              <a:t>kernel.execute("labels.append(" + label + ")");</a:t>
            </a:r>
            <a:endParaRPr lang="zh-CN" altLang="en-US" i="1"/>
          </a:p>
          <a:p>
            <a:pPr indent="0">
              <a:buFont typeface="Arial" panose="020B0604020202020204" pitchFamily="34" charset="0"/>
              <a:buNone/>
            </a:pPr>
            <a:r>
              <a:rPr lang="en-US" altLang="zh-CN" i="1"/>
              <a:t>	</a:t>
            </a:r>
            <a:r>
              <a:rPr lang="zh-CN" altLang="en-US" i="1"/>
              <a:t>load_next_tweet();</a:t>
            </a:r>
            <a:endParaRPr lang="zh-CN" altLang="en-US" i="1"/>
          </a:p>
          <a:p>
            <a:pPr indent="0">
              <a:buFont typeface="Arial" panose="020B0604020202020204" pitchFamily="34" charset="0"/>
              <a:buNone/>
            </a:pPr>
            <a:r>
              <a:rPr lang="en-US" altLang="zh-CN" i="1"/>
              <a:t>	</a:t>
            </a:r>
            <a:r>
              <a:rPr lang="zh-CN" altLang="en-US" i="1"/>
              <a:t>}</a:t>
            </a:r>
            <a:endParaRPr lang="zh-CN" altLang="en-US" i="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2625" y="601345"/>
            <a:ext cx="7554595" cy="1753235"/>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a:t>function load_next_tweet(){</a:t>
            </a:r>
            <a:endParaRPr lang="zh-CN" altLang="en-US" i="1"/>
          </a:p>
          <a:p>
            <a:pPr indent="0">
              <a:buFont typeface="Arial" panose="020B0604020202020204" pitchFamily="34" charset="0"/>
              <a:buNone/>
            </a:pPr>
            <a:r>
              <a:rPr lang="en-US" altLang="zh-CN" i="1"/>
              <a:t>	</a:t>
            </a:r>
            <a:r>
              <a:rPr lang="zh-CN" altLang="en-US" i="1"/>
              <a:t>var code_input = "get_next_tweet()";</a:t>
            </a:r>
            <a:endParaRPr lang="zh-CN" altLang="en-US" i="1"/>
          </a:p>
          <a:p>
            <a:pPr indent="0">
              <a:buFont typeface="Arial" panose="020B0604020202020204" pitchFamily="34" charset="0"/>
              <a:buNone/>
            </a:pPr>
            <a:r>
              <a:rPr lang="en-US" altLang="zh-CN" i="1"/>
              <a:t>	</a:t>
            </a:r>
            <a:r>
              <a:rPr lang="zh-CN" altLang="en-US" i="1"/>
              <a:t>var kernel = IPython.notebook.kernel;</a:t>
            </a:r>
            <a:endParaRPr lang="zh-CN" altLang="en-US" i="1"/>
          </a:p>
          <a:p>
            <a:pPr indent="0">
              <a:buFont typeface="Arial" panose="020B0604020202020204" pitchFamily="34" charset="0"/>
              <a:buNone/>
            </a:pPr>
            <a:r>
              <a:rPr lang="en-US" altLang="zh-CN" i="1"/>
              <a:t>	</a:t>
            </a:r>
            <a:r>
              <a:rPr lang="zh-CN" altLang="en-US" i="1"/>
              <a:t>var callbacks = { 'iopub' : {'output' : handle_output}};</a:t>
            </a:r>
            <a:endParaRPr lang="zh-CN" altLang="en-US" i="1"/>
          </a:p>
          <a:p>
            <a:pPr indent="0">
              <a:buFont typeface="Arial" panose="020B0604020202020204" pitchFamily="34" charset="0"/>
              <a:buNone/>
            </a:pPr>
            <a:r>
              <a:rPr lang="en-US" altLang="zh-CN" i="1"/>
              <a:t>	</a:t>
            </a:r>
            <a:r>
              <a:rPr lang="zh-CN" altLang="en-US" i="1"/>
              <a:t>kernel.execute(code_input, callbacks, {silent:false});</a:t>
            </a:r>
            <a:endParaRPr lang="zh-CN" altLang="en-US" i="1"/>
          </a:p>
          <a:p>
            <a:pPr indent="0">
              <a:buFont typeface="Arial" panose="020B0604020202020204" pitchFamily="34" charset="0"/>
              <a:buNone/>
            </a:pPr>
            <a:r>
              <a:rPr lang="en-US" altLang="zh-CN" i="1"/>
              <a:t>	</a:t>
            </a:r>
            <a:r>
              <a:rPr lang="zh-CN" altLang="en-US" i="1"/>
              <a:t>}</a:t>
            </a:r>
            <a:endParaRPr lang="zh-CN" altLang="en-US" i="1"/>
          </a:p>
        </p:txBody>
      </p:sp>
      <p:sp>
        <p:nvSpPr>
          <p:cNvPr id="4" name="文本框 3"/>
          <p:cNvSpPr txBox="1"/>
          <p:nvPr/>
        </p:nvSpPr>
        <p:spPr>
          <a:xfrm>
            <a:off x="682625" y="2829560"/>
            <a:ext cx="7554595" cy="119888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a:t>function handle_output(out){</a:t>
            </a:r>
            <a:endParaRPr lang="zh-CN" altLang="en-US" i="1"/>
          </a:p>
          <a:p>
            <a:pPr indent="0">
              <a:buFont typeface="Arial" panose="020B0604020202020204" pitchFamily="34" charset="0"/>
              <a:buNone/>
            </a:pPr>
            <a:r>
              <a:rPr lang="en-US" altLang="zh-CN" i="1"/>
              <a:t>	</a:t>
            </a:r>
            <a:r>
              <a:rPr lang="zh-CN" altLang="en-US" i="1"/>
              <a:t>var res = out.content.data["text/plain"];</a:t>
            </a:r>
            <a:endParaRPr lang="zh-CN" altLang="en-US" i="1"/>
          </a:p>
          <a:p>
            <a:pPr indent="0">
              <a:buFont typeface="Arial" panose="020B0604020202020204" pitchFamily="34" charset="0"/>
              <a:buNone/>
            </a:pPr>
            <a:r>
              <a:rPr lang="en-US" altLang="zh-CN" i="1"/>
              <a:t>	</a:t>
            </a:r>
            <a:r>
              <a:rPr lang="zh-CN" altLang="en-US" i="1"/>
              <a:t>$("div#tweet_text").html(res);</a:t>
            </a:r>
            <a:endParaRPr lang="zh-CN" altLang="en-US" i="1"/>
          </a:p>
          <a:p>
            <a:pPr indent="0">
              <a:buFont typeface="Arial" panose="020B0604020202020204" pitchFamily="34" charset="0"/>
              <a:buNone/>
            </a:pPr>
            <a:r>
              <a:rPr lang="en-US" altLang="zh-CN" i="1"/>
              <a:t>	</a:t>
            </a:r>
            <a:r>
              <a:rPr lang="zh-CN" altLang="en-US" i="1"/>
              <a:t>}</a:t>
            </a:r>
            <a:endParaRPr lang="zh-CN" altLang="en-US" i="1"/>
          </a:p>
        </p:txBody>
      </p:sp>
      <p:sp>
        <p:nvSpPr>
          <p:cNvPr id="5" name="文本框 4"/>
          <p:cNvSpPr txBox="1"/>
          <p:nvPr/>
        </p:nvSpPr>
        <p:spPr>
          <a:xfrm>
            <a:off x="682625" y="4251960"/>
            <a:ext cx="7963535" cy="2308324"/>
          </a:xfrm>
          <a:prstGeom prst="rect">
            <a:avLst/>
          </a:prstGeom>
          <a:noFill/>
        </p:spPr>
        <p:txBody>
          <a:bodyPr wrap="square" rtlCol="0" anchor="t">
            <a:spAutoFit/>
          </a:bodyPr>
          <a:lstStyle/>
          <a:p>
            <a:r>
              <a:rPr lang="en-US" altLang="zh-CN" sz="2400" dirty="0" smtClean="0">
                <a:latin typeface="华文仿宋" panose="02010600040101010101" pitchFamily="2" charset="-122"/>
                <a:ea typeface="华文仿宋" panose="02010600040101010101" pitchFamily="2" charset="-122"/>
              </a:rPr>
              <a:t>  HTML</a:t>
            </a:r>
            <a:r>
              <a:rPr lang="zh-CN" altLang="en-US" sz="2400" dirty="0">
                <a:latin typeface="华文仿宋" panose="02010600040101010101" pitchFamily="2" charset="-122"/>
                <a:ea typeface="华文仿宋" panose="02010600040101010101" pitchFamily="2" charset="-122"/>
              </a:rPr>
              <a:t>代码中，最外层是</a:t>
            </a:r>
            <a:r>
              <a:rPr lang="en-US" altLang="zh-CN" sz="2400" dirty="0">
                <a:latin typeface="华文仿宋" panose="02010600040101010101" pitchFamily="2" charset="-122"/>
                <a:ea typeface="华文仿宋" panose="02010600040101010101" pitchFamily="2" charset="-122"/>
              </a:rPr>
              <a:t>id</a:t>
            </a:r>
            <a:r>
              <a:rPr lang="zh-CN" altLang="en-US" sz="2400" dirty="0">
                <a:latin typeface="华文仿宋" panose="02010600040101010101" pitchFamily="2" charset="-122"/>
                <a:ea typeface="华文仿宋" panose="02010600040101010101" pitchFamily="2" charset="-122"/>
              </a:rPr>
              <a:t>为</a:t>
            </a:r>
            <a:r>
              <a:rPr lang="en-US" altLang="zh-CN" sz="2400" dirty="0" err="1">
                <a:latin typeface="华文仿宋" panose="02010600040101010101" pitchFamily="2" charset="-122"/>
                <a:ea typeface="华文仿宋" panose="02010600040101010101" pitchFamily="2" charset="-122"/>
              </a:rPr>
              <a:t>tweetbox</a:t>
            </a:r>
            <a:r>
              <a:rPr lang="zh-CN" altLang="en-US" sz="2400" dirty="0">
                <a:latin typeface="华文仿宋" panose="02010600040101010101" pitchFamily="2" charset="-122"/>
                <a:ea typeface="华文仿宋" panose="02010600040101010101" pitchFamily="2" charset="-122"/>
              </a:rPr>
              <a:t>的</a:t>
            </a:r>
            <a:r>
              <a:rPr lang="en-US" altLang="zh-CN" sz="2400" dirty="0">
                <a:latin typeface="华文仿宋" panose="02010600040101010101" pitchFamily="2" charset="-122"/>
                <a:ea typeface="华文仿宋" panose="02010600040101010101" pitchFamily="2" charset="-122"/>
              </a:rPr>
              <a:t>div</a:t>
            </a:r>
            <a:r>
              <a:rPr lang="zh-CN" altLang="en-US" sz="2400" dirty="0">
                <a:latin typeface="华文仿宋" panose="02010600040101010101" pitchFamily="2" charset="-122"/>
                <a:ea typeface="华文仿宋" panose="02010600040101010101" pitchFamily="2" charset="-122"/>
              </a:rPr>
              <a:t>，它里面包着</a:t>
            </a:r>
            <a:r>
              <a:rPr lang="en-US" altLang="zh-CN" sz="2400" dirty="0">
                <a:latin typeface="华文仿宋" panose="02010600040101010101" pitchFamily="2" charset="-122"/>
                <a:ea typeface="华文仿宋" panose="02010600040101010101" pitchFamily="2" charset="-122"/>
              </a:rPr>
              <a:t>id</a:t>
            </a:r>
            <a:r>
              <a:rPr lang="zh-CN" altLang="en-US" sz="2400" dirty="0">
                <a:latin typeface="华文仿宋" panose="02010600040101010101" pitchFamily="2" charset="-122"/>
                <a:ea typeface="华文仿宋" panose="02010600040101010101" pitchFamily="2" charset="-122"/>
              </a:rPr>
              <a:t>为</a:t>
            </a:r>
            <a:r>
              <a:rPr lang="en-US" altLang="zh-CN" sz="2400" dirty="0" err="1">
                <a:latin typeface="华文仿宋" panose="02010600040101010101" pitchFamily="2" charset="-122"/>
                <a:ea typeface="华文仿宋" panose="02010600040101010101" pitchFamily="2" charset="-122"/>
              </a:rPr>
              <a:t>tweet_text</a:t>
            </a:r>
            <a:r>
              <a:rPr lang="zh-CN" altLang="en-US" sz="2400" dirty="0">
                <a:latin typeface="华文仿宋" panose="02010600040101010101" pitchFamily="2" charset="-122"/>
                <a:ea typeface="华文仿宋" panose="02010600040101010101" pitchFamily="2" charset="-122"/>
              </a:rPr>
              <a:t>的</a:t>
            </a:r>
            <a:r>
              <a:rPr lang="en-US" altLang="zh-CN" sz="2400" dirty="0">
                <a:latin typeface="华文仿宋" panose="02010600040101010101" pitchFamily="2" charset="-122"/>
                <a:ea typeface="华文仿宋" panose="02010600040101010101" pitchFamily="2" charset="-122"/>
              </a:rPr>
              <a:t>div</a:t>
            </a:r>
            <a:r>
              <a:rPr lang="zh-CN" altLang="en-US" sz="2400" dirty="0">
                <a:latin typeface="华文仿宋" panose="02010600040101010101" pitchFamily="2" charset="-122"/>
                <a:ea typeface="华文仿宋" panose="02010600040101010101" pitchFamily="2" charset="-122"/>
              </a:rPr>
              <a:t>元素</a:t>
            </a:r>
            <a:r>
              <a:rPr lang="zh-CN" altLang="en-US" sz="2400" dirty="0" smtClean="0">
                <a:latin typeface="华文仿宋" panose="02010600040101010101" pitchFamily="2" charset="-122"/>
                <a:ea typeface="华文仿宋" panose="02010600040101010101" pitchFamily="2" charset="-122"/>
              </a:rPr>
              <a:t>用于显示</a:t>
            </a:r>
            <a:r>
              <a:rPr lang="zh-CN" altLang="en-US" sz="2400" dirty="0">
                <a:latin typeface="华文仿宋" panose="02010600040101010101" pitchFamily="2" charset="-122"/>
                <a:ea typeface="华文仿宋" panose="02010600040101010101" pitchFamily="2" charset="-122"/>
              </a:rPr>
              <a:t>下一条待标注的消息。我们还创建文本框，捕获输入的按键（否则，笔记本程序将会捕获它</a:t>
            </a:r>
            <a:r>
              <a:rPr lang="zh-CN" altLang="en-US" sz="2400" dirty="0" smtClean="0">
                <a:latin typeface="华文仿宋" panose="02010600040101010101" pitchFamily="2" charset="-122"/>
                <a:ea typeface="华文仿宋" panose="02010600040101010101" pitchFamily="2" charset="-122"/>
              </a:rPr>
              <a:t>，</a:t>
            </a:r>
            <a:r>
              <a:rPr lang="en-US" altLang="zh-CN" sz="2400" dirty="0" smtClean="0">
                <a:latin typeface="华文仿宋" panose="02010600040101010101" pitchFamily="2" charset="-122"/>
                <a:ea typeface="华文仿宋" panose="02010600040101010101" pitchFamily="2" charset="-122"/>
              </a:rPr>
              <a:t>JavaScript</a:t>
            </a:r>
            <a:r>
              <a:rPr lang="zh-CN" altLang="en-US" sz="2400" dirty="0">
                <a:latin typeface="华文仿宋" panose="02010600040101010101" pitchFamily="2" charset="-122"/>
                <a:ea typeface="华文仿宋" panose="02010600040101010101" pitchFamily="2" charset="-122"/>
              </a:rPr>
              <a:t>也就无法获得用户的输入）。这样我们就可以用键盘来设置消息的类别为</a:t>
            </a:r>
            <a:r>
              <a:rPr lang="en-US" altLang="zh-CN" sz="2400" dirty="0">
                <a:latin typeface="华文仿宋" panose="02010600040101010101" pitchFamily="2" charset="-122"/>
                <a:ea typeface="华文仿宋" panose="02010600040101010101" pitchFamily="2" charset="-122"/>
              </a:rPr>
              <a:t>1</a:t>
            </a:r>
            <a:r>
              <a:rPr lang="zh-CN" altLang="en-US" sz="2400" dirty="0">
                <a:latin typeface="华文仿宋" panose="02010600040101010101" pitchFamily="2" charset="-122"/>
                <a:ea typeface="华文仿宋" panose="02010600040101010101" pitchFamily="2" charset="-122"/>
              </a:rPr>
              <a:t>或</a:t>
            </a:r>
            <a:r>
              <a:rPr lang="en-US" altLang="zh-CN" sz="2400" dirty="0">
                <a:latin typeface="华文仿宋" panose="02010600040101010101" pitchFamily="2" charset="-122"/>
                <a:ea typeface="华文仿宋" panose="02010600040101010101" pitchFamily="2" charset="-122"/>
              </a:rPr>
              <a:t>0</a:t>
            </a:r>
            <a:r>
              <a:rPr lang="zh-CN" altLang="en-US" sz="2400" dirty="0">
                <a:latin typeface="华文仿宋" panose="02010600040101010101" pitchFamily="2" charset="-122"/>
                <a:ea typeface="华文仿宋" panose="02010600040101010101" pitchFamily="2" charset="-122"/>
              </a:rPr>
              <a:t>，比</a:t>
            </a:r>
            <a:r>
              <a:rPr lang="zh-CN" altLang="en-US" sz="2400" dirty="0" smtClean="0">
                <a:latin typeface="华文仿宋" panose="02010600040101010101" pitchFamily="2" charset="-122"/>
                <a:ea typeface="华文仿宋" panose="02010600040101010101" pitchFamily="2" charset="-122"/>
              </a:rPr>
              <a:t>起用鼠标</a:t>
            </a:r>
            <a:r>
              <a:rPr lang="zh-CN" altLang="en-US" sz="2400" dirty="0">
                <a:latin typeface="华文仿宋" panose="02010600040101010101" pitchFamily="2" charset="-122"/>
                <a:ea typeface="华文仿宋" panose="02010600040101010101" pitchFamily="2" charset="-122"/>
              </a:rPr>
              <a:t>点击按钮进行选择要快</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假如我们至少需要标注</a:t>
            </a:r>
            <a:r>
              <a:rPr lang="en-US" altLang="zh-CN" sz="2400" dirty="0">
                <a:latin typeface="华文仿宋" panose="02010600040101010101" pitchFamily="2" charset="-122"/>
                <a:ea typeface="华文仿宋" panose="02010600040101010101" pitchFamily="2" charset="-122"/>
              </a:rPr>
              <a:t>100</a:t>
            </a:r>
            <a:r>
              <a:rPr lang="zh-CN" altLang="en-US" sz="2400" dirty="0">
                <a:latin typeface="华文仿宋" panose="02010600040101010101" pitchFamily="2" charset="-122"/>
                <a:ea typeface="华文仿宋" panose="02010600040101010101" pitchFamily="2" charset="-122"/>
              </a:rPr>
              <a:t>条消息。</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2599" y="403681"/>
            <a:ext cx="8054975"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接着</a:t>
            </a:r>
            <a:r>
              <a:rPr lang="zh-CN" altLang="en-US" sz="2400" dirty="0">
                <a:latin typeface="华文仿宋" panose="02010600040101010101" pitchFamily="2" charset="-122"/>
                <a:ea typeface="华文仿宋" panose="02010600040101010101" pitchFamily="2" charset="-122"/>
              </a:rPr>
              <a:t>，我们来使用另一个魔术方法</a:t>
            </a:r>
            <a:r>
              <a:rPr lang="en-US" altLang="zh-CN" sz="2400" dirty="0">
                <a:latin typeface="华文仿宋" panose="02010600040101010101" pitchFamily="2" charset="-122"/>
                <a:ea typeface="华文仿宋" panose="02010600040101010101" pitchFamily="2" charset="-122"/>
              </a:rPr>
              <a:t>%%html</a:t>
            </a:r>
            <a:r>
              <a:rPr lang="zh-CN" altLang="en-US" sz="2400" dirty="0">
                <a:latin typeface="华文仿宋" panose="02010600040101010101" pitchFamily="2" charset="-122"/>
                <a:ea typeface="华文仿宋" panose="02010600040101010101" pitchFamily="2" charset="-122"/>
              </a:rPr>
              <a:t>。毫无疑问，它是用来直接在笔记本中嵌入</a:t>
            </a:r>
            <a:r>
              <a:rPr lang="en-US" altLang="zh-CN" sz="2400" dirty="0" smtClean="0">
                <a:latin typeface="华文仿宋" panose="02010600040101010101" pitchFamily="2" charset="-122"/>
                <a:ea typeface="华文仿宋" panose="02010600040101010101" pitchFamily="2" charset="-122"/>
              </a:rPr>
              <a:t>HTML</a:t>
            </a:r>
            <a:r>
              <a:rPr lang="zh-CN" altLang="en-US" sz="2400" dirty="0" smtClean="0">
                <a:latin typeface="华文仿宋" panose="02010600040101010101" pitchFamily="2" charset="-122"/>
                <a:ea typeface="华文仿宋" panose="02010600040101010101" pitchFamily="2" charset="-122"/>
              </a:rPr>
              <a:t>代码</a:t>
            </a:r>
            <a:r>
              <a:rPr lang="zh-CN" altLang="en-US" sz="2400" dirty="0">
                <a:latin typeface="华文仿宋" panose="02010600040101010101" pitchFamily="2" charset="-122"/>
                <a:ea typeface="华文仿宋" panose="02010600040101010101" pitchFamily="2" charset="-122"/>
              </a:rPr>
              <a:t>。在新格子中输入如下</a:t>
            </a:r>
            <a:r>
              <a:rPr lang="zh-CN" altLang="en-US" sz="2400" dirty="0" smtClean="0">
                <a:latin typeface="华文仿宋" panose="02010600040101010101" pitchFamily="2" charset="-122"/>
                <a:ea typeface="华文仿宋" panose="02010600040101010101" pitchFamily="2" charset="-122"/>
              </a:rPr>
              <a:t>代码：</a:t>
            </a:r>
            <a:endParaRPr lang="zh-CN" altLang="en-US" sz="2400" dirty="0">
              <a:latin typeface="华文仿宋" panose="02010600040101010101" pitchFamily="2" charset="-122"/>
              <a:ea typeface="华文仿宋" panose="02010600040101010101" pitchFamily="2" charset="-122"/>
            </a:endParaRPr>
          </a:p>
        </p:txBody>
      </p:sp>
      <p:sp>
        <p:nvSpPr>
          <p:cNvPr id="4" name="文本框 3"/>
          <p:cNvSpPr txBox="1"/>
          <p:nvPr/>
        </p:nvSpPr>
        <p:spPr>
          <a:xfrm>
            <a:off x="1038225" y="1604010"/>
            <a:ext cx="2540000" cy="36830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a:t>%%html</a:t>
            </a:r>
            <a:endParaRPr lang="zh-CN" altLang="en-US" i="1"/>
          </a:p>
        </p:txBody>
      </p:sp>
      <p:sp>
        <p:nvSpPr>
          <p:cNvPr id="5" name="文本框 4"/>
          <p:cNvSpPr txBox="1"/>
          <p:nvPr/>
        </p:nvSpPr>
        <p:spPr>
          <a:xfrm>
            <a:off x="1038225" y="1972310"/>
            <a:ext cx="7502525" cy="1753235"/>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dirty="0"/>
              <a:t>&lt;div name="tweetbox"&gt;</a:t>
            </a:r>
            <a:endParaRPr lang="zh-CN" altLang="en-US" i="1" dirty="0"/>
          </a:p>
          <a:p>
            <a:pPr indent="0">
              <a:buFont typeface="Arial" panose="020B0604020202020204" pitchFamily="34" charset="0"/>
              <a:buNone/>
            </a:pPr>
            <a:r>
              <a:rPr lang="zh-CN" altLang="en-US" i="1" dirty="0"/>
              <a:t>    Instructions: Click in textbox. Enter a 1 if the tweet is</a:t>
            </a:r>
            <a:endParaRPr lang="zh-CN" altLang="en-US" i="1" dirty="0"/>
          </a:p>
          <a:p>
            <a:pPr indent="0">
              <a:buFont typeface="Arial" panose="020B0604020202020204" pitchFamily="34" charset="0"/>
              <a:buNone/>
            </a:pPr>
            <a:r>
              <a:rPr lang="zh-CN" altLang="en-US" i="1" dirty="0"/>
              <a:t>    relevant, enter 0 otherwise.&lt;br&gt;</a:t>
            </a:r>
            <a:endParaRPr lang="zh-CN" altLang="en-US" i="1" dirty="0"/>
          </a:p>
          <a:p>
            <a:pPr indent="0">
              <a:buFont typeface="Arial" panose="020B0604020202020204" pitchFamily="34" charset="0"/>
              <a:buNone/>
            </a:pPr>
            <a:r>
              <a:rPr lang="zh-CN" altLang="en-US" i="1" dirty="0"/>
              <a:t>    Tweet: &lt;div id="tweet_text" value="text"&gt;&lt;/div&gt;&lt;br&gt;</a:t>
            </a:r>
            <a:endParaRPr lang="zh-CN" altLang="en-US" i="1" dirty="0"/>
          </a:p>
          <a:p>
            <a:pPr indent="0">
              <a:buFont typeface="Arial" panose="020B0604020202020204" pitchFamily="34" charset="0"/>
              <a:buNone/>
            </a:pPr>
            <a:r>
              <a:rPr lang="zh-CN" altLang="en-US" i="1" dirty="0"/>
              <a:t>    &lt;input type=text id="capture"&gt;&lt;/input&gt;&lt;br&gt;</a:t>
            </a:r>
            <a:endParaRPr lang="zh-CN" altLang="en-US" i="1" dirty="0"/>
          </a:p>
          <a:p>
            <a:pPr indent="0">
              <a:buFont typeface="Arial" panose="020B0604020202020204" pitchFamily="34" charset="0"/>
              <a:buNone/>
            </a:pPr>
            <a:r>
              <a:rPr lang="zh-CN" altLang="en-US" i="1" dirty="0"/>
              <a:t>    &lt;/div&gt;</a:t>
            </a:r>
            <a:endParaRPr lang="zh-CN" altLang="en-US" i="1" dirty="0"/>
          </a:p>
        </p:txBody>
      </p:sp>
      <p:sp>
        <p:nvSpPr>
          <p:cNvPr id="6" name="文本框 5"/>
          <p:cNvSpPr txBox="1"/>
          <p:nvPr/>
        </p:nvSpPr>
        <p:spPr>
          <a:xfrm>
            <a:off x="1038225" y="3725545"/>
            <a:ext cx="7817485" cy="313817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a:t>&lt;script&gt;</a:t>
            </a:r>
            <a:endParaRPr lang="zh-CN" altLang="en-US" i="1"/>
          </a:p>
          <a:p>
            <a:pPr indent="0">
              <a:buFont typeface="Arial" panose="020B0604020202020204" pitchFamily="34" charset="0"/>
              <a:buNone/>
            </a:pPr>
            <a:r>
              <a:rPr lang="en-US" altLang="zh-CN" i="1"/>
              <a:t>	</a:t>
            </a:r>
            <a:r>
              <a:rPr lang="zh-CN" altLang="en-US" i="1"/>
              <a:t>$("input#capture").keypress(function(e) {</a:t>
            </a:r>
            <a:endParaRPr lang="zh-CN" altLang="en-US" i="1"/>
          </a:p>
          <a:p>
            <a:pPr indent="0">
              <a:buFont typeface="Arial" panose="020B0604020202020204" pitchFamily="34" charset="0"/>
              <a:buNone/>
            </a:pPr>
            <a:r>
              <a:rPr lang="en-US" altLang="zh-CN" i="1"/>
              <a:t>	</a:t>
            </a:r>
            <a:r>
              <a:rPr lang="zh-CN" altLang="en-US" i="1"/>
              <a:t>if(e.which == 48) {</a:t>
            </a:r>
            <a:endParaRPr lang="zh-CN" altLang="en-US" i="1"/>
          </a:p>
          <a:p>
            <a:pPr indent="0">
              <a:buFont typeface="Arial" panose="020B0604020202020204" pitchFamily="34" charset="0"/>
              <a:buNone/>
            </a:pPr>
            <a:r>
              <a:rPr lang="en-US" altLang="zh-CN" i="1"/>
              <a:t>		</a:t>
            </a:r>
            <a:r>
              <a:rPr lang="zh-CN" altLang="en-US" i="1"/>
              <a:t>set_label(0);</a:t>
            </a:r>
            <a:endParaRPr lang="zh-CN" altLang="en-US" i="1"/>
          </a:p>
          <a:p>
            <a:pPr indent="0">
              <a:buFont typeface="Arial" panose="020B0604020202020204" pitchFamily="34" charset="0"/>
              <a:buNone/>
            </a:pPr>
            <a:r>
              <a:rPr lang="en-US" altLang="zh-CN" i="1"/>
              <a:t>		</a:t>
            </a:r>
            <a:r>
              <a:rPr lang="zh-CN" altLang="en-US" i="1"/>
              <a:t>$("input#capture").val("");</a:t>
            </a:r>
            <a:endParaRPr lang="zh-CN" altLang="en-US" i="1"/>
          </a:p>
          <a:p>
            <a:pPr indent="0">
              <a:buFont typeface="Arial" panose="020B0604020202020204" pitchFamily="34" charset="0"/>
              <a:buNone/>
            </a:pPr>
            <a:r>
              <a:rPr lang="en-US" altLang="zh-CN" i="1"/>
              <a:t>		</a:t>
            </a:r>
            <a:r>
              <a:rPr lang="zh-CN" altLang="en-US" i="1"/>
              <a:t>}else if (e.which == 49){</a:t>
            </a:r>
            <a:endParaRPr lang="zh-CN" altLang="en-US" i="1"/>
          </a:p>
          <a:p>
            <a:pPr indent="0">
              <a:buFont typeface="Arial" panose="020B0604020202020204" pitchFamily="34" charset="0"/>
              <a:buNone/>
            </a:pPr>
            <a:r>
              <a:rPr lang="en-US" altLang="zh-CN" i="1"/>
              <a:t>		</a:t>
            </a:r>
            <a:r>
              <a:rPr lang="zh-CN" altLang="en-US" i="1"/>
              <a:t>set_label(1);</a:t>
            </a:r>
            <a:endParaRPr lang="zh-CN" altLang="en-US" i="1"/>
          </a:p>
          <a:p>
            <a:pPr indent="0">
              <a:buFont typeface="Arial" panose="020B0604020202020204" pitchFamily="34" charset="0"/>
              <a:buNone/>
            </a:pPr>
            <a:r>
              <a:rPr lang="en-US" altLang="zh-CN" i="1"/>
              <a:t>		</a:t>
            </a:r>
            <a:r>
              <a:rPr lang="zh-CN" altLang="en-US" i="1"/>
              <a:t>$("input#capture").val("");</a:t>
            </a:r>
            <a:endParaRPr lang="zh-CN" altLang="en-US" i="1"/>
          </a:p>
          <a:p>
            <a:pPr indent="0">
              <a:buFont typeface="Arial" panose="020B0604020202020204" pitchFamily="34" charset="0"/>
              <a:buNone/>
            </a:pPr>
            <a:r>
              <a:rPr lang="en-US" altLang="zh-CN" i="1"/>
              <a:t>		</a:t>
            </a:r>
            <a:r>
              <a:rPr lang="zh-CN" altLang="en-US" i="1"/>
              <a:t>}</a:t>
            </a:r>
            <a:endParaRPr lang="zh-CN" altLang="en-US" i="1"/>
          </a:p>
          <a:p>
            <a:pPr indent="0">
              <a:buFont typeface="Arial" panose="020B0604020202020204" pitchFamily="34" charset="0"/>
              <a:buNone/>
            </a:pPr>
            <a:r>
              <a:rPr lang="en-US" altLang="zh-CN" i="1"/>
              <a:t>	</a:t>
            </a:r>
            <a:r>
              <a:rPr lang="zh-CN" altLang="en-US" i="1"/>
              <a:t>});load_next_tweet();</a:t>
            </a:r>
            <a:endParaRPr lang="zh-CN" altLang="en-US" i="1"/>
          </a:p>
          <a:p>
            <a:pPr indent="0">
              <a:buFont typeface="Arial" panose="020B0604020202020204" pitchFamily="34" charset="0"/>
              <a:buNone/>
            </a:pPr>
            <a:r>
              <a:rPr lang="zh-CN" altLang="en-US" i="1"/>
              <a:t>     &lt;/script&gt;</a:t>
            </a:r>
            <a:endParaRPr lang="zh-CN" altLang="en-US" i="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47737" y="1524000"/>
            <a:ext cx="7672705" cy="1661993"/>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完成</a:t>
            </a:r>
            <a:r>
              <a:rPr lang="zh-CN" altLang="en-US" sz="2400" dirty="0">
                <a:latin typeface="华文仿宋" panose="02010600040101010101" pitchFamily="2" charset="-122"/>
                <a:ea typeface="华文仿宋" panose="02010600040101010101" pitchFamily="2" charset="-122"/>
              </a:rPr>
              <a:t>标注后，把所有的类别信息输出到前面定义好的类别文件</a:t>
            </a:r>
            <a:r>
              <a:rPr lang="zh-CN" altLang="en-US" sz="2400" dirty="0" smtClean="0">
                <a:latin typeface="华文仿宋" panose="02010600040101010101" pitchFamily="2" charset="-122"/>
                <a:ea typeface="华文仿宋" panose="02010600040101010101" pitchFamily="2" charset="-122"/>
              </a:rPr>
              <a:t>中：</a:t>
            </a:r>
            <a:endParaRPr lang="zh-CN" altLang="en-US" sz="2400" dirty="0">
              <a:latin typeface="华文仿宋" panose="02010600040101010101" pitchFamily="2" charset="-122"/>
              <a:ea typeface="华文仿宋" panose="02010600040101010101" pitchFamily="2" charset="-122"/>
            </a:endParaRPr>
          </a:p>
          <a:p>
            <a:endParaRPr lang="zh-CN" altLang="en-US" dirty="0"/>
          </a:p>
          <a:p>
            <a:pPr marL="742950" lvl="1" indent="-285750">
              <a:buFont typeface="Arial" panose="020B0604020202020204" pitchFamily="34" charset="0"/>
              <a:buChar char="•"/>
            </a:pPr>
            <a:r>
              <a:rPr lang="zh-CN" altLang="en-US" i="1" dirty="0"/>
              <a:t>with open(labels_filename, 'w') as outf:</a:t>
            </a:r>
            <a:endParaRPr lang="zh-CN" altLang="en-US" i="1" dirty="0"/>
          </a:p>
          <a:p>
            <a:pPr lvl="1" indent="0">
              <a:buFont typeface="Arial" panose="020B0604020202020204" pitchFamily="34" charset="0"/>
              <a:buNone/>
            </a:pPr>
            <a:r>
              <a:rPr lang="en-US" altLang="zh-CN" i="1" dirty="0"/>
              <a:t>		</a:t>
            </a:r>
            <a:r>
              <a:rPr lang="zh-CN" altLang="en-US" i="1" dirty="0"/>
              <a:t>json.dump(labels, outf)</a:t>
            </a:r>
            <a:endParaRPr lang="zh-CN" altLang="en-US" i="1" dirty="0"/>
          </a:p>
        </p:txBody>
      </p:sp>
      <p:sp>
        <p:nvSpPr>
          <p:cNvPr id="4" name="文本框 3"/>
          <p:cNvSpPr txBox="1"/>
          <p:nvPr/>
        </p:nvSpPr>
        <p:spPr>
          <a:xfrm>
            <a:off x="647737" y="3962400"/>
            <a:ext cx="7672705"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即使</a:t>
            </a:r>
            <a:r>
              <a:rPr lang="zh-CN" altLang="en-US" sz="2400" dirty="0">
                <a:latin typeface="华文仿宋" panose="02010600040101010101" pitchFamily="2" charset="-122"/>
                <a:ea typeface="华文仿宋" panose="02010600040101010101" pitchFamily="2" charset="-122"/>
              </a:rPr>
              <a:t>没有完成标注，也可以运行上述代码，保存标注过的类别。再次运行笔记本将会加载</a:t>
            </a:r>
            <a:r>
              <a:rPr lang="zh-CN" altLang="en-US" sz="2400" dirty="0" smtClean="0">
                <a:latin typeface="华文仿宋" panose="02010600040101010101" pitchFamily="2" charset="-122"/>
                <a:ea typeface="华文仿宋" panose="02010600040101010101" pitchFamily="2" charset="-122"/>
              </a:rPr>
              <a:t>你没有</a:t>
            </a:r>
            <a:r>
              <a:rPr lang="zh-CN" altLang="en-US" sz="2400" dirty="0">
                <a:latin typeface="华文仿宋" panose="02010600040101010101" pitchFamily="2" charset="-122"/>
                <a:ea typeface="华文仿宋" panose="02010600040101010101" pitchFamily="2" charset="-122"/>
              </a:rPr>
              <a:t>标注的消息，这样你就能继续标注。</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5770" y="1360805"/>
            <a:ext cx="8410575" cy="3785652"/>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数据</a:t>
            </a:r>
            <a:r>
              <a:rPr lang="zh-CN" altLang="en-US" sz="2400" dirty="0">
                <a:latin typeface="华文仿宋" panose="02010600040101010101" pitchFamily="2" charset="-122"/>
                <a:ea typeface="华文仿宋" panose="02010600040101010101" pitchFamily="2" charset="-122"/>
              </a:rPr>
              <a:t>集创建好后，怎样在它上面施展数据挖掘的威力</a:t>
            </a:r>
            <a:r>
              <a:rPr lang="zh-CN" altLang="en-US" sz="2400" dirty="0" smtClean="0">
                <a:latin typeface="华文仿宋" panose="02010600040101010101" pitchFamily="2" charset="-122"/>
                <a:ea typeface="华文仿宋" panose="02010600040101010101" pitchFamily="2" charset="-122"/>
              </a:rPr>
              <a:t>呢？</a:t>
            </a:r>
            <a:endParaRPr lang="en-US" altLang="zh-CN" sz="2400" dirty="0" smtClean="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a:t>
            </a:r>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文本</a:t>
            </a:r>
            <a:r>
              <a:rPr lang="zh-CN" altLang="en-US" sz="2400" dirty="0">
                <a:latin typeface="华文仿宋" panose="02010600040101010101" pitchFamily="2" charset="-122"/>
                <a:ea typeface="华文仿宋" panose="02010600040101010101" pitchFamily="2" charset="-122"/>
              </a:rPr>
              <a:t>数据集包括图书、文章、网站、手稿、代码以及其他形式的文本。我们目前所见过的</a:t>
            </a:r>
            <a:r>
              <a:rPr lang="zh-CN" altLang="en-US" sz="2400" dirty="0" smtClean="0">
                <a:latin typeface="华文仿宋" panose="02010600040101010101" pitchFamily="2" charset="-122"/>
                <a:ea typeface="华文仿宋" panose="02010600040101010101" pitchFamily="2" charset="-122"/>
              </a:rPr>
              <a:t>所有</a:t>
            </a:r>
            <a:r>
              <a:rPr lang="zh-CN" altLang="en-US" sz="2400" dirty="0">
                <a:latin typeface="华文仿宋" panose="02010600040101010101" pitchFamily="2" charset="-122"/>
                <a:ea typeface="华文仿宋" panose="02010600040101010101" pitchFamily="2" charset="-122"/>
              </a:rPr>
              <a:t>算法不是用来处理数值型就是类别型特征，怎样才能把文本转换成算法可以处理的形式</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多种</a:t>
            </a:r>
            <a:r>
              <a:rPr lang="zh-CN" altLang="en-US" sz="2400" dirty="0">
                <a:latin typeface="华文仿宋" panose="02010600040101010101" pitchFamily="2" charset="-122"/>
                <a:ea typeface="华文仿宋" panose="02010600040101010101" pitchFamily="2" charset="-122"/>
              </a:rPr>
              <a:t>测量方法能够帮上忙。比如，平均词长和平均句长可用来预测文本的可读性。除此之外</a:t>
            </a:r>
            <a:r>
              <a:rPr lang="zh-CN" altLang="en-US" sz="2400" dirty="0" smtClean="0">
                <a:latin typeface="华文仿宋" panose="02010600040101010101" pitchFamily="2" charset="-122"/>
                <a:ea typeface="华文仿宋" panose="02010600040101010101" pitchFamily="2" charset="-122"/>
              </a:rPr>
              <a:t>，还有</a:t>
            </a:r>
            <a:r>
              <a:rPr lang="zh-CN" altLang="en-US" sz="2400" dirty="0">
                <a:latin typeface="华文仿宋" panose="02010600040101010101" pitchFamily="2" charset="-122"/>
                <a:ea typeface="华文仿宋" panose="02010600040101010101" pitchFamily="2" charset="-122"/>
              </a:rPr>
              <a:t>很多其他类型的特征，比如我们接下来要用到的单词是否出现（</a:t>
            </a:r>
            <a:r>
              <a:rPr lang="en-US" altLang="zh-CN" sz="2400" dirty="0">
                <a:latin typeface="华文仿宋" panose="02010600040101010101" pitchFamily="2" charset="-122"/>
                <a:ea typeface="华文仿宋" panose="02010600040101010101" pitchFamily="2" charset="-122"/>
              </a:rPr>
              <a:t>word occurrence</a:t>
            </a:r>
            <a:r>
              <a:rPr lang="zh-CN" altLang="en-US" sz="2400" dirty="0">
                <a:latin typeface="华文仿宋" panose="02010600040101010101" pitchFamily="2" charset="-122"/>
                <a:ea typeface="华文仿宋" panose="02010600040101010101" pitchFamily="2" charset="-122"/>
              </a:rPr>
              <a:t>）。</a:t>
            </a:r>
            <a:endParaRPr lang="zh-CN" altLang="en-US" sz="2400" dirty="0">
              <a:latin typeface="华文仿宋" panose="02010600040101010101" pitchFamily="2" charset="-122"/>
              <a:ea typeface="华文仿宋" panose="02010600040101010101" pitchFamily="2" charset="-122"/>
            </a:endParaRPr>
          </a:p>
        </p:txBody>
      </p:sp>
      <p:sp>
        <p:nvSpPr>
          <p:cNvPr id="4" name="文本框 3"/>
          <p:cNvSpPr txBox="1"/>
          <p:nvPr/>
        </p:nvSpPr>
        <p:spPr>
          <a:xfrm>
            <a:off x="445770" y="598805"/>
            <a:ext cx="5619750" cy="523220"/>
          </a:xfrm>
          <a:prstGeom prst="rect">
            <a:avLst/>
          </a:prstGeom>
          <a:noFill/>
        </p:spPr>
        <p:txBody>
          <a:bodyPr wrap="square" rtlCol="0" anchor="t">
            <a:spAutoFit/>
          </a:bodyPr>
          <a:lstStyle/>
          <a:p>
            <a:r>
              <a:rPr lang="zh-CN" altLang="en-US" sz="2800" dirty="0">
                <a:latin typeface="华文仿宋" panose="02010600040101010101" pitchFamily="2" charset="-122"/>
                <a:ea typeface="华文仿宋" panose="02010600040101010101" pitchFamily="2" charset="-122"/>
              </a:rPr>
              <a:t>文本转换器</a:t>
            </a:r>
            <a:endParaRPr lang="zh-CN" altLang="en-US" sz="2800" b="1"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1175" y="612140"/>
            <a:ext cx="2540000"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词袋</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511175" y="1356618"/>
            <a:ext cx="8331835" cy="2308324"/>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一</a:t>
            </a:r>
            <a:r>
              <a:rPr lang="zh-CN" altLang="en-US" sz="2400" dirty="0">
                <a:latin typeface="华文仿宋" panose="02010600040101010101" pitchFamily="2" charset="-122"/>
                <a:ea typeface="华文仿宋" panose="02010600040101010101" pitchFamily="2" charset="-122"/>
              </a:rPr>
              <a:t>种最简单却非常高效的模型就是只统计数据集中每个单词的出现次数</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我们</a:t>
            </a:r>
            <a:r>
              <a:rPr lang="zh-CN" altLang="en-US" sz="2400" dirty="0">
                <a:latin typeface="华文仿宋" panose="02010600040101010101" pitchFamily="2" charset="-122"/>
                <a:ea typeface="华文仿宋" panose="02010600040101010101" pitchFamily="2" charset="-122"/>
              </a:rPr>
              <a:t>来创建一个</a:t>
            </a:r>
            <a:r>
              <a:rPr lang="zh-CN" altLang="en-US" sz="2400" dirty="0" smtClean="0">
                <a:latin typeface="华文仿宋" panose="02010600040101010101" pitchFamily="2" charset="-122"/>
                <a:ea typeface="华文仿宋" panose="02010600040101010101" pitchFamily="2" charset="-122"/>
              </a:rPr>
              <a:t>矩阵</a:t>
            </a:r>
            <a:r>
              <a:rPr lang="zh-CN" altLang="en-US" sz="2400" dirty="0">
                <a:latin typeface="华文仿宋" panose="02010600040101010101" pitchFamily="2" charset="-122"/>
                <a:ea typeface="华文仿宋" panose="02010600040101010101" pitchFamily="2" charset="-122"/>
              </a:rPr>
              <a:t>，每一行表示数据集中的一篇文档，每一列代表一个词。矩阵中的每一项为某个词在文档中</a:t>
            </a:r>
            <a:r>
              <a:rPr lang="zh-CN" altLang="en-US" sz="2400" dirty="0" smtClean="0">
                <a:latin typeface="华文仿宋" panose="02010600040101010101" pitchFamily="2" charset="-122"/>
                <a:ea typeface="华文仿宋" panose="02010600040101010101" pitchFamily="2" charset="-122"/>
              </a:rPr>
              <a:t>的出现</a:t>
            </a:r>
            <a:r>
              <a:rPr lang="zh-CN" altLang="en-US" sz="2400" dirty="0">
                <a:latin typeface="华文仿宋" panose="02010600040101010101" pitchFamily="2" charset="-122"/>
                <a:ea typeface="华文仿宋" panose="02010600040101010101" pitchFamily="2" charset="-122"/>
              </a:rPr>
              <a:t>次数。</a:t>
            </a:r>
            <a:endParaRPr lang="zh-CN" altLang="en-US" sz="2400" dirty="0">
              <a:latin typeface="华文仿宋" panose="02010600040101010101" pitchFamily="2" charset="-122"/>
              <a:ea typeface="华文仿宋" panose="02010600040101010101" pitchFamily="2" charset="-122"/>
            </a:endParaRPr>
          </a:p>
        </p:txBody>
      </p:sp>
      <p:sp>
        <p:nvSpPr>
          <p:cNvPr id="5" name="文本框 4"/>
          <p:cNvSpPr txBox="1"/>
          <p:nvPr/>
        </p:nvSpPr>
        <p:spPr>
          <a:xfrm>
            <a:off x="511175" y="3886200"/>
            <a:ext cx="8331835" cy="2677656"/>
          </a:xfrm>
          <a:prstGeom prst="rect">
            <a:avLst/>
          </a:prstGeom>
          <a:noFill/>
        </p:spPr>
        <p:txBody>
          <a:bodyPr wrap="square" rtlCol="0" anchor="t">
            <a:spAutoFit/>
          </a:bodyPr>
          <a:lstStyle/>
          <a:p>
            <a:r>
              <a:rPr lang="en-US" altLang="zh-CN" sz="2400" dirty="0" smtClean="0">
                <a:latin typeface="华文仿宋" panose="02010600040101010101" pitchFamily="2" charset="-122"/>
                <a:ea typeface="华文仿宋" panose="02010600040101010101" pitchFamily="2" charset="-122"/>
              </a:rPr>
              <a:t>  Python</a:t>
            </a:r>
            <a:r>
              <a:rPr lang="zh-CN" altLang="en-US" sz="2400" dirty="0">
                <a:latin typeface="华文仿宋" panose="02010600040101010101" pitchFamily="2" charset="-122"/>
                <a:ea typeface="华文仿宋" panose="02010600040101010101" pitchFamily="2" charset="-122"/>
              </a:rPr>
              <a:t>有很多用于处理文本的库。我们将使用主流的</a:t>
            </a:r>
            <a:r>
              <a:rPr lang="en-US" altLang="zh-CN" sz="2400" dirty="0">
                <a:latin typeface="华文仿宋" panose="02010600040101010101" pitchFamily="2" charset="-122"/>
                <a:ea typeface="华文仿宋" panose="02010600040101010101" pitchFamily="2" charset="-122"/>
              </a:rPr>
              <a:t>NLTK</a:t>
            </a:r>
            <a:r>
              <a:rPr lang="zh-CN" altLang="en-US" sz="2400" dirty="0">
                <a:latin typeface="华文仿宋" panose="02010600040101010101" pitchFamily="2" charset="-122"/>
                <a:ea typeface="华文仿宋" panose="02010600040101010101" pitchFamily="2" charset="-122"/>
              </a:rPr>
              <a:t>库（</a:t>
            </a:r>
            <a:r>
              <a:rPr lang="en-US" altLang="zh-CN" sz="2400" dirty="0">
                <a:latin typeface="华文仿宋" panose="02010600040101010101" pitchFamily="2" charset="-122"/>
                <a:ea typeface="华文仿宋" panose="02010600040101010101" pitchFamily="2" charset="-122"/>
              </a:rPr>
              <a:t>Natural Language </a:t>
            </a:r>
            <a:r>
              <a:rPr lang="en-US" altLang="zh-CN" sz="2400" dirty="0" err="1">
                <a:latin typeface="华文仿宋" panose="02010600040101010101" pitchFamily="2" charset="-122"/>
                <a:ea typeface="华文仿宋" panose="02010600040101010101" pitchFamily="2" charset="-122"/>
              </a:rPr>
              <a:t>ToolKit</a:t>
            </a:r>
            <a:r>
              <a:rPr lang="zh-CN" altLang="en-US" sz="2400" dirty="0">
                <a:latin typeface="华文仿宋" panose="02010600040101010101" pitchFamily="2" charset="-122"/>
                <a:ea typeface="华文仿宋" panose="02010600040101010101" pitchFamily="2" charset="-122"/>
              </a:rPr>
              <a:t>，</a:t>
            </a:r>
            <a:r>
              <a:rPr lang="zh-CN" altLang="en-US" sz="2400" dirty="0" smtClean="0">
                <a:latin typeface="华文仿宋" panose="02010600040101010101" pitchFamily="2" charset="-122"/>
                <a:ea typeface="华文仿宋" panose="02010600040101010101" pitchFamily="2" charset="-122"/>
              </a:rPr>
              <a:t>自然语言处理</a:t>
            </a:r>
            <a:r>
              <a:rPr lang="zh-CN" altLang="en-US" sz="2400" dirty="0">
                <a:latin typeface="华文仿宋" panose="02010600040101010101" pitchFamily="2" charset="-122"/>
                <a:ea typeface="华文仿宋" panose="02010600040101010101" pitchFamily="2" charset="-122"/>
              </a:rPr>
              <a:t>工具集）抽取特征</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en-US" altLang="zh-CN" sz="2400" dirty="0" smtClean="0">
                <a:latin typeface="华文仿宋" panose="02010600040101010101" pitchFamily="2" charset="-122"/>
                <a:ea typeface="华文仿宋" panose="02010600040101010101" pitchFamily="2" charset="-122"/>
              </a:rPr>
              <a:t>  </a:t>
            </a:r>
            <a:r>
              <a:rPr lang="en-US" altLang="zh-CN" sz="2400" dirty="0" err="1" smtClean="0">
                <a:latin typeface="华文仿宋" panose="02010600040101010101" pitchFamily="2" charset="-122"/>
                <a:ea typeface="华文仿宋" panose="02010600040101010101" pitchFamily="2" charset="-122"/>
              </a:rPr>
              <a:t>scikit</a:t>
            </a:r>
            <a:r>
              <a:rPr lang="en-US" altLang="zh-CN" sz="2400" dirty="0" smtClean="0">
                <a:latin typeface="华文仿宋" panose="02010600040101010101" pitchFamily="2" charset="-122"/>
                <a:ea typeface="华文仿宋" panose="02010600040101010101" pitchFamily="2" charset="-122"/>
              </a:rPr>
              <a:t>-learn</a:t>
            </a:r>
            <a:r>
              <a:rPr lang="zh-CN" altLang="en-US" sz="2400" dirty="0">
                <a:latin typeface="华文仿宋" panose="02010600040101010101" pitchFamily="2" charset="-122"/>
                <a:ea typeface="华文仿宋" panose="02010600040101010101" pitchFamily="2" charset="-122"/>
              </a:rPr>
              <a:t>提供进行类似处理的</a:t>
            </a:r>
            <a:r>
              <a:rPr lang="en-US" altLang="zh-CN" sz="2400" dirty="0" err="1">
                <a:latin typeface="华文仿宋" panose="02010600040101010101" pitchFamily="2" charset="-122"/>
                <a:ea typeface="华文仿宋" panose="02010600040101010101" pitchFamily="2" charset="-122"/>
              </a:rPr>
              <a:t>CountVectorizer</a:t>
            </a:r>
            <a:r>
              <a:rPr lang="zh-CN" altLang="en-US" sz="2400" dirty="0">
                <a:latin typeface="华文仿宋" panose="02010600040101010101" pitchFamily="2" charset="-122"/>
                <a:ea typeface="华文仿宋" panose="02010600040101010101" pitchFamily="2" charset="-122"/>
              </a:rPr>
              <a:t>类，</a:t>
            </a:r>
            <a:r>
              <a:rPr lang="zh-CN" altLang="en-US" sz="2400" dirty="0" smtClean="0">
                <a:latin typeface="华文仿宋" panose="02010600040101010101" pitchFamily="2" charset="-122"/>
                <a:ea typeface="华文仿宋" panose="02010600040101010101" pitchFamily="2" charset="-122"/>
              </a:rPr>
              <a:t>建议</a:t>
            </a:r>
            <a:r>
              <a:rPr lang="zh-CN" altLang="en-US" sz="2400" dirty="0">
                <a:latin typeface="华文仿宋" panose="02010600040101010101" pitchFamily="2" charset="-122"/>
                <a:ea typeface="华文仿宋" panose="02010600040101010101" pitchFamily="2" charset="-122"/>
              </a:rPr>
              <a:t>你花点时间了解</a:t>
            </a:r>
            <a:r>
              <a:rPr lang="zh-CN" altLang="en-US" sz="2400" dirty="0" smtClean="0">
                <a:latin typeface="华文仿宋" panose="02010600040101010101" pitchFamily="2" charset="-122"/>
                <a:ea typeface="华文仿宋" panose="02010600040101010101" pitchFamily="2" charset="-122"/>
              </a:rPr>
              <a:t>下。</a:t>
            </a:r>
            <a:r>
              <a:rPr lang="zh-CN" altLang="en-US" sz="2400" dirty="0">
                <a:latin typeface="华文仿宋" panose="02010600040101010101" pitchFamily="2" charset="-122"/>
                <a:ea typeface="华文仿宋" panose="02010600040101010101" pitchFamily="2" charset="-122"/>
              </a:rPr>
              <a:t>然而在分词方面，</a:t>
            </a:r>
            <a:r>
              <a:rPr lang="en-US" altLang="zh-CN" sz="2400" dirty="0">
                <a:latin typeface="华文仿宋" panose="02010600040101010101" pitchFamily="2" charset="-122"/>
                <a:ea typeface="华文仿宋" panose="02010600040101010101" pitchFamily="2" charset="-122"/>
              </a:rPr>
              <a:t>NLTK</a:t>
            </a:r>
            <a:r>
              <a:rPr lang="zh-CN" altLang="en-US" sz="2400" dirty="0">
                <a:latin typeface="华文仿宋" panose="02010600040101010101" pitchFamily="2" charset="-122"/>
                <a:ea typeface="华文仿宋" panose="02010600040101010101" pitchFamily="2" charset="-122"/>
              </a:rPr>
              <a:t>提供更多选择。如果你打算</a:t>
            </a:r>
            <a:r>
              <a:rPr lang="zh-CN" altLang="en-US" sz="2400" dirty="0" smtClean="0">
                <a:latin typeface="华文仿宋" panose="02010600040101010101" pitchFamily="2" charset="-122"/>
                <a:ea typeface="华文仿宋" panose="02010600040101010101" pitchFamily="2" charset="-122"/>
              </a:rPr>
              <a:t>用</a:t>
            </a:r>
            <a:r>
              <a:rPr lang="en-US" altLang="zh-CN" sz="2400" dirty="0" smtClean="0">
                <a:latin typeface="华文仿宋" panose="02010600040101010101" pitchFamily="2" charset="-122"/>
                <a:ea typeface="华文仿宋" panose="02010600040101010101" pitchFamily="2" charset="-122"/>
              </a:rPr>
              <a:t>Python</a:t>
            </a:r>
            <a:r>
              <a:rPr lang="zh-CN" altLang="en-US" sz="2400" dirty="0">
                <a:latin typeface="华文仿宋" panose="02010600040101010101" pitchFamily="2" charset="-122"/>
                <a:ea typeface="华文仿宋" panose="02010600040101010101" pitchFamily="2" charset="-122"/>
              </a:rPr>
              <a:t>做自然语言处理，</a:t>
            </a:r>
            <a:r>
              <a:rPr lang="en-US" altLang="zh-CN" sz="2400" dirty="0">
                <a:latin typeface="华文仿宋" panose="02010600040101010101" pitchFamily="2" charset="-122"/>
                <a:ea typeface="华文仿宋" panose="02010600040101010101" pitchFamily="2" charset="-122"/>
              </a:rPr>
              <a:t>NLTK</a:t>
            </a:r>
            <a:r>
              <a:rPr lang="zh-CN" altLang="en-US" sz="2400" dirty="0">
                <a:latin typeface="华文仿宋" panose="02010600040101010101" pitchFamily="2" charset="-122"/>
                <a:ea typeface="华文仿宋" panose="02010600040101010101" pitchFamily="2" charset="-122"/>
              </a:rPr>
              <a:t>是个不错的选择。</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7845" y="512445"/>
            <a:ext cx="2540000" cy="523220"/>
          </a:xfrm>
          <a:prstGeom prst="rect">
            <a:avLst/>
          </a:prstGeom>
          <a:noFill/>
        </p:spPr>
        <p:txBody>
          <a:bodyPr wrap="square" rtlCol="0" anchor="t">
            <a:spAutoFit/>
          </a:bodyPr>
          <a:lstStyle/>
          <a:p>
            <a:r>
              <a:rPr lang="en-US" altLang="zh-CN" sz="2800" b="1" dirty="0">
                <a:latin typeface="华文仿宋" panose="02010600040101010101" pitchFamily="2" charset="-122"/>
                <a:ea typeface="华文仿宋" panose="02010600040101010101" pitchFamily="2" charset="-122"/>
              </a:rPr>
              <a:t>N </a:t>
            </a:r>
            <a:r>
              <a:rPr lang="zh-CN" altLang="en-US" sz="2800" b="1" dirty="0">
                <a:latin typeface="华文仿宋" panose="02010600040101010101" pitchFamily="2" charset="-122"/>
                <a:ea typeface="华文仿宋" panose="02010600040101010101" pitchFamily="2" charset="-122"/>
              </a:rPr>
              <a:t>元语法</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537845" y="1082040"/>
            <a:ext cx="7804785" cy="3416320"/>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比</a:t>
            </a:r>
            <a:r>
              <a:rPr lang="zh-CN" altLang="en-US" sz="2400" dirty="0">
                <a:latin typeface="华文仿宋" panose="02010600040101010101" pitchFamily="2" charset="-122"/>
                <a:ea typeface="华文仿宋" panose="02010600040101010101" pitchFamily="2" charset="-122"/>
              </a:rPr>
              <a:t>起用单个词作特征，使用</a:t>
            </a:r>
            <a:r>
              <a:rPr lang="en-US" altLang="zh-CN" sz="2400" dirty="0">
                <a:latin typeface="华文仿宋" panose="02010600040101010101" pitchFamily="2" charset="-122"/>
                <a:ea typeface="华文仿宋" panose="02010600040101010101" pitchFamily="2" charset="-122"/>
              </a:rPr>
              <a:t>N</a:t>
            </a:r>
            <a:r>
              <a:rPr lang="zh-CN" altLang="en-US" sz="2400" dirty="0">
                <a:latin typeface="华文仿宋" panose="02010600040101010101" pitchFamily="2" charset="-122"/>
                <a:ea typeface="华文仿宋" panose="02010600040101010101" pitchFamily="2" charset="-122"/>
              </a:rPr>
              <a:t>元语法能更好地描述文档，具体优势稍后会讲</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en-US" altLang="zh-CN" sz="2400" dirty="0" smtClean="0">
                <a:latin typeface="华文仿宋" panose="02010600040101010101" pitchFamily="2" charset="-122"/>
                <a:ea typeface="华文仿宋" panose="02010600040101010101" pitchFamily="2" charset="-122"/>
              </a:rPr>
              <a:t>  N</a:t>
            </a:r>
            <a:r>
              <a:rPr lang="zh-CN" altLang="en-US" sz="2400" dirty="0">
                <a:latin typeface="华文仿宋" panose="02010600040101010101" pitchFamily="2" charset="-122"/>
                <a:ea typeface="华文仿宋" panose="02010600040101010101" pitchFamily="2" charset="-122"/>
              </a:rPr>
              <a:t>元语法是</a:t>
            </a:r>
            <a:r>
              <a:rPr lang="zh-CN" altLang="en-US" sz="2400" dirty="0" smtClean="0">
                <a:latin typeface="华文仿宋" panose="02010600040101010101" pitchFamily="2" charset="-122"/>
                <a:ea typeface="华文仿宋" panose="02010600040101010101" pitchFamily="2" charset="-122"/>
              </a:rPr>
              <a:t>指由</a:t>
            </a:r>
            <a:r>
              <a:rPr lang="zh-CN" altLang="en-US" sz="2400" dirty="0">
                <a:latin typeface="华文仿宋" panose="02010600040101010101" pitchFamily="2" charset="-122"/>
                <a:ea typeface="华文仿宋" panose="02010600040101010101" pitchFamily="2" charset="-122"/>
              </a:rPr>
              <a:t>几个连续的词组成的子序列。拿我们的数据集来讲，</a:t>
            </a:r>
            <a:r>
              <a:rPr lang="en-US" altLang="zh-CN" sz="2400" dirty="0">
                <a:latin typeface="华文仿宋" panose="02010600040101010101" pitchFamily="2" charset="-122"/>
                <a:ea typeface="华文仿宋" panose="02010600040101010101" pitchFamily="2" charset="-122"/>
              </a:rPr>
              <a:t>N</a:t>
            </a:r>
            <a:r>
              <a:rPr lang="zh-CN" altLang="en-US" sz="2400" dirty="0">
                <a:latin typeface="华文仿宋" panose="02010600040101010101" pitchFamily="2" charset="-122"/>
                <a:ea typeface="华文仿宋" panose="02010600040101010101" pitchFamily="2" charset="-122"/>
              </a:rPr>
              <a:t>元语法指的是每条消息里一组连续的词</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a:p>
            <a:r>
              <a:rPr lang="en-US" altLang="zh-CN" sz="2400" dirty="0" smtClean="0">
                <a:latin typeface="华文仿宋" panose="02010600040101010101" pitchFamily="2" charset="-122"/>
                <a:ea typeface="华文仿宋" panose="02010600040101010101" pitchFamily="2" charset="-122"/>
              </a:rPr>
              <a:t>  N</a:t>
            </a:r>
            <a:r>
              <a:rPr lang="zh-CN" altLang="en-US" sz="2400" dirty="0">
                <a:latin typeface="华文仿宋" panose="02010600040101010101" pitchFamily="2" charset="-122"/>
                <a:ea typeface="华文仿宋" panose="02010600040101010101" pitchFamily="2" charset="-122"/>
              </a:rPr>
              <a:t>元语法的计算方法跟计算单个词语方法相同，我们把构成</a:t>
            </a:r>
            <a:r>
              <a:rPr lang="en-US" altLang="zh-CN" sz="2400" dirty="0">
                <a:latin typeface="华文仿宋" panose="02010600040101010101" pitchFamily="2" charset="-122"/>
                <a:ea typeface="华文仿宋" panose="02010600040101010101" pitchFamily="2" charset="-122"/>
              </a:rPr>
              <a:t>N</a:t>
            </a:r>
            <a:r>
              <a:rPr lang="zh-CN" altLang="en-US" sz="2400" dirty="0">
                <a:latin typeface="华文仿宋" panose="02010600040101010101" pitchFamily="2" charset="-122"/>
                <a:ea typeface="华文仿宋" panose="02010600040101010101" pitchFamily="2" charset="-122"/>
              </a:rPr>
              <a:t>元语法的几个词看成是词袋</a:t>
            </a:r>
            <a:r>
              <a:rPr lang="zh-CN" altLang="en-US" sz="2400" dirty="0" smtClean="0">
                <a:latin typeface="华文仿宋" panose="02010600040101010101" pitchFamily="2" charset="-122"/>
                <a:ea typeface="华文仿宋" panose="02010600040101010101" pitchFamily="2" charset="-122"/>
              </a:rPr>
              <a:t>中的</a:t>
            </a:r>
            <a:r>
              <a:rPr lang="zh-CN" altLang="en-US" sz="2400" dirty="0">
                <a:latin typeface="华文仿宋" panose="02010600040101010101" pitchFamily="2" charset="-122"/>
                <a:ea typeface="华文仿宋" panose="02010600040101010101" pitchFamily="2" charset="-122"/>
              </a:rPr>
              <a:t>一个词。数据</a:t>
            </a:r>
            <a:r>
              <a:rPr lang="zh-CN" altLang="en-US" sz="2400" dirty="0" smtClean="0">
                <a:latin typeface="华文仿宋" panose="02010600040101010101" pitchFamily="2" charset="-122"/>
                <a:ea typeface="华文仿宋" panose="02010600040101010101" pitchFamily="2" charset="-122"/>
              </a:rPr>
              <a:t>集中</a:t>
            </a:r>
            <a:r>
              <a:rPr lang="zh-CN" altLang="en-US" sz="2400" dirty="0">
                <a:latin typeface="华文仿宋" panose="02010600040101010101" pitchFamily="2" charset="-122"/>
                <a:ea typeface="华文仿宋" panose="02010600040101010101" pitchFamily="2" charset="-122"/>
              </a:rPr>
              <a:t>每一项就变成了</a:t>
            </a:r>
            <a:r>
              <a:rPr lang="en-US" altLang="zh-CN" sz="2400" dirty="0">
                <a:latin typeface="华文仿宋" panose="02010600040101010101" pitchFamily="2" charset="-122"/>
                <a:ea typeface="华文仿宋" panose="02010600040101010101" pitchFamily="2" charset="-122"/>
              </a:rPr>
              <a:t>N</a:t>
            </a:r>
            <a:r>
              <a:rPr lang="zh-CN" altLang="en-US" sz="2400" dirty="0">
                <a:latin typeface="华文仿宋" panose="02010600040101010101" pitchFamily="2" charset="-122"/>
                <a:ea typeface="华文仿宋" panose="02010600040101010101" pitchFamily="2" charset="-122"/>
              </a:rPr>
              <a:t>元语法在给定文档中的词频。</a:t>
            </a:r>
            <a:endParaRPr lang="zh-CN" altLang="en-US" sz="2400" dirty="0">
              <a:latin typeface="华文仿宋" panose="02010600040101010101" pitchFamily="2" charset="-122"/>
              <a:ea typeface="华文仿宋" panose="02010600040101010101" pitchFamily="2" charset="-122"/>
            </a:endParaRPr>
          </a:p>
        </p:txBody>
      </p:sp>
      <p:sp>
        <p:nvSpPr>
          <p:cNvPr id="8" name="文本框 7"/>
          <p:cNvSpPr txBox="1"/>
          <p:nvPr/>
        </p:nvSpPr>
        <p:spPr>
          <a:xfrm>
            <a:off x="537845" y="4648200"/>
            <a:ext cx="8462645" cy="707886"/>
          </a:xfrm>
          <a:prstGeom prst="rect">
            <a:avLst/>
          </a:prstGeom>
          <a:noFill/>
        </p:spPr>
        <p:txBody>
          <a:bodyPr wrap="square" rtlCol="0" anchor="t">
            <a:spAutoFit/>
          </a:bodyPr>
          <a:lstStyle/>
          <a:p>
            <a:r>
              <a:rPr lang="en-US" altLang="zh-CN" sz="2000" dirty="0" smtClean="0">
                <a:solidFill>
                  <a:srgbClr val="FF0000"/>
                </a:solidFill>
                <a:latin typeface="华文仿宋" panose="02010600040101010101" pitchFamily="2" charset="-122"/>
                <a:ea typeface="华文仿宋" panose="02010600040101010101" pitchFamily="2" charset="-122"/>
              </a:rPr>
              <a:t>  N</a:t>
            </a:r>
            <a:r>
              <a:rPr lang="zh-CN" altLang="en-US" sz="2000" dirty="0">
                <a:solidFill>
                  <a:srgbClr val="FF0000"/>
                </a:solidFill>
                <a:latin typeface="华文仿宋" panose="02010600040101010101" pitchFamily="2" charset="-122"/>
                <a:ea typeface="华文仿宋" panose="02010600040101010101" pitchFamily="2" charset="-122"/>
              </a:rPr>
              <a:t>元语法中的参数</a:t>
            </a:r>
            <a:r>
              <a:rPr lang="en-US" altLang="zh-CN" sz="2000" i="1" dirty="0">
                <a:solidFill>
                  <a:srgbClr val="FF0000"/>
                </a:solidFill>
                <a:latin typeface="华文仿宋" panose="02010600040101010101" pitchFamily="2" charset="-122"/>
                <a:ea typeface="华文仿宋" panose="02010600040101010101" pitchFamily="2" charset="-122"/>
              </a:rPr>
              <a:t>n</a:t>
            </a:r>
            <a:r>
              <a:rPr lang="zh-CN" altLang="en-US" sz="2000" dirty="0">
                <a:solidFill>
                  <a:srgbClr val="FF0000"/>
                </a:solidFill>
                <a:latin typeface="华文仿宋" panose="02010600040101010101" pitchFamily="2" charset="-122"/>
                <a:ea typeface="华文仿宋" panose="02010600040101010101" pitchFamily="2" charset="-122"/>
              </a:rPr>
              <a:t>，对于英语这门语言，一开始取</a:t>
            </a:r>
            <a:r>
              <a:rPr lang="en-US" altLang="zh-CN" sz="2000" dirty="0">
                <a:solidFill>
                  <a:srgbClr val="FF0000"/>
                </a:solidFill>
                <a:latin typeface="华文仿宋" panose="02010600040101010101" pitchFamily="2" charset="-122"/>
                <a:ea typeface="华文仿宋" panose="02010600040101010101" pitchFamily="2" charset="-122"/>
              </a:rPr>
              <a:t>2</a:t>
            </a:r>
            <a:r>
              <a:rPr lang="zh-CN" altLang="en-US" sz="2000" dirty="0">
                <a:solidFill>
                  <a:srgbClr val="FF0000"/>
                </a:solidFill>
                <a:latin typeface="华文仿宋" panose="02010600040101010101" pitchFamily="2" charset="-122"/>
                <a:ea typeface="华文仿宋" panose="02010600040101010101" pitchFamily="2" charset="-122"/>
              </a:rPr>
              <a:t>到</a:t>
            </a:r>
            <a:r>
              <a:rPr lang="en-US" altLang="zh-CN" sz="2000" dirty="0">
                <a:solidFill>
                  <a:srgbClr val="FF0000"/>
                </a:solidFill>
                <a:latin typeface="华文仿宋" panose="02010600040101010101" pitchFamily="2" charset="-122"/>
                <a:ea typeface="华文仿宋" panose="02010600040101010101" pitchFamily="2" charset="-122"/>
              </a:rPr>
              <a:t>5</a:t>
            </a:r>
            <a:r>
              <a:rPr lang="zh-CN" altLang="en-US" sz="2000" dirty="0">
                <a:solidFill>
                  <a:srgbClr val="FF0000"/>
                </a:solidFill>
                <a:latin typeface="华文仿宋" panose="02010600040101010101" pitchFamily="2" charset="-122"/>
                <a:ea typeface="华文仿宋" panose="02010600040101010101" pitchFamily="2" charset="-122"/>
              </a:rPr>
              <a:t>之间的值就可以，</a:t>
            </a:r>
            <a:endParaRPr lang="zh-CN" altLang="en-US" sz="2000" dirty="0">
              <a:solidFill>
                <a:srgbClr val="FF0000"/>
              </a:solidFill>
              <a:latin typeface="华文仿宋" panose="02010600040101010101" pitchFamily="2" charset="-122"/>
              <a:ea typeface="华文仿宋" panose="02010600040101010101" pitchFamily="2" charset="-122"/>
            </a:endParaRPr>
          </a:p>
          <a:p>
            <a:r>
              <a:rPr lang="zh-CN" altLang="en-US" sz="2000" dirty="0">
                <a:solidFill>
                  <a:srgbClr val="FF0000"/>
                </a:solidFill>
                <a:latin typeface="华文仿宋" panose="02010600040101010101" pitchFamily="2" charset="-122"/>
                <a:ea typeface="华文仿宋" panose="02010600040101010101" pitchFamily="2" charset="-122"/>
              </a:rPr>
              <a:t>有些应用可能要使用更高的值</a:t>
            </a:r>
            <a:endParaRPr lang="zh-CN" altLang="en-US" sz="2000" b="1" dirty="0">
              <a:solidFill>
                <a:srgbClr val="FF0000"/>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7845" y="990600"/>
            <a:ext cx="8568055" cy="276998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举</a:t>
            </a:r>
            <a:r>
              <a:rPr lang="zh-CN" altLang="en-US" sz="2400" dirty="0">
                <a:latin typeface="华文仿宋" panose="02010600040101010101" pitchFamily="2" charset="-122"/>
                <a:ea typeface="华文仿宋" panose="02010600040101010101" pitchFamily="2" charset="-122"/>
              </a:rPr>
              <a:t>个例子吧，当</a:t>
            </a:r>
            <a:r>
              <a:rPr lang="en-US" altLang="zh-CN" sz="2400" i="1" dirty="0">
                <a:latin typeface="华文仿宋" panose="02010600040101010101" pitchFamily="2" charset="-122"/>
                <a:ea typeface="华文仿宋" panose="02010600040101010101" pitchFamily="2" charset="-122"/>
              </a:rPr>
              <a:t>n</a:t>
            </a:r>
            <a:r>
              <a:rPr lang="zh-CN" altLang="en-US" sz="2400" dirty="0">
                <a:latin typeface="华文仿宋" panose="02010600040101010101" pitchFamily="2" charset="-122"/>
                <a:ea typeface="华文仿宋" panose="02010600040101010101" pitchFamily="2" charset="-122"/>
              </a:rPr>
              <a:t>取</a:t>
            </a:r>
            <a:r>
              <a:rPr lang="en-US" altLang="zh-CN" sz="2400" dirty="0">
                <a:latin typeface="华文仿宋" panose="02010600040101010101" pitchFamily="2" charset="-122"/>
                <a:ea typeface="华文仿宋" panose="02010600040101010101" pitchFamily="2" charset="-122"/>
              </a:rPr>
              <a:t>3</a:t>
            </a:r>
            <a:r>
              <a:rPr lang="zh-CN" altLang="en-US" sz="2400" dirty="0">
                <a:latin typeface="华文仿宋" panose="02010600040101010101" pitchFamily="2" charset="-122"/>
                <a:ea typeface="华文仿宋" panose="02010600040101010101" pitchFamily="2" charset="-122"/>
              </a:rPr>
              <a:t>时，我们从下面引文中抽取前几个</a:t>
            </a:r>
            <a:r>
              <a:rPr lang="en-US" altLang="zh-CN" sz="2400" dirty="0">
                <a:latin typeface="华文仿宋" panose="02010600040101010101" pitchFamily="2" charset="-122"/>
                <a:ea typeface="华文仿宋" panose="02010600040101010101" pitchFamily="2" charset="-122"/>
              </a:rPr>
              <a:t>N</a:t>
            </a:r>
            <a:r>
              <a:rPr lang="zh-CN" altLang="en-US" sz="2400" dirty="0">
                <a:latin typeface="华文仿宋" panose="02010600040101010101" pitchFamily="2" charset="-122"/>
                <a:ea typeface="华文仿宋" panose="02010600040101010101" pitchFamily="2" charset="-122"/>
              </a:rPr>
              <a:t>元</a:t>
            </a:r>
            <a:r>
              <a:rPr lang="zh-CN" altLang="en-US" sz="2400" dirty="0" smtClean="0">
                <a:latin typeface="华文仿宋" panose="02010600040101010101" pitchFamily="2" charset="-122"/>
                <a:ea typeface="华文仿宋" panose="02010600040101010101" pitchFamily="2" charset="-122"/>
              </a:rPr>
              <a:t>语法：</a:t>
            </a:r>
            <a:endParaRPr lang="zh-CN" altLang="en-US" sz="2400" dirty="0">
              <a:latin typeface="华文仿宋" panose="02010600040101010101" pitchFamily="2" charset="-122"/>
              <a:ea typeface="华文仿宋" panose="02010600040101010101" pitchFamily="2" charset="-122"/>
            </a:endParaRPr>
          </a:p>
          <a:p>
            <a:pPr lvl="4"/>
            <a:r>
              <a:rPr lang="zh-CN" altLang="en-US" b="1" i="1" dirty="0"/>
              <a:t>Always look on the bright side of life.</a:t>
            </a:r>
            <a:endParaRPr lang="zh-CN" altLang="en-US" b="1" i="1" dirty="0"/>
          </a:p>
          <a:p>
            <a:pPr lvl="4"/>
            <a:endParaRPr lang="zh-CN" altLang="en-US" b="1" i="1" dirty="0"/>
          </a:p>
          <a:p>
            <a:r>
              <a:rPr lang="zh-CN" altLang="en-US" sz="2400" dirty="0" smtClean="0">
                <a:latin typeface="华文仿宋" panose="02010600040101010101" pitchFamily="2" charset="-122"/>
                <a:ea typeface="华文仿宋" panose="02010600040101010101" pitchFamily="2" charset="-122"/>
              </a:rPr>
              <a:t>  第一</a:t>
            </a:r>
            <a:r>
              <a:rPr lang="zh-CN" altLang="en-US" sz="2400" dirty="0">
                <a:latin typeface="华文仿宋" panose="02010600040101010101" pitchFamily="2" charset="-122"/>
                <a:ea typeface="华文仿宋" panose="02010600040101010101" pitchFamily="2" charset="-122"/>
              </a:rPr>
              <a:t>个</a:t>
            </a:r>
            <a:r>
              <a:rPr lang="en-US" altLang="zh-CN" sz="2400" dirty="0">
                <a:latin typeface="华文仿宋" panose="02010600040101010101" pitchFamily="2" charset="-122"/>
                <a:ea typeface="华文仿宋" panose="02010600040101010101" pitchFamily="2" charset="-122"/>
              </a:rPr>
              <a:t>N</a:t>
            </a:r>
            <a:r>
              <a:rPr lang="zh-CN" altLang="en-US" sz="2400" dirty="0">
                <a:latin typeface="华文仿宋" panose="02010600040101010101" pitchFamily="2" charset="-122"/>
                <a:ea typeface="华文仿宋" panose="02010600040101010101" pitchFamily="2" charset="-122"/>
              </a:rPr>
              <a:t>元语法（三元）是</a:t>
            </a:r>
            <a:r>
              <a:rPr lang="en-US" altLang="zh-CN" sz="2400" dirty="0">
                <a:latin typeface="华文仿宋" panose="02010600040101010101" pitchFamily="2" charset="-122"/>
                <a:ea typeface="华文仿宋" panose="02010600040101010101" pitchFamily="2" charset="-122"/>
              </a:rPr>
              <a:t>Always look on</a:t>
            </a:r>
            <a:r>
              <a:rPr lang="zh-CN" altLang="en-US" sz="2400" dirty="0">
                <a:latin typeface="华文仿宋" panose="02010600040101010101" pitchFamily="2" charset="-122"/>
                <a:ea typeface="华文仿宋" panose="02010600040101010101" pitchFamily="2" charset="-122"/>
              </a:rPr>
              <a:t>，第二个是</a:t>
            </a:r>
            <a:r>
              <a:rPr lang="en-US" altLang="zh-CN" sz="2400" dirty="0">
                <a:latin typeface="华文仿宋" panose="02010600040101010101" pitchFamily="2" charset="-122"/>
                <a:ea typeface="华文仿宋" panose="02010600040101010101" pitchFamily="2" charset="-122"/>
              </a:rPr>
              <a:t>look on the</a:t>
            </a:r>
            <a:r>
              <a:rPr lang="zh-CN" altLang="en-US" sz="2400" dirty="0">
                <a:latin typeface="华文仿宋" panose="02010600040101010101" pitchFamily="2" charset="-122"/>
                <a:ea typeface="华文仿宋" panose="02010600040101010101" pitchFamily="2" charset="-122"/>
              </a:rPr>
              <a:t>，第三个是</a:t>
            </a:r>
            <a:r>
              <a:rPr lang="en-US" altLang="zh-CN" sz="2400" dirty="0">
                <a:latin typeface="华文仿宋" panose="02010600040101010101" pitchFamily="2" charset="-122"/>
                <a:ea typeface="华文仿宋" panose="02010600040101010101" pitchFamily="2" charset="-122"/>
              </a:rPr>
              <a:t>on the bright</a:t>
            </a:r>
            <a:r>
              <a:rPr lang="zh-CN" altLang="en-US" sz="2400" dirty="0">
                <a:latin typeface="华文仿宋" panose="02010600040101010101" pitchFamily="2" charset="-122"/>
                <a:ea typeface="华文仿宋" panose="02010600040101010101" pitchFamily="2" charset="-122"/>
              </a:rPr>
              <a:t>。</a:t>
            </a:r>
            <a:r>
              <a:rPr lang="zh-CN" altLang="en-US" sz="2400" dirty="0" smtClean="0">
                <a:latin typeface="华文仿宋" panose="02010600040101010101" pitchFamily="2" charset="-122"/>
                <a:ea typeface="华文仿宋" panose="02010600040101010101" pitchFamily="2" charset="-122"/>
              </a:rPr>
              <a:t>你可能</a:t>
            </a:r>
            <a:r>
              <a:rPr lang="zh-CN" altLang="en-US" sz="2400" dirty="0">
                <a:latin typeface="华文仿宋" panose="02010600040101010101" pitchFamily="2" charset="-122"/>
                <a:ea typeface="华文仿宋" panose="02010600040101010101" pitchFamily="2" charset="-122"/>
              </a:rPr>
              <a:t>已经发现，几个</a:t>
            </a:r>
            <a:r>
              <a:rPr lang="en-US" altLang="zh-CN" sz="2400" dirty="0">
                <a:latin typeface="华文仿宋" panose="02010600040101010101" pitchFamily="2" charset="-122"/>
                <a:ea typeface="华文仿宋" panose="02010600040101010101" pitchFamily="2" charset="-122"/>
              </a:rPr>
              <a:t>N</a:t>
            </a:r>
            <a:r>
              <a:rPr lang="zh-CN" altLang="en-US" sz="2400" dirty="0">
                <a:latin typeface="华文仿宋" panose="02010600040101010101" pitchFamily="2" charset="-122"/>
                <a:ea typeface="华文仿宋" panose="02010600040101010101" pitchFamily="2" charset="-122"/>
              </a:rPr>
              <a:t>元语法有重合，其中三个词有不同程度的重复。</a:t>
            </a:r>
            <a:endParaRPr lang="zh-CN" altLang="en-US" sz="2400" dirty="0">
              <a:latin typeface="华文仿宋" panose="02010600040101010101" pitchFamily="2" charset="-122"/>
              <a:ea typeface="华文仿宋" panose="02010600040101010101" pitchFamily="2" charset="-122"/>
            </a:endParaRPr>
          </a:p>
          <a:p>
            <a:endParaRPr lang="zh-CN" altLang="en-US" dirty="0"/>
          </a:p>
        </p:txBody>
      </p:sp>
      <p:sp>
        <p:nvSpPr>
          <p:cNvPr id="4" name="文本框 3"/>
          <p:cNvSpPr txBox="1"/>
          <p:nvPr/>
        </p:nvSpPr>
        <p:spPr>
          <a:xfrm>
            <a:off x="537845" y="3760589"/>
            <a:ext cx="7882255" cy="2308324"/>
          </a:xfrm>
          <a:prstGeom prst="rect">
            <a:avLst/>
          </a:prstGeom>
          <a:noFill/>
        </p:spPr>
        <p:txBody>
          <a:bodyPr wrap="square" rtlCol="0" anchor="t">
            <a:spAutoFit/>
          </a:bodyPr>
          <a:lstStyle/>
          <a:p>
            <a:r>
              <a:rPr lang="en-US" altLang="zh-CN" sz="2400" dirty="0" smtClean="0">
                <a:latin typeface="华文仿宋" panose="02010600040101010101" pitchFamily="2" charset="-122"/>
                <a:ea typeface="华文仿宋" panose="02010600040101010101" pitchFamily="2" charset="-122"/>
              </a:rPr>
              <a:t>  N</a:t>
            </a:r>
            <a:r>
              <a:rPr lang="zh-CN" altLang="en-US" sz="2400" dirty="0">
                <a:latin typeface="华文仿宋" panose="02010600040101010101" pitchFamily="2" charset="-122"/>
                <a:ea typeface="华文仿宋" panose="02010600040101010101" pitchFamily="2" charset="-122"/>
              </a:rPr>
              <a:t>元语法比起单个词有很多优点。这个简单的概念不用通过大量的计算，就提供了有助于</a:t>
            </a:r>
            <a:r>
              <a:rPr lang="zh-CN" altLang="en-US" sz="2400" dirty="0" smtClean="0">
                <a:latin typeface="华文仿宋" panose="02010600040101010101" pitchFamily="2" charset="-122"/>
                <a:ea typeface="华文仿宋" panose="02010600040101010101" pitchFamily="2" charset="-122"/>
              </a:rPr>
              <a:t>理解</a:t>
            </a:r>
            <a:r>
              <a:rPr lang="zh-CN" altLang="en-US" sz="2400" dirty="0">
                <a:latin typeface="华文仿宋" panose="02010600040101010101" pitchFamily="2" charset="-122"/>
                <a:ea typeface="华文仿宋" panose="02010600040101010101" pitchFamily="2" charset="-122"/>
              </a:rPr>
              <a:t>词语用法的上下文信息</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它</a:t>
            </a:r>
            <a:r>
              <a:rPr lang="zh-CN" altLang="en-US" sz="2400" dirty="0">
                <a:latin typeface="华文仿宋" panose="02010600040101010101" pitchFamily="2" charset="-122"/>
                <a:ea typeface="华文仿宋" panose="02010600040101010101" pitchFamily="2" charset="-122"/>
              </a:rPr>
              <a:t>的缺点是特征矩阵变得更为稀疏</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一个</a:t>
            </a:r>
            <a:r>
              <a:rPr lang="en-US" altLang="zh-CN" sz="2400" dirty="0">
                <a:latin typeface="华文仿宋" panose="02010600040101010101" pitchFamily="2" charset="-122"/>
                <a:ea typeface="华文仿宋" panose="02010600040101010101" pitchFamily="2" charset="-122"/>
              </a:rPr>
              <a:t>N</a:t>
            </a:r>
            <a:r>
              <a:rPr lang="zh-CN" altLang="en-US" sz="2400" dirty="0">
                <a:latin typeface="华文仿宋" panose="02010600040101010101" pitchFamily="2" charset="-122"/>
                <a:ea typeface="华文仿宋" panose="02010600040101010101" pitchFamily="2" charset="-122"/>
              </a:rPr>
              <a:t>元语法不太可能出现</a:t>
            </a:r>
            <a:r>
              <a:rPr lang="zh-CN" altLang="en-US" sz="2400" dirty="0" smtClean="0">
                <a:latin typeface="华文仿宋" panose="02010600040101010101" pitchFamily="2" charset="-122"/>
                <a:ea typeface="华文仿宋" panose="02010600040101010101" pitchFamily="2" charset="-122"/>
              </a:rPr>
              <a:t>两次</a:t>
            </a:r>
            <a:r>
              <a:rPr lang="zh-CN" altLang="en-US" sz="2400" dirty="0">
                <a:latin typeface="华文仿宋" panose="02010600040101010101" pitchFamily="2" charset="-122"/>
                <a:ea typeface="华文仿宋" panose="02010600040101010101" pitchFamily="2" charset="-122"/>
              </a:rPr>
              <a:t>（尤其是在</a:t>
            </a:r>
            <a:r>
              <a:rPr lang="en-US" altLang="zh-CN" sz="2400" dirty="0">
                <a:latin typeface="华文仿宋" panose="02010600040101010101" pitchFamily="2" charset="-122"/>
                <a:ea typeface="华文仿宋" panose="02010600040101010101" pitchFamily="2" charset="-122"/>
              </a:rPr>
              <a:t>Twitter</a:t>
            </a:r>
            <a:r>
              <a:rPr lang="zh-CN" altLang="en-US" sz="2400" dirty="0">
                <a:latin typeface="华文仿宋" panose="02010600040101010101" pitchFamily="2" charset="-122"/>
                <a:ea typeface="华文仿宋" panose="02010600040101010101" pitchFamily="2" charset="-122"/>
              </a:rPr>
              <a:t>消息及其他短文本中！）。</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9920" y="730885"/>
            <a:ext cx="2540000"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朴素贝叶斯</a:t>
            </a:r>
            <a:endParaRPr lang="zh-CN" altLang="en-US" sz="2800" b="1" dirty="0">
              <a:latin typeface="华文仿宋" panose="02010600040101010101" pitchFamily="2" charset="-122"/>
              <a:ea typeface="华文仿宋" panose="02010600040101010101" pitchFamily="2" charset="-122"/>
            </a:endParaRPr>
          </a:p>
        </p:txBody>
      </p:sp>
      <p:sp>
        <p:nvSpPr>
          <p:cNvPr id="6" name="文本框 5"/>
          <p:cNvSpPr txBox="1"/>
          <p:nvPr/>
        </p:nvSpPr>
        <p:spPr>
          <a:xfrm>
            <a:off x="661296" y="1600200"/>
            <a:ext cx="7831455" cy="3416320"/>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毫无疑问</a:t>
            </a:r>
            <a:r>
              <a:rPr lang="zh-CN" altLang="en-US" sz="2400" dirty="0">
                <a:latin typeface="华文仿宋" panose="02010600040101010101" pitchFamily="2" charset="-122"/>
                <a:ea typeface="华文仿宋" panose="02010600040101010101" pitchFamily="2" charset="-122"/>
              </a:rPr>
              <a:t>，朴素贝叶斯概率模型是以对贝叶斯统计方法的朴素解释为基础</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尽管</a:t>
            </a:r>
            <a:r>
              <a:rPr lang="zh-CN" altLang="en-US" sz="2400" dirty="0">
                <a:latin typeface="华文仿宋" panose="02010600040101010101" pitchFamily="2" charset="-122"/>
                <a:ea typeface="华文仿宋" panose="02010600040101010101" pitchFamily="2" charset="-122"/>
              </a:rPr>
              <a:t>存在朴素</a:t>
            </a:r>
            <a:r>
              <a:rPr lang="zh-CN" altLang="en-US" sz="2400" dirty="0" smtClean="0">
                <a:latin typeface="华文仿宋" panose="02010600040101010101" pitchFamily="2" charset="-122"/>
                <a:ea typeface="华文仿宋" panose="02010600040101010101" pitchFamily="2" charset="-122"/>
              </a:rPr>
              <a:t>的一面</a:t>
            </a:r>
            <a:r>
              <a:rPr lang="zh-CN" altLang="en-US" sz="2400" dirty="0">
                <a:latin typeface="华文仿宋" panose="02010600040101010101" pitchFamily="2" charset="-122"/>
                <a:ea typeface="华文仿宋" panose="02010600040101010101" pitchFamily="2" charset="-122"/>
              </a:rPr>
              <a:t>，这种方法应用面很广且都取得了不错的效果</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特征</a:t>
            </a:r>
            <a:r>
              <a:rPr lang="zh-CN" altLang="en-US" sz="2400" dirty="0">
                <a:latin typeface="华文仿宋" panose="02010600040101010101" pitchFamily="2" charset="-122"/>
                <a:ea typeface="华文仿宋" panose="02010600040101010101" pitchFamily="2" charset="-122"/>
              </a:rPr>
              <a:t>类型和形式多样的数据集也可以用它</a:t>
            </a:r>
            <a:r>
              <a:rPr lang="zh-CN" altLang="en-US" sz="2400" dirty="0" smtClean="0">
                <a:latin typeface="华文仿宋" panose="02010600040101010101" pitchFamily="2" charset="-122"/>
                <a:ea typeface="华文仿宋" panose="02010600040101010101" pitchFamily="2" charset="-122"/>
              </a:rPr>
              <a:t>进行</a:t>
            </a:r>
            <a:r>
              <a:rPr lang="zh-CN" altLang="en-US" sz="2400" dirty="0">
                <a:latin typeface="华文仿宋" panose="02010600040101010101" pitchFamily="2" charset="-122"/>
                <a:ea typeface="华文仿宋" panose="02010600040101010101" pitchFamily="2" charset="-122"/>
              </a:rPr>
              <a:t>分类，</a:t>
            </a:r>
            <a:r>
              <a:rPr lang="zh-CN" altLang="en-US" sz="2400" dirty="0" smtClean="0">
                <a:latin typeface="华文仿宋" panose="02010600040101010101" pitchFamily="2" charset="-122"/>
                <a:ea typeface="华文仿宋" panose="02010600040101010101" pitchFamily="2" charset="-122"/>
              </a:rPr>
              <a:t>本次实验重点</a:t>
            </a:r>
            <a:r>
              <a:rPr lang="zh-CN" altLang="en-US" sz="2400" dirty="0">
                <a:latin typeface="华文仿宋" panose="02010600040101010101" pitchFamily="2" charset="-122"/>
                <a:ea typeface="华文仿宋" panose="02010600040101010101" pitchFamily="2" charset="-122"/>
              </a:rPr>
              <a:t>讲解如何用二值化后的特征组成的词袋模型来分类。</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58850" y="4342178"/>
            <a:ext cx="7976870" cy="830997"/>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我们</a:t>
            </a:r>
            <a:r>
              <a:rPr lang="zh-CN" altLang="en-US" sz="2400" dirty="0">
                <a:latin typeface="华文仿宋" panose="02010600040101010101" pitchFamily="2" charset="-122"/>
                <a:ea typeface="华文仿宋" panose="02010600040101010101" pitchFamily="2" charset="-122"/>
              </a:rPr>
              <a:t>可以</a:t>
            </a:r>
            <a:r>
              <a:rPr lang="zh-CN" altLang="en-US" sz="2400" dirty="0" smtClean="0">
                <a:latin typeface="华文仿宋" panose="02010600040101010101" pitchFamily="2" charset="-122"/>
                <a:ea typeface="华文仿宋" panose="02010600040101010101" pitchFamily="2" charset="-122"/>
              </a:rPr>
              <a:t>用朴素贝叶斯公式来计算</a:t>
            </a:r>
            <a:r>
              <a:rPr lang="zh-CN" altLang="en-US" sz="2400" dirty="0">
                <a:latin typeface="华文仿宋" panose="02010600040101010101" pitchFamily="2" charset="-122"/>
                <a:ea typeface="华文仿宋" panose="02010600040101010101" pitchFamily="2" charset="-122"/>
              </a:rPr>
              <a:t>个体从属于给定类别的概率。因此，它可以</a:t>
            </a:r>
            <a:r>
              <a:rPr lang="zh-CN" altLang="en-US" sz="2400" dirty="0" smtClean="0">
                <a:latin typeface="华文仿宋" panose="02010600040101010101" pitchFamily="2" charset="-122"/>
                <a:ea typeface="华文仿宋" panose="02010600040101010101" pitchFamily="2" charset="-122"/>
              </a:rPr>
              <a:t>用来</a:t>
            </a:r>
            <a:r>
              <a:rPr lang="zh-CN" altLang="en-US" sz="2400" dirty="0">
                <a:latin typeface="华文仿宋" panose="02010600040101010101" pitchFamily="2" charset="-122"/>
                <a:ea typeface="华文仿宋" panose="02010600040101010101" pitchFamily="2" charset="-122"/>
              </a:rPr>
              <a:t>分类。</a:t>
            </a:r>
            <a:endParaRPr lang="zh-CN" altLang="en-US" sz="2400" dirty="0">
              <a:latin typeface="华文仿宋" panose="02010600040101010101" pitchFamily="2" charset="-122"/>
              <a:ea typeface="华文仿宋" panose="02010600040101010101" pitchFamily="2" charset="-122"/>
            </a:endParaRPr>
          </a:p>
        </p:txBody>
      </p:sp>
      <p:pic>
        <p:nvPicPr>
          <p:cNvPr id="5" name="图片 4"/>
          <p:cNvPicPr>
            <a:picLocks noChangeAspect="1"/>
          </p:cNvPicPr>
          <p:nvPr/>
        </p:nvPicPr>
        <p:blipFill>
          <a:blip r:embed="rId1"/>
          <a:stretch>
            <a:fillRect/>
          </a:stretch>
        </p:blipFill>
        <p:spPr>
          <a:xfrm>
            <a:off x="1676401" y="2209801"/>
            <a:ext cx="6248400" cy="1385970"/>
          </a:xfrm>
          <a:prstGeom prst="rect">
            <a:avLst/>
          </a:prstGeom>
        </p:spPr>
      </p:pic>
      <p:sp>
        <p:nvSpPr>
          <p:cNvPr id="6" name="文本框 5"/>
          <p:cNvSpPr txBox="1"/>
          <p:nvPr/>
        </p:nvSpPr>
        <p:spPr>
          <a:xfrm>
            <a:off x="840740" y="1066800"/>
            <a:ext cx="7462520" cy="461665"/>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贝叶斯定理</a:t>
            </a:r>
            <a:r>
              <a:rPr lang="zh-CN" altLang="en-US" sz="2400" dirty="0">
                <a:latin typeface="华文仿宋" panose="02010600040101010101" pitchFamily="2" charset="-122"/>
                <a:ea typeface="华文仿宋" panose="02010600040101010101" pitchFamily="2" charset="-122"/>
              </a:rPr>
              <a:t>公式如下：</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5539" y="685800"/>
            <a:ext cx="6791960"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消歧</a:t>
            </a:r>
            <a:endParaRPr lang="zh-CN" altLang="en-US" sz="2800" b="1" dirty="0">
              <a:latin typeface="华文仿宋" panose="02010600040101010101" pitchFamily="2" charset="-122"/>
              <a:ea typeface="华文仿宋" panose="02010600040101010101" pitchFamily="2" charset="-122"/>
            </a:endParaRPr>
          </a:p>
        </p:txBody>
      </p:sp>
      <p:sp>
        <p:nvSpPr>
          <p:cNvPr id="2" name="文本框 1"/>
          <p:cNvSpPr txBox="1"/>
          <p:nvPr/>
        </p:nvSpPr>
        <p:spPr>
          <a:xfrm>
            <a:off x="305539" y="1447800"/>
            <a:ext cx="8436610" cy="4893647"/>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我们</a:t>
            </a:r>
            <a:r>
              <a:rPr lang="zh-CN" altLang="en-US" sz="2400" dirty="0">
                <a:latin typeface="华文仿宋" panose="02010600040101010101" pitchFamily="2" charset="-122"/>
                <a:ea typeface="华文仿宋" panose="02010600040101010101" pitchFamily="2" charset="-122"/>
              </a:rPr>
              <a:t>通过比较书中的信息和大型数据库中的信息，来看下两者都有哪些方面的不同</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书</a:t>
            </a:r>
            <a:r>
              <a:rPr lang="zh-CN" altLang="en-US" sz="2400" dirty="0">
                <a:latin typeface="华文仿宋" panose="02010600040101010101" pitchFamily="2" charset="-122"/>
                <a:ea typeface="华文仿宋" panose="02010600040101010101" pitchFamily="2" charset="-122"/>
              </a:rPr>
              <a:t>中</a:t>
            </a:r>
            <a:r>
              <a:rPr lang="zh-CN" altLang="en-US" sz="2400" dirty="0" smtClean="0">
                <a:latin typeface="华文仿宋" panose="02010600040101010101" pitchFamily="2" charset="-122"/>
                <a:ea typeface="华文仿宋" panose="02010600040101010101" pitchFamily="2" charset="-122"/>
              </a:rPr>
              <a:t>有角色</a:t>
            </a:r>
            <a:r>
              <a:rPr lang="zh-CN" altLang="en-US" sz="2400" dirty="0">
                <a:latin typeface="华文仿宋" panose="02010600040101010101" pitchFamily="2" charset="-122"/>
                <a:ea typeface="华文仿宋" panose="02010600040101010101" pitchFamily="2" charset="-122"/>
              </a:rPr>
              <a:t>、主题、场所等大量信息。然而，只有去读书，并且光读还不行，更重要的是理解后才能</a:t>
            </a:r>
            <a:r>
              <a:rPr lang="zh-CN" altLang="en-US" sz="2400" dirty="0" smtClean="0">
                <a:latin typeface="华文仿宋" panose="02010600040101010101" pitchFamily="2" charset="-122"/>
                <a:ea typeface="华文仿宋" panose="02010600040101010101" pitchFamily="2" charset="-122"/>
              </a:rPr>
              <a:t>获</a:t>
            </a:r>
            <a:r>
              <a:rPr lang="zh-CN" altLang="en-US" sz="2400" dirty="0">
                <a:latin typeface="华文仿宋" panose="02010600040101010101" pitchFamily="2" charset="-122"/>
                <a:ea typeface="华文仿宋" panose="02010600040101010101" pitchFamily="2" charset="-122"/>
              </a:rPr>
              <a:t>得书中的信息</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而</a:t>
            </a:r>
            <a:r>
              <a:rPr lang="zh-CN" altLang="en-US" sz="2400" dirty="0">
                <a:latin typeface="华文仿宋" panose="02010600040101010101" pitchFamily="2" charset="-122"/>
                <a:ea typeface="华文仿宋" panose="02010600040101010101" pitchFamily="2" charset="-122"/>
              </a:rPr>
              <a:t>位于服务器数据库的数据，每一列都有名字，都有指定的数据类型</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所有</a:t>
            </a:r>
            <a:r>
              <a:rPr lang="zh-CN" altLang="en-US" sz="2400" dirty="0">
                <a:latin typeface="华文仿宋" panose="02010600040101010101" pitchFamily="2" charset="-122"/>
                <a:ea typeface="华文仿宋" panose="02010600040101010101" pitchFamily="2" charset="-122"/>
              </a:rPr>
              <a:t>的</a:t>
            </a:r>
            <a:r>
              <a:rPr lang="zh-CN" altLang="en-US" sz="2400" dirty="0" smtClean="0">
                <a:latin typeface="华文仿宋" panose="02010600040101010101" pitchFamily="2" charset="-122"/>
                <a:ea typeface="华文仿宋" panose="02010600040101010101" pitchFamily="2" charset="-122"/>
              </a:rPr>
              <a:t>信息</a:t>
            </a:r>
            <a:r>
              <a:rPr lang="zh-CN" altLang="en-US" sz="2400" dirty="0">
                <a:latin typeface="华文仿宋" panose="02010600040101010101" pitchFamily="2" charset="-122"/>
                <a:ea typeface="华文仿宋" panose="02010600040101010101" pitchFamily="2" charset="-122"/>
              </a:rPr>
              <a:t>都在数据库中，解释起来很容易。描述数据类型、含义的信息叫作元数据，文本中缺乏这类</a:t>
            </a:r>
            <a:r>
              <a:rPr lang="zh-CN" altLang="en-US" sz="2400" dirty="0" smtClean="0">
                <a:latin typeface="华文仿宋" panose="02010600040101010101" pitchFamily="2" charset="-122"/>
                <a:ea typeface="华文仿宋" panose="02010600040101010101" pitchFamily="2" charset="-122"/>
              </a:rPr>
              <a:t>数据</a:t>
            </a:r>
            <a:r>
              <a:rPr lang="zh-CN" altLang="en-US" sz="2400" dirty="0">
                <a:latin typeface="华文仿宋" panose="02010600040101010101" pitchFamily="2" charset="-122"/>
                <a:ea typeface="华文仿宋" panose="02010600040101010101" pitchFamily="2" charset="-122"/>
              </a:rPr>
              <a:t>。书中的目录和索引虽含有部分元数据，但是比起数据库对于数据精确的定义和描述，这点</a:t>
            </a:r>
            <a:r>
              <a:rPr lang="zh-CN" altLang="en-US" sz="2400" dirty="0" smtClean="0">
                <a:latin typeface="华文仿宋" panose="02010600040101010101" pitchFamily="2" charset="-122"/>
                <a:ea typeface="华文仿宋" panose="02010600040101010101" pitchFamily="2" charset="-122"/>
              </a:rPr>
              <a:t>元数据</a:t>
            </a:r>
            <a:r>
              <a:rPr lang="zh-CN" altLang="en-US" sz="2400" dirty="0">
                <a:latin typeface="华文仿宋" panose="02010600040101010101" pitchFamily="2" charset="-122"/>
                <a:ea typeface="华文仿宋" panose="02010600040101010101" pitchFamily="2" charset="-122"/>
              </a:rPr>
              <a:t>实在微不足道。</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1175" y="624840"/>
            <a:ext cx="2540000"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应用</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511175" y="1265555"/>
            <a:ext cx="8134350" cy="1938992"/>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接下来</a:t>
            </a:r>
            <a:r>
              <a:rPr lang="zh-CN" altLang="en-US" sz="2400" dirty="0">
                <a:latin typeface="华文仿宋" panose="02010600040101010101" pitchFamily="2" charset="-122"/>
                <a:ea typeface="华文仿宋" panose="02010600040101010101" pitchFamily="2" charset="-122"/>
              </a:rPr>
              <a:t>，创建流水线，接收一条消息，仅根据消息内容，判断它是否与编程语言</a:t>
            </a:r>
            <a:r>
              <a:rPr lang="en-US" altLang="zh-CN" sz="2400" dirty="0">
                <a:latin typeface="华文仿宋" panose="02010600040101010101" pitchFamily="2" charset="-122"/>
                <a:ea typeface="华文仿宋" panose="02010600040101010101" pitchFamily="2" charset="-122"/>
              </a:rPr>
              <a:t>Python</a:t>
            </a:r>
            <a:r>
              <a:rPr lang="zh-CN" altLang="en-US" sz="2400" dirty="0">
                <a:latin typeface="华文仿宋" panose="02010600040101010101" pitchFamily="2" charset="-122"/>
                <a:ea typeface="华文仿宋" panose="02010600040101010101" pitchFamily="2" charset="-122"/>
              </a:rPr>
              <a:t>相关</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我们</a:t>
            </a:r>
            <a:r>
              <a:rPr lang="zh-CN" altLang="en-US" sz="2400" dirty="0">
                <a:latin typeface="华文仿宋" panose="02010600040101010101" pitchFamily="2" charset="-122"/>
                <a:ea typeface="华文仿宋" panose="02010600040101010101" pitchFamily="2" charset="-122"/>
              </a:rPr>
              <a:t>使用</a:t>
            </a:r>
            <a:r>
              <a:rPr lang="en-US" altLang="zh-CN" sz="2400" dirty="0">
                <a:latin typeface="华文仿宋" panose="02010600040101010101" pitchFamily="2" charset="-122"/>
                <a:ea typeface="华文仿宋" panose="02010600040101010101" pitchFamily="2" charset="-122"/>
              </a:rPr>
              <a:t>NLTK</a:t>
            </a:r>
            <a:r>
              <a:rPr lang="zh-CN" altLang="en-US" sz="2400" dirty="0">
                <a:latin typeface="华文仿宋" panose="02010600040101010101" pitchFamily="2" charset="-122"/>
                <a:ea typeface="华文仿宋" panose="02010600040101010101" pitchFamily="2" charset="-122"/>
              </a:rPr>
              <a:t>抽取特征。</a:t>
            </a:r>
            <a:r>
              <a:rPr lang="en-US" altLang="zh-CN" sz="2400" dirty="0">
                <a:latin typeface="华文仿宋" panose="02010600040101010101" pitchFamily="2" charset="-122"/>
                <a:ea typeface="华文仿宋" panose="02010600040101010101" pitchFamily="2" charset="-122"/>
              </a:rPr>
              <a:t>NLTK</a:t>
            </a:r>
            <a:r>
              <a:rPr lang="zh-CN" altLang="en-US" sz="2400" dirty="0">
                <a:latin typeface="华文仿宋" panose="02010600040101010101" pitchFamily="2" charset="-122"/>
                <a:ea typeface="华文仿宋" panose="02010600040101010101" pitchFamily="2" charset="-122"/>
              </a:rPr>
              <a:t>提供了大量用于自然语言处理的工具。后续章节还会继续</a:t>
            </a:r>
            <a:r>
              <a:rPr lang="zh-CN" altLang="en-US" sz="2400" dirty="0" smtClean="0">
                <a:latin typeface="华文仿宋" panose="02010600040101010101" pitchFamily="2" charset="-122"/>
                <a:ea typeface="华文仿宋" panose="02010600040101010101" pitchFamily="2" charset="-122"/>
              </a:rPr>
              <a:t>使用</a:t>
            </a:r>
            <a:r>
              <a:rPr lang="zh-CN" altLang="en-US" sz="2400" dirty="0">
                <a:latin typeface="华文仿宋" panose="02010600040101010101" pitchFamily="2" charset="-122"/>
                <a:ea typeface="华文仿宋" panose="02010600040101010101" pitchFamily="2" charset="-122"/>
              </a:rPr>
              <a:t>它。</a:t>
            </a:r>
            <a:endParaRPr lang="zh-CN" altLang="en-US" sz="2400" dirty="0">
              <a:latin typeface="华文仿宋" panose="02010600040101010101" pitchFamily="2" charset="-122"/>
              <a:ea typeface="华文仿宋" panose="02010600040101010101" pitchFamily="2" charset="-122"/>
            </a:endParaRPr>
          </a:p>
        </p:txBody>
      </p:sp>
      <p:sp>
        <p:nvSpPr>
          <p:cNvPr id="5" name="文本框 4"/>
          <p:cNvSpPr txBox="1"/>
          <p:nvPr/>
        </p:nvSpPr>
        <p:spPr>
          <a:xfrm>
            <a:off x="511175" y="3581400"/>
            <a:ext cx="8134350" cy="1015663"/>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用</a:t>
            </a:r>
            <a:r>
              <a:rPr lang="en-US" altLang="zh-CN" sz="2400" dirty="0">
                <a:latin typeface="华文仿宋" panose="02010600040101010101" pitchFamily="2" charset="-122"/>
                <a:ea typeface="华文仿宋" panose="02010600040101010101" pitchFamily="2" charset="-122"/>
              </a:rPr>
              <a:t>pip</a:t>
            </a:r>
            <a:r>
              <a:rPr lang="zh-CN" altLang="en-US" sz="2400" dirty="0">
                <a:latin typeface="华文仿宋" panose="02010600040101010101" pitchFamily="2" charset="-122"/>
                <a:ea typeface="华文仿宋" panose="02010600040101010101" pitchFamily="2" charset="-122"/>
              </a:rPr>
              <a:t>安装</a:t>
            </a:r>
            <a:r>
              <a:rPr lang="en-US" altLang="zh-CN" sz="2400" dirty="0">
                <a:latin typeface="华文仿宋" panose="02010600040101010101" pitchFamily="2" charset="-122"/>
                <a:ea typeface="华文仿宋" panose="02010600040101010101" pitchFamily="2" charset="-122"/>
              </a:rPr>
              <a:t>NLTK</a:t>
            </a:r>
            <a:r>
              <a:rPr lang="zh-CN" altLang="en-US" sz="2400" dirty="0" smtClean="0">
                <a:latin typeface="华文仿宋" panose="02010600040101010101" pitchFamily="2" charset="-122"/>
                <a:ea typeface="华文仿宋" panose="02010600040101010101" pitchFamily="2" charset="-122"/>
              </a:rPr>
              <a:t>：</a:t>
            </a:r>
            <a:endParaRPr lang="zh-CN" altLang="en-US" sz="2400" dirty="0">
              <a:latin typeface="华文仿宋" panose="02010600040101010101" pitchFamily="2" charset="-122"/>
              <a:ea typeface="华文仿宋" panose="02010600040101010101" pitchFamily="2" charset="-122"/>
            </a:endParaRPr>
          </a:p>
          <a:p>
            <a:endParaRPr lang="zh-CN" altLang="en-US" dirty="0"/>
          </a:p>
          <a:p>
            <a:pPr marL="1200150" lvl="2" indent="-285750">
              <a:buFont typeface="Arial" panose="020B0604020202020204" pitchFamily="34" charset="0"/>
              <a:buChar char="•"/>
            </a:pPr>
            <a:r>
              <a:rPr lang="zh-CN" altLang="en-US" i="1" dirty="0"/>
              <a:t>pip3 install nltk</a:t>
            </a:r>
            <a:endParaRPr lang="zh-CN" altLang="en-US"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4800" y="762000"/>
            <a:ext cx="8449945" cy="526297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接下来</a:t>
            </a:r>
            <a:r>
              <a:rPr lang="zh-CN" altLang="en-US" sz="2400" dirty="0">
                <a:latin typeface="华文仿宋" panose="02010600040101010101" pitchFamily="2" charset="-122"/>
                <a:ea typeface="华文仿宋" panose="02010600040101010101" pitchFamily="2" charset="-122"/>
              </a:rPr>
              <a:t>，创建流水线抽取词语特征，并使用朴素贝叶斯算法对消息进行分类。流水线包括</a:t>
            </a:r>
            <a:r>
              <a:rPr lang="zh-CN" altLang="en-US" sz="2400" dirty="0" smtClean="0">
                <a:latin typeface="华文仿宋" panose="02010600040101010101" pitchFamily="2" charset="-122"/>
                <a:ea typeface="华文仿宋" panose="02010600040101010101" pitchFamily="2" charset="-122"/>
              </a:rPr>
              <a:t>以下</a:t>
            </a:r>
            <a:r>
              <a:rPr lang="zh-CN" altLang="en-US" sz="2400" dirty="0">
                <a:latin typeface="华文仿宋" panose="02010600040101010101" pitchFamily="2" charset="-122"/>
                <a:ea typeface="华文仿宋" panose="02010600040101010101" pitchFamily="2" charset="-122"/>
              </a:rPr>
              <a:t>步骤</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a:p>
            <a:pPr marL="1371600" lvl="2" indent="-457200">
              <a:buFont typeface="+mj-lt"/>
              <a:buAutoNum type="arabicPeriod"/>
            </a:pPr>
            <a:r>
              <a:rPr lang="zh-CN" altLang="en-US" sz="2400" dirty="0" smtClean="0">
                <a:latin typeface="华文仿宋" panose="02010600040101010101" pitchFamily="2" charset="-122"/>
                <a:ea typeface="华文仿宋" panose="02010600040101010101" pitchFamily="2" charset="-122"/>
              </a:rPr>
              <a:t>用</a:t>
            </a:r>
            <a:r>
              <a:rPr lang="en-US" altLang="zh-CN" sz="2400" dirty="0">
                <a:latin typeface="华文仿宋" panose="02010600040101010101" pitchFamily="2" charset="-122"/>
                <a:ea typeface="华文仿宋" panose="02010600040101010101" pitchFamily="2" charset="-122"/>
              </a:rPr>
              <a:t>NLTK</a:t>
            </a:r>
            <a:r>
              <a:rPr lang="zh-CN" altLang="en-US" sz="2400" dirty="0">
                <a:latin typeface="华文仿宋" panose="02010600040101010101" pitchFamily="2" charset="-122"/>
                <a:ea typeface="华文仿宋" panose="02010600040101010101" pitchFamily="2" charset="-122"/>
              </a:rPr>
              <a:t>的</a:t>
            </a:r>
            <a:r>
              <a:rPr lang="en-US" altLang="zh-CN" sz="2400" dirty="0" err="1">
                <a:latin typeface="华文仿宋" panose="02010600040101010101" pitchFamily="2" charset="-122"/>
                <a:ea typeface="华文仿宋" panose="02010600040101010101" pitchFamily="2" charset="-122"/>
              </a:rPr>
              <a:t>word_tokenize</a:t>
            </a:r>
            <a:r>
              <a:rPr lang="zh-CN" altLang="en-US" sz="2400" dirty="0">
                <a:latin typeface="华文仿宋" panose="02010600040101010101" pitchFamily="2" charset="-122"/>
                <a:ea typeface="华文仿宋" panose="02010600040101010101" pitchFamily="2" charset="-122"/>
              </a:rPr>
              <a:t>函数，将原始文档转换为由单词及其是否出现组成的字典</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pPr marL="1371600" lvl="2" indent="-457200">
              <a:buFont typeface="+mj-lt"/>
              <a:buAutoNum type="arabicPeriod"/>
            </a:pPr>
            <a:endParaRPr lang="en-US" altLang="zh-CN" sz="2400" dirty="0">
              <a:latin typeface="华文仿宋" panose="02010600040101010101" pitchFamily="2" charset="-122"/>
              <a:ea typeface="华文仿宋" panose="02010600040101010101" pitchFamily="2" charset="-122"/>
            </a:endParaRPr>
          </a:p>
          <a:p>
            <a:pPr marL="1371600" lvl="2" indent="-457200">
              <a:buFont typeface="+mj-lt"/>
              <a:buAutoNum type="arabicPeriod"/>
            </a:pPr>
            <a:r>
              <a:rPr lang="zh-CN" altLang="en-US" sz="2400" dirty="0" smtClean="0">
                <a:latin typeface="华文仿宋" panose="02010600040101010101" pitchFamily="2" charset="-122"/>
                <a:ea typeface="华文仿宋" panose="02010600040101010101" pitchFamily="2" charset="-122"/>
              </a:rPr>
              <a:t>用</a:t>
            </a:r>
            <a:r>
              <a:rPr lang="en-US" altLang="zh-CN" sz="2400" dirty="0" err="1">
                <a:latin typeface="华文仿宋" panose="02010600040101010101" pitchFamily="2" charset="-122"/>
                <a:ea typeface="华文仿宋" panose="02010600040101010101" pitchFamily="2" charset="-122"/>
              </a:rPr>
              <a:t>scikit</a:t>
            </a:r>
            <a:r>
              <a:rPr lang="en-US" altLang="zh-CN" sz="2400" dirty="0">
                <a:latin typeface="华文仿宋" panose="02010600040101010101" pitchFamily="2" charset="-122"/>
                <a:ea typeface="华文仿宋" panose="02010600040101010101" pitchFamily="2" charset="-122"/>
              </a:rPr>
              <a:t>-learn</a:t>
            </a:r>
            <a:r>
              <a:rPr lang="zh-CN" altLang="en-US" sz="2400" dirty="0">
                <a:latin typeface="华文仿宋" panose="02010600040101010101" pitchFamily="2" charset="-122"/>
                <a:ea typeface="华文仿宋" panose="02010600040101010101" pitchFamily="2" charset="-122"/>
              </a:rPr>
              <a:t>中的</a:t>
            </a:r>
            <a:r>
              <a:rPr lang="en-US" altLang="zh-CN" sz="2400" dirty="0" err="1">
                <a:latin typeface="华文仿宋" panose="02010600040101010101" pitchFamily="2" charset="-122"/>
                <a:ea typeface="华文仿宋" panose="02010600040101010101" pitchFamily="2" charset="-122"/>
              </a:rPr>
              <a:t>DictVectorizer</a:t>
            </a:r>
            <a:r>
              <a:rPr lang="zh-CN" altLang="en-US" sz="2400" dirty="0">
                <a:latin typeface="华文仿宋" panose="02010600040101010101" pitchFamily="2" charset="-122"/>
                <a:ea typeface="华文仿宋" panose="02010600040101010101" pitchFamily="2" charset="-122"/>
              </a:rPr>
              <a:t>转换器将字典转换为向量矩阵，这样朴素</a:t>
            </a:r>
            <a:r>
              <a:rPr lang="zh-CN" altLang="en-US" sz="2400" dirty="0" smtClean="0">
                <a:latin typeface="华文仿宋" panose="02010600040101010101" pitchFamily="2" charset="-122"/>
                <a:ea typeface="华文仿宋" panose="02010600040101010101" pitchFamily="2" charset="-122"/>
              </a:rPr>
              <a:t>贝叶斯分类器</a:t>
            </a:r>
            <a:r>
              <a:rPr lang="zh-CN" altLang="en-US" sz="2400" dirty="0">
                <a:latin typeface="华文仿宋" panose="02010600040101010101" pitchFamily="2" charset="-122"/>
                <a:ea typeface="华文仿宋" panose="02010600040101010101" pitchFamily="2" charset="-122"/>
              </a:rPr>
              <a:t>就能使用第一步中抽取的特征</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pPr marL="1371600" lvl="2" indent="-457200">
              <a:buFont typeface="+mj-lt"/>
              <a:buAutoNum type="arabicPeriod"/>
            </a:pPr>
            <a:endParaRPr lang="en-US" altLang="zh-CN" sz="2400" dirty="0">
              <a:latin typeface="华文仿宋" panose="02010600040101010101" pitchFamily="2" charset="-122"/>
              <a:ea typeface="华文仿宋" panose="02010600040101010101" pitchFamily="2" charset="-122"/>
            </a:endParaRPr>
          </a:p>
          <a:p>
            <a:pPr marL="1371600" lvl="2" indent="-457200">
              <a:buFont typeface="+mj-lt"/>
              <a:buAutoNum type="arabicPeriod"/>
            </a:pPr>
            <a:r>
              <a:rPr lang="zh-CN" altLang="en-US" sz="2400" dirty="0" smtClean="0">
                <a:latin typeface="华文仿宋" panose="02010600040101010101" pitchFamily="2" charset="-122"/>
                <a:ea typeface="华文仿宋" panose="02010600040101010101" pitchFamily="2" charset="-122"/>
              </a:rPr>
              <a:t>正如</a:t>
            </a:r>
            <a:r>
              <a:rPr lang="zh-CN" altLang="en-US" sz="2400" dirty="0">
                <a:latin typeface="华文仿宋" panose="02010600040101010101" pitchFamily="2" charset="-122"/>
                <a:ea typeface="华文仿宋" panose="02010600040101010101" pitchFamily="2" charset="-122"/>
              </a:rPr>
              <a:t>前几章做过的那样，训练朴素贝叶斯分类器</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pPr marL="1371600" lvl="2" indent="-457200">
              <a:buFont typeface="+mj-lt"/>
              <a:buAutoNum type="arabicPeriod"/>
            </a:pPr>
            <a:endParaRPr lang="en-US" altLang="zh-CN" sz="2400" dirty="0">
              <a:latin typeface="华文仿宋" panose="02010600040101010101" pitchFamily="2" charset="-122"/>
              <a:ea typeface="华文仿宋" panose="02010600040101010101" pitchFamily="2" charset="-122"/>
            </a:endParaRPr>
          </a:p>
          <a:p>
            <a:pPr marL="1371600" lvl="2" indent="-457200">
              <a:buFont typeface="+mj-lt"/>
              <a:buAutoNum type="arabicPeriod"/>
            </a:pPr>
            <a:r>
              <a:rPr lang="zh-CN" altLang="en-US" sz="2400" dirty="0" smtClean="0">
                <a:latin typeface="华文仿宋" panose="02010600040101010101" pitchFamily="2" charset="-122"/>
                <a:ea typeface="华文仿宋" panose="02010600040101010101" pitchFamily="2" charset="-122"/>
              </a:rPr>
              <a:t>还</a:t>
            </a:r>
            <a:r>
              <a:rPr lang="zh-CN" altLang="en-US" sz="2400" dirty="0">
                <a:latin typeface="华文仿宋" panose="02010600040101010101" pitchFamily="2" charset="-122"/>
                <a:ea typeface="华文仿宋" panose="02010600040101010101" pitchFamily="2" charset="-122"/>
              </a:rPr>
              <a:t>需要新建一个笔记本文件</a:t>
            </a:r>
            <a:r>
              <a:rPr lang="en-US" altLang="zh-CN" sz="2400" dirty="0">
                <a:latin typeface="华文仿宋" panose="02010600040101010101" pitchFamily="2" charset="-122"/>
                <a:ea typeface="华文仿宋" panose="02010600040101010101" pitchFamily="2" charset="-122"/>
              </a:rPr>
              <a:t>ch6_classify_twitter</a:t>
            </a:r>
            <a:r>
              <a:rPr lang="zh-CN" altLang="en-US" sz="2400" dirty="0">
                <a:latin typeface="华文仿宋" panose="02010600040101010101" pitchFamily="2" charset="-122"/>
                <a:ea typeface="华文仿宋" panose="02010600040101010101" pitchFamily="2" charset="-122"/>
              </a:rPr>
              <a:t>（本章最后一个），用于分类。</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0360" y="757555"/>
            <a:ext cx="5133340"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抽取特征</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340360" y="1443990"/>
            <a:ext cx="8489315"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首先</a:t>
            </a:r>
            <a:r>
              <a:rPr lang="zh-CN" altLang="en-US" sz="2400" dirty="0">
                <a:latin typeface="华文仿宋" panose="02010600040101010101" pitchFamily="2" charset="-122"/>
                <a:ea typeface="华文仿宋" panose="02010600040101010101" pitchFamily="2" charset="-122"/>
              </a:rPr>
              <a:t>，创建转换器类。这个类不需要进行预处理，只需要抽取特征。因此，</a:t>
            </a:r>
            <a:r>
              <a:rPr lang="en-US" altLang="zh-CN" sz="2400" dirty="0">
                <a:latin typeface="华文仿宋" panose="02010600040101010101" pitchFamily="2" charset="-122"/>
                <a:ea typeface="华文仿宋" panose="02010600040101010101" pitchFamily="2" charset="-122"/>
              </a:rPr>
              <a:t>fit</a:t>
            </a:r>
            <a:r>
              <a:rPr lang="zh-CN" altLang="en-US" sz="2400" dirty="0">
                <a:latin typeface="华文仿宋" panose="02010600040101010101" pitchFamily="2" charset="-122"/>
                <a:ea typeface="华文仿宋" panose="02010600040101010101" pitchFamily="2" charset="-122"/>
              </a:rPr>
              <a:t>函数不做</a:t>
            </a:r>
            <a:r>
              <a:rPr lang="zh-CN" altLang="en-US" sz="2400" dirty="0" smtClean="0">
                <a:latin typeface="华文仿宋" panose="02010600040101010101" pitchFamily="2" charset="-122"/>
                <a:ea typeface="华文仿宋" panose="02010600040101010101" pitchFamily="2" charset="-122"/>
              </a:rPr>
              <a:t>任何</a:t>
            </a:r>
            <a:r>
              <a:rPr lang="zh-CN" altLang="en-US" sz="2400" dirty="0">
                <a:latin typeface="华文仿宋" panose="02010600040101010101" pitchFamily="2" charset="-122"/>
                <a:ea typeface="华文仿宋" panose="02010600040101010101" pitchFamily="2" charset="-122"/>
              </a:rPr>
              <a:t>操作，只返回它自身（</a:t>
            </a:r>
            <a:r>
              <a:rPr lang="en-US" altLang="zh-CN" sz="2400" dirty="0">
                <a:latin typeface="华文仿宋" panose="02010600040101010101" pitchFamily="2" charset="-122"/>
                <a:ea typeface="华文仿宋" panose="02010600040101010101" pitchFamily="2" charset="-122"/>
              </a:rPr>
              <a:t>self</a:t>
            </a:r>
            <a:r>
              <a:rPr lang="zh-CN" altLang="en-US" sz="2400" dirty="0">
                <a:latin typeface="华文仿宋" panose="02010600040101010101" pitchFamily="2" charset="-122"/>
                <a:ea typeface="华文仿宋" panose="02010600040101010101" pitchFamily="2" charset="-122"/>
              </a:rPr>
              <a:t>）即可，转换器对象要用到它。</a:t>
            </a:r>
            <a:endParaRPr lang="zh-CN" altLang="en-US" sz="2400" dirty="0">
              <a:latin typeface="华文仿宋" panose="02010600040101010101" pitchFamily="2" charset="-122"/>
              <a:ea typeface="华文仿宋" panose="02010600040101010101" pitchFamily="2" charset="-122"/>
            </a:endParaRPr>
          </a:p>
        </p:txBody>
      </p:sp>
      <p:sp>
        <p:nvSpPr>
          <p:cNvPr id="5" name="文本框 4"/>
          <p:cNvSpPr txBox="1"/>
          <p:nvPr/>
        </p:nvSpPr>
        <p:spPr>
          <a:xfrm>
            <a:off x="340360" y="2924334"/>
            <a:ext cx="8489315" cy="2677656"/>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来看</a:t>
            </a:r>
            <a:r>
              <a:rPr lang="zh-CN" altLang="en-US" sz="2400" dirty="0">
                <a:latin typeface="华文仿宋" panose="02010600040101010101" pitchFamily="2" charset="-122"/>
                <a:ea typeface="华文仿宋" panose="02010600040101010101" pitchFamily="2" charset="-122"/>
              </a:rPr>
              <a:t>下</a:t>
            </a:r>
            <a:r>
              <a:rPr lang="zh-CN" altLang="en-US" sz="2400" dirty="0" smtClean="0">
                <a:latin typeface="华文仿宋" panose="02010600040101010101" pitchFamily="2" charset="-122"/>
                <a:ea typeface="华文仿宋" panose="02010600040101010101" pitchFamily="2" charset="-122"/>
              </a:rPr>
              <a:t>代码：</a:t>
            </a:r>
            <a:endParaRPr lang="en-US" altLang="zh-CN" sz="2400" dirty="0" smtClean="0">
              <a:latin typeface="华文仿宋" panose="02010600040101010101" pitchFamily="2" charset="-122"/>
              <a:ea typeface="华文仿宋" panose="02010600040101010101" pitchFamily="2" charset="-122"/>
            </a:endParaRPr>
          </a:p>
          <a:p>
            <a:endParaRPr lang="zh-CN" altLang="en-US" dirty="0"/>
          </a:p>
          <a:p>
            <a:pPr marL="1200150" lvl="2" indent="-285750">
              <a:buFont typeface="Arial" panose="020B0604020202020204" pitchFamily="34" charset="0"/>
              <a:buChar char="•"/>
            </a:pPr>
            <a:r>
              <a:rPr lang="zh-CN" altLang="en-US" i="1" dirty="0"/>
              <a:t>from sklearn.base import TransformerMixin</a:t>
            </a:r>
            <a:endParaRPr lang="zh-CN" altLang="en-US" i="1" dirty="0"/>
          </a:p>
          <a:p>
            <a:pPr marL="1200150" lvl="2" indent="-285750">
              <a:buFont typeface="Arial" panose="020B0604020202020204" pitchFamily="34" charset="0"/>
              <a:buChar char="•"/>
            </a:pPr>
            <a:r>
              <a:rPr lang="zh-CN" altLang="en-US" i="1" dirty="0"/>
              <a:t>class NLTKBOW(TransformerMixin):</a:t>
            </a:r>
            <a:endParaRPr lang="zh-CN" altLang="en-US" i="1" dirty="0"/>
          </a:p>
          <a:p>
            <a:pPr lvl="2" indent="0">
              <a:buFont typeface="Arial" panose="020B0604020202020204" pitchFamily="34" charset="0"/>
              <a:buNone/>
            </a:pPr>
            <a:r>
              <a:rPr lang="en-US" altLang="zh-CN" i="1" dirty="0"/>
              <a:t>	</a:t>
            </a:r>
            <a:r>
              <a:rPr lang="zh-CN" altLang="en-US" i="1" dirty="0"/>
              <a:t>def fit(self, X, y=None):</a:t>
            </a:r>
            <a:endParaRPr lang="zh-CN" altLang="en-US" i="1" dirty="0"/>
          </a:p>
          <a:p>
            <a:pPr lvl="2" indent="0">
              <a:buFont typeface="Arial" panose="020B0604020202020204" pitchFamily="34" charset="0"/>
              <a:buNone/>
            </a:pPr>
            <a:r>
              <a:rPr lang="en-US" altLang="zh-CN" i="1" dirty="0"/>
              <a:t>	        </a:t>
            </a:r>
            <a:r>
              <a:rPr lang="zh-CN" altLang="en-US" i="1" dirty="0"/>
              <a:t>return self</a:t>
            </a:r>
            <a:endParaRPr lang="zh-CN" altLang="en-US" i="1" dirty="0"/>
          </a:p>
          <a:p>
            <a:pPr lvl="2" indent="0">
              <a:buFont typeface="Arial" panose="020B0604020202020204" pitchFamily="34" charset="0"/>
              <a:buNone/>
            </a:pPr>
            <a:r>
              <a:rPr lang="en-US" altLang="zh-CN" i="1" dirty="0"/>
              <a:t>	</a:t>
            </a:r>
            <a:r>
              <a:rPr lang="zh-CN" altLang="en-US" i="1" dirty="0"/>
              <a:t>def transform(self, X):</a:t>
            </a:r>
            <a:endParaRPr lang="zh-CN" altLang="en-US" i="1" dirty="0"/>
          </a:p>
          <a:p>
            <a:pPr lvl="2" indent="0">
              <a:buFont typeface="Arial" panose="020B0604020202020204" pitchFamily="34" charset="0"/>
              <a:buNone/>
            </a:pPr>
            <a:r>
              <a:rPr lang="en-US" altLang="zh-CN" i="1" dirty="0"/>
              <a:t>	        </a:t>
            </a:r>
            <a:r>
              <a:rPr lang="zh-CN" altLang="en-US" i="1" dirty="0"/>
              <a:t>return [{word: True for word in word_tokenize(document)} </a:t>
            </a:r>
            <a:r>
              <a:rPr lang="en-US" altLang="zh-CN" i="1" dirty="0"/>
              <a:t>			</a:t>
            </a:r>
            <a:r>
              <a:rPr lang="zh-CN" altLang="en-US" i="1" dirty="0"/>
              <a:t>for document in X]</a:t>
            </a:r>
            <a:endParaRPr lang="zh-CN" altLang="en-US" i="1" dirty="0"/>
          </a:p>
        </p:txBody>
      </p:sp>
      <p:sp>
        <p:nvSpPr>
          <p:cNvPr id="6" name="文本框 5"/>
          <p:cNvSpPr txBox="1"/>
          <p:nvPr/>
        </p:nvSpPr>
        <p:spPr>
          <a:xfrm>
            <a:off x="340360" y="5882005"/>
            <a:ext cx="8489315" cy="830997"/>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返回</a:t>
            </a:r>
            <a:r>
              <a:rPr lang="zh-CN" altLang="en-US" sz="2400" dirty="0">
                <a:latin typeface="华文仿宋" panose="02010600040101010101" pitchFamily="2" charset="-122"/>
                <a:ea typeface="华文仿宋" panose="02010600040101010101" pitchFamily="2" charset="-122"/>
              </a:rPr>
              <a:t>结果为一个元素为字典的列表，第一个字典的各项为第一条消息中的所有</a:t>
            </a:r>
            <a:r>
              <a:rPr lang="zh-CN" altLang="en-US" sz="2400" dirty="0" smtClean="0">
                <a:latin typeface="华文仿宋" panose="02010600040101010101" pitchFamily="2" charset="-122"/>
                <a:ea typeface="华文仿宋" panose="02010600040101010101" pitchFamily="2" charset="-122"/>
              </a:rPr>
              <a:t>词语；如此类推。</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4505" y="697230"/>
            <a:ext cx="7331710"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将字典转换为矩阵</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498475" y="1525270"/>
            <a:ext cx="8147685" cy="830997"/>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这</a:t>
            </a:r>
            <a:r>
              <a:rPr lang="zh-CN" altLang="en-US" sz="2400" dirty="0">
                <a:latin typeface="华文仿宋" panose="02010600040101010101" pitchFamily="2" charset="-122"/>
                <a:ea typeface="华文仿宋" panose="02010600040101010101" pitchFamily="2" charset="-122"/>
              </a:rPr>
              <a:t>一步是将上面得到的字典转换为可以用分类器进行处理的矩阵。在</a:t>
            </a:r>
            <a:r>
              <a:rPr lang="en-US" altLang="zh-CN" sz="2400" dirty="0" err="1">
                <a:latin typeface="华文仿宋" panose="02010600040101010101" pitchFamily="2" charset="-122"/>
                <a:ea typeface="华文仿宋" panose="02010600040101010101" pitchFamily="2" charset="-122"/>
              </a:rPr>
              <a:t>DictVectorizer</a:t>
            </a:r>
            <a:r>
              <a:rPr lang="zh-CN" altLang="en-US" sz="2400" dirty="0">
                <a:latin typeface="华文仿宋" panose="02010600040101010101" pitchFamily="2" charset="-122"/>
                <a:ea typeface="华文仿宋" panose="02010600040101010101" pitchFamily="2" charset="-122"/>
              </a:rPr>
              <a:t>的</a:t>
            </a:r>
            <a:r>
              <a:rPr lang="zh-CN" altLang="en-US" sz="2400" dirty="0" smtClean="0">
                <a:latin typeface="华文仿宋" panose="02010600040101010101" pitchFamily="2" charset="-122"/>
                <a:ea typeface="华文仿宋" panose="02010600040101010101" pitchFamily="2" charset="-122"/>
              </a:rPr>
              <a:t>帮助</a:t>
            </a:r>
            <a:r>
              <a:rPr lang="zh-CN" altLang="en-US" sz="2400" dirty="0">
                <a:latin typeface="华文仿宋" panose="02010600040101010101" pitchFamily="2" charset="-122"/>
                <a:ea typeface="华文仿宋" panose="02010600040101010101" pitchFamily="2" charset="-122"/>
              </a:rPr>
              <a:t>下，这一步变得非常容易。</a:t>
            </a:r>
            <a:endParaRPr lang="zh-CN" altLang="en-US" sz="2400" dirty="0">
              <a:latin typeface="华文仿宋" panose="02010600040101010101" pitchFamily="2" charset="-122"/>
              <a:ea typeface="华文仿宋" panose="02010600040101010101" pitchFamily="2" charset="-122"/>
            </a:endParaRPr>
          </a:p>
        </p:txBody>
      </p:sp>
      <p:sp>
        <p:nvSpPr>
          <p:cNvPr id="5" name="文本框 4"/>
          <p:cNvSpPr txBox="1"/>
          <p:nvPr/>
        </p:nvSpPr>
        <p:spPr>
          <a:xfrm>
            <a:off x="498475" y="2693670"/>
            <a:ext cx="8147685" cy="3323987"/>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数据</a:t>
            </a:r>
            <a:r>
              <a:rPr lang="zh-CN" altLang="en-US" sz="2400" dirty="0">
                <a:latin typeface="华文仿宋" panose="02010600040101010101" pitchFamily="2" charset="-122"/>
                <a:ea typeface="华文仿宋" panose="02010600040101010101" pitchFamily="2" charset="-122"/>
              </a:rPr>
              <a:t>集中，每个字典用单词作为键，单词只有在对应的消息中出现，这个单词才会</a:t>
            </a:r>
            <a:r>
              <a:rPr lang="zh-CN" altLang="en-US" sz="2400" dirty="0" smtClean="0">
                <a:latin typeface="华文仿宋" panose="02010600040101010101" pitchFamily="2" charset="-122"/>
                <a:ea typeface="华文仿宋" panose="02010600040101010101" pitchFamily="2" charset="-122"/>
              </a:rPr>
              <a:t>出现在</a:t>
            </a:r>
            <a:r>
              <a:rPr lang="zh-CN" altLang="en-US" sz="2400" dirty="0">
                <a:latin typeface="华文仿宋" panose="02010600040101010101" pitchFamily="2" charset="-122"/>
                <a:ea typeface="华文仿宋" panose="02010600040101010101" pitchFamily="2" charset="-122"/>
              </a:rPr>
              <a:t>字典里</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因此</a:t>
            </a:r>
            <a:r>
              <a:rPr lang="zh-CN" altLang="en-US" sz="2400" dirty="0">
                <a:latin typeface="华文仿宋" panose="02010600040101010101" pitchFamily="2" charset="-122"/>
                <a:ea typeface="华文仿宋" panose="02010600040101010101" pitchFamily="2" charset="-122"/>
              </a:rPr>
              <a:t>，矩阵以每个单词作为特征，如果消息中出现该单词，那么相应的特征值</a:t>
            </a:r>
            <a:r>
              <a:rPr lang="zh-CN" altLang="en-US" sz="2400" dirty="0" smtClean="0">
                <a:latin typeface="华文仿宋" panose="02010600040101010101" pitchFamily="2" charset="-122"/>
                <a:ea typeface="华文仿宋" panose="02010600040101010101" pitchFamily="2" charset="-122"/>
              </a:rPr>
              <a:t>就为</a:t>
            </a:r>
            <a:r>
              <a:rPr lang="en-US" altLang="zh-CN" sz="2400" dirty="0">
                <a:latin typeface="华文仿宋" panose="02010600040101010101" pitchFamily="2" charset="-122"/>
                <a:ea typeface="华文仿宋" panose="02010600040101010101" pitchFamily="2" charset="-122"/>
              </a:rPr>
              <a:t>True</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导</a:t>
            </a:r>
            <a:r>
              <a:rPr lang="zh-CN" altLang="en-US" sz="2400" dirty="0">
                <a:latin typeface="华文仿宋" panose="02010600040101010101" pitchFamily="2" charset="-122"/>
                <a:ea typeface="华文仿宋" panose="02010600040101010101" pitchFamily="2" charset="-122"/>
              </a:rPr>
              <a:t>入</a:t>
            </a:r>
            <a:r>
              <a:rPr lang="en-US" altLang="zh-CN" sz="2400" dirty="0" err="1">
                <a:latin typeface="华文仿宋" panose="02010600040101010101" pitchFamily="2" charset="-122"/>
                <a:ea typeface="华文仿宋" panose="02010600040101010101" pitchFamily="2" charset="-122"/>
              </a:rPr>
              <a:t>DictVectorizer</a:t>
            </a:r>
            <a:r>
              <a:rPr lang="zh-CN" altLang="en-US" sz="2400" dirty="0">
                <a:latin typeface="华文仿宋" panose="02010600040101010101" pitchFamily="2" charset="-122"/>
                <a:ea typeface="华文仿宋" panose="02010600040101010101" pitchFamily="2" charset="-122"/>
              </a:rPr>
              <a:t>后，就可以使用</a:t>
            </a:r>
            <a:r>
              <a:rPr lang="zh-CN" altLang="en-US" sz="2400" dirty="0" smtClean="0">
                <a:latin typeface="华文仿宋" panose="02010600040101010101" pitchFamily="2" charset="-122"/>
                <a:ea typeface="华文仿宋" panose="02010600040101010101" pitchFamily="2" charset="-122"/>
              </a:rPr>
              <a:t>它：</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a:p>
            <a:pPr marL="1200150" lvl="2" indent="-285750">
              <a:buFont typeface="Arial" panose="020B0604020202020204" pitchFamily="34" charset="0"/>
              <a:buChar char="•"/>
            </a:pPr>
            <a:r>
              <a:rPr lang="zh-CN" altLang="en-US" i="1" dirty="0"/>
              <a:t>from sklearn.feature_extraction import DictVectorizer</a:t>
            </a:r>
            <a:endParaRPr lang="zh-CN" altLang="en-US" i="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7215" y="776605"/>
            <a:ext cx="7041515"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训练朴素贝叶斯分类器</a:t>
            </a:r>
            <a:endParaRPr lang="zh-CN" altLang="en-US" sz="2800" b="1" dirty="0">
              <a:latin typeface="华文仿宋" panose="02010600040101010101" pitchFamily="2" charset="-122"/>
              <a:ea typeface="华文仿宋" panose="02010600040101010101" pitchFamily="2" charset="-122"/>
            </a:endParaRPr>
          </a:p>
        </p:txBody>
      </p:sp>
      <p:sp>
        <p:nvSpPr>
          <p:cNvPr id="5" name="文本框 4"/>
          <p:cNvSpPr txBox="1"/>
          <p:nvPr/>
        </p:nvSpPr>
        <p:spPr>
          <a:xfrm>
            <a:off x="577215" y="1905000"/>
            <a:ext cx="7948930" cy="2862322"/>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最后</a:t>
            </a:r>
            <a:r>
              <a:rPr lang="zh-CN" altLang="en-US" sz="2400" dirty="0">
                <a:latin typeface="华文仿宋" panose="02010600040101010101" pitchFamily="2" charset="-122"/>
                <a:ea typeface="华文仿宋" panose="02010600040101010101" pitchFamily="2" charset="-122"/>
              </a:rPr>
              <a:t>，我们需要组装分类器，因为本章使用朴素贝叶斯算法，数据集只包含二值特征，</a:t>
            </a:r>
            <a:r>
              <a:rPr lang="zh-CN" altLang="en-US" sz="2400" dirty="0" smtClean="0">
                <a:latin typeface="华文仿宋" panose="02010600040101010101" pitchFamily="2" charset="-122"/>
                <a:ea typeface="华文仿宋" panose="02010600040101010101" pitchFamily="2" charset="-122"/>
              </a:rPr>
              <a:t>因此我们</a:t>
            </a:r>
            <a:r>
              <a:rPr lang="zh-CN" altLang="en-US" sz="2400" dirty="0">
                <a:latin typeface="华文仿宋" panose="02010600040101010101" pitchFamily="2" charset="-122"/>
                <a:ea typeface="华文仿宋" panose="02010600040101010101" pitchFamily="2" charset="-122"/>
              </a:rPr>
              <a:t>使用专门用于二值特征分类的</a:t>
            </a:r>
            <a:r>
              <a:rPr lang="en-US" altLang="zh-CN" sz="2400" dirty="0" err="1">
                <a:latin typeface="华文仿宋" panose="02010600040101010101" pitchFamily="2" charset="-122"/>
                <a:ea typeface="华文仿宋" panose="02010600040101010101" pitchFamily="2" charset="-122"/>
              </a:rPr>
              <a:t>BernoulliNB</a:t>
            </a:r>
            <a:r>
              <a:rPr lang="en-US" altLang="zh-CN" sz="2400" dirty="0">
                <a:latin typeface="华文仿宋" panose="02010600040101010101" pitchFamily="2" charset="-122"/>
                <a:ea typeface="华文仿宋" panose="02010600040101010101" pitchFamily="2" charset="-122"/>
              </a:rPr>
              <a:t> </a:t>
            </a:r>
            <a:r>
              <a:rPr lang="zh-CN" altLang="en-US" sz="2400" dirty="0">
                <a:latin typeface="华文仿宋" panose="02010600040101010101" pitchFamily="2" charset="-122"/>
                <a:ea typeface="华文仿宋" panose="02010600040101010101" pitchFamily="2" charset="-122"/>
              </a:rPr>
              <a:t>分类器， 它用起来很简单</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就</a:t>
            </a:r>
            <a:r>
              <a:rPr lang="zh-CN" altLang="en-US" sz="2400" dirty="0">
                <a:latin typeface="华文仿宋" panose="02010600040101010101" pitchFamily="2" charset="-122"/>
                <a:ea typeface="华文仿宋" panose="02010600040101010101" pitchFamily="2" charset="-122"/>
              </a:rPr>
              <a:t>像</a:t>
            </a:r>
            <a:r>
              <a:rPr lang="zh-CN" altLang="en-US" sz="2400" dirty="0" smtClean="0">
                <a:latin typeface="华文仿宋" panose="02010600040101010101" pitchFamily="2" charset="-122"/>
                <a:ea typeface="华文仿宋" panose="02010600040101010101" pitchFamily="2" charset="-122"/>
              </a:rPr>
              <a:t>是</a:t>
            </a:r>
            <a:r>
              <a:rPr lang="en-US" altLang="zh-CN" sz="2400" dirty="0" err="1" smtClean="0">
                <a:latin typeface="华文仿宋" panose="02010600040101010101" pitchFamily="2" charset="-122"/>
                <a:ea typeface="华文仿宋" panose="02010600040101010101" pitchFamily="2" charset="-122"/>
              </a:rPr>
              <a:t>DictVectorizer</a:t>
            </a:r>
            <a:r>
              <a:rPr lang="zh-CN" altLang="en-US" sz="2400" dirty="0">
                <a:latin typeface="华文仿宋" panose="02010600040101010101" pitchFamily="2" charset="-122"/>
                <a:ea typeface="华文仿宋" panose="02010600040101010101" pitchFamily="2" charset="-122"/>
              </a:rPr>
              <a:t>一样，我们先来导入它，把它添加到流水线中</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dirty="0"/>
          </a:p>
          <a:p>
            <a:pPr marL="742950" lvl="1" indent="-285750">
              <a:buFont typeface="Arial" panose="020B0604020202020204" pitchFamily="34" charset="0"/>
              <a:buChar char="•"/>
            </a:pPr>
            <a:r>
              <a:rPr lang="zh-CN" altLang="en-US" i="1" dirty="0"/>
              <a:t>from sklearn.naive_bayes import BernoulliNB</a:t>
            </a:r>
            <a:endParaRPr lang="zh-CN" altLang="en-US"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1694" y="1371600"/>
            <a:ext cx="8277860" cy="5124480"/>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终于</a:t>
            </a:r>
            <a:r>
              <a:rPr lang="zh-CN" altLang="en-US" sz="2400" dirty="0">
                <a:latin typeface="华文仿宋" panose="02010600040101010101" pitchFamily="2" charset="-122"/>
                <a:ea typeface="华文仿宋" panose="02010600040101010101" pitchFamily="2" charset="-122"/>
              </a:rPr>
              <a:t>等到把所有部件组装起来的时候了</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像</a:t>
            </a:r>
            <a:r>
              <a:rPr lang="zh-CN" altLang="en-US" sz="2400" dirty="0">
                <a:latin typeface="华文仿宋" panose="02010600040101010101" pitchFamily="2" charset="-122"/>
                <a:ea typeface="华文仿宋" panose="02010600040101010101" pitchFamily="2" charset="-122"/>
              </a:rPr>
              <a:t>前面做过的那样，在笔记本文件中，指定好</a:t>
            </a:r>
            <a:r>
              <a:rPr lang="zh-CN" altLang="en-US" sz="2400" dirty="0" smtClean="0">
                <a:latin typeface="华文仿宋" panose="02010600040101010101" pitchFamily="2" charset="-122"/>
                <a:ea typeface="华文仿宋" panose="02010600040101010101" pitchFamily="2" charset="-122"/>
              </a:rPr>
              <a:t>文件名</a:t>
            </a:r>
            <a:r>
              <a:rPr lang="zh-CN" altLang="en-US" sz="2400" dirty="0">
                <a:latin typeface="华文仿宋" panose="02010600040101010101" pitchFamily="2" charset="-122"/>
                <a:ea typeface="华文仿宋" panose="02010600040101010101" pitchFamily="2" charset="-122"/>
              </a:rPr>
              <a:t>，加载数据集和类别数据。注意是消息（不是消息编号）及它们的类别所在的文件</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代码如下：</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a:p>
            <a:pPr marL="1200150" lvl="2" indent="-285750">
              <a:lnSpc>
                <a:spcPct val="150000"/>
              </a:lnSpc>
              <a:buFont typeface="Arial" panose="020B0604020202020204" pitchFamily="34" charset="0"/>
              <a:buChar char="•"/>
            </a:pPr>
            <a:r>
              <a:rPr lang="zh-CN" altLang="en-US" i="1" dirty="0"/>
              <a:t>import os</a:t>
            </a:r>
            <a:endParaRPr lang="zh-CN" altLang="en-US" i="1" dirty="0"/>
          </a:p>
          <a:p>
            <a:pPr marL="1200150" lvl="2" indent="-285750">
              <a:lnSpc>
                <a:spcPct val="150000"/>
              </a:lnSpc>
              <a:buFont typeface="Arial" panose="020B0604020202020204" pitchFamily="34" charset="0"/>
              <a:buChar char="•"/>
            </a:pPr>
            <a:r>
              <a:rPr lang="zh-CN" altLang="en-US" i="1" dirty="0"/>
              <a:t>input_filename = os.path.join(os.path.expanduser("~"), "Data", "twitter", "python_tweets.json")</a:t>
            </a:r>
            <a:endParaRPr lang="zh-CN" altLang="en-US" i="1" dirty="0"/>
          </a:p>
          <a:p>
            <a:pPr marL="1200150" lvl="2" indent="-285750">
              <a:lnSpc>
                <a:spcPct val="150000"/>
              </a:lnSpc>
              <a:buFont typeface="Arial" panose="020B0604020202020204" pitchFamily="34" charset="0"/>
              <a:buChar char="•"/>
            </a:pPr>
            <a:r>
              <a:rPr lang="zh-CN" altLang="en-US" i="1" dirty="0"/>
              <a:t>labels_filename = os.path.join(os.path.expanduser("~"), "Data", "twitter", "python_classes.json")</a:t>
            </a:r>
            <a:endParaRPr lang="zh-CN" altLang="en-US" i="1" dirty="0"/>
          </a:p>
        </p:txBody>
      </p:sp>
      <p:sp>
        <p:nvSpPr>
          <p:cNvPr id="6" name="文本框 5"/>
          <p:cNvSpPr txBox="1"/>
          <p:nvPr/>
        </p:nvSpPr>
        <p:spPr>
          <a:xfrm>
            <a:off x="572509" y="609600"/>
            <a:ext cx="7936230"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组装起来</a:t>
            </a:r>
            <a:endParaRPr lang="zh-CN" altLang="en-US" sz="2800" b="1"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1610" y="790635"/>
            <a:ext cx="7936230" cy="1569660"/>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加载</a:t>
            </a:r>
            <a:r>
              <a:rPr lang="zh-CN" altLang="en-US" sz="2400" dirty="0">
                <a:latin typeface="华文仿宋" panose="02010600040101010101" pitchFamily="2" charset="-122"/>
                <a:ea typeface="华文仿宋" panose="02010600040101010101" pitchFamily="2" charset="-122"/>
              </a:rPr>
              <a:t>消息。我们只对消息内容感兴趣，因此只提取和存储它们的</a:t>
            </a:r>
            <a:r>
              <a:rPr lang="en-US" altLang="zh-CN" sz="2400" dirty="0">
                <a:latin typeface="华文仿宋" panose="02010600040101010101" pitchFamily="2" charset="-122"/>
                <a:ea typeface="华文仿宋" panose="02010600040101010101" pitchFamily="2" charset="-122"/>
              </a:rPr>
              <a:t>text</a:t>
            </a:r>
            <a:r>
              <a:rPr lang="zh-CN" altLang="en-US" sz="2400" dirty="0">
                <a:latin typeface="华文仿宋" panose="02010600040101010101" pitchFamily="2" charset="-122"/>
                <a:ea typeface="华文仿宋" panose="02010600040101010101" pitchFamily="2" charset="-122"/>
              </a:rPr>
              <a:t>值</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代码</a:t>
            </a:r>
            <a:r>
              <a:rPr lang="zh-CN" altLang="en-US" sz="2400" dirty="0">
                <a:latin typeface="华文仿宋" panose="02010600040101010101" pitchFamily="2" charset="-122"/>
                <a:ea typeface="华文仿宋" panose="02010600040101010101" pitchFamily="2" charset="-122"/>
              </a:rPr>
              <a:t>如下：</a:t>
            </a:r>
            <a:endParaRPr lang="zh-CN" altLang="en-US" sz="2400" dirty="0">
              <a:latin typeface="华文仿宋" panose="02010600040101010101" pitchFamily="2" charset="-122"/>
              <a:ea typeface="华文仿宋" panose="02010600040101010101" pitchFamily="2" charset="-122"/>
            </a:endParaRPr>
          </a:p>
        </p:txBody>
      </p:sp>
      <p:sp>
        <p:nvSpPr>
          <p:cNvPr id="4" name="文本框 3"/>
          <p:cNvSpPr txBox="1"/>
          <p:nvPr/>
        </p:nvSpPr>
        <p:spPr>
          <a:xfrm>
            <a:off x="906145" y="2360295"/>
            <a:ext cx="7975600" cy="1753235"/>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a:t>tweets = []</a:t>
            </a:r>
            <a:endParaRPr lang="zh-CN" altLang="en-US" i="1"/>
          </a:p>
          <a:p>
            <a:pPr marL="285750" indent="-285750">
              <a:buFont typeface="Arial" panose="020B0604020202020204" pitchFamily="34" charset="0"/>
              <a:buChar char="•"/>
            </a:pPr>
            <a:r>
              <a:rPr lang="zh-CN" altLang="en-US" i="1"/>
              <a:t>with open(input_filename) as inf:</a:t>
            </a:r>
            <a:endParaRPr lang="zh-CN" altLang="en-US" i="1"/>
          </a:p>
          <a:p>
            <a:pPr indent="0">
              <a:buFont typeface="Arial" panose="020B0604020202020204" pitchFamily="34" charset="0"/>
              <a:buNone/>
            </a:pPr>
            <a:r>
              <a:rPr lang="en-US" altLang="zh-CN" i="1"/>
              <a:t>	</a:t>
            </a:r>
            <a:r>
              <a:rPr lang="zh-CN" altLang="en-US" i="1"/>
              <a:t>for line in inf:</a:t>
            </a:r>
            <a:endParaRPr lang="zh-CN" altLang="en-US" i="1"/>
          </a:p>
          <a:p>
            <a:pPr indent="0">
              <a:buFont typeface="Arial" panose="020B0604020202020204" pitchFamily="34" charset="0"/>
              <a:buNone/>
            </a:pPr>
            <a:r>
              <a:rPr lang="en-US" altLang="zh-CN" i="1"/>
              <a:t>	        i</a:t>
            </a:r>
            <a:r>
              <a:rPr lang="zh-CN" altLang="en-US" i="1"/>
              <a:t>f len(line.strip()) == 0:</a:t>
            </a:r>
            <a:endParaRPr lang="zh-CN" altLang="en-US" i="1"/>
          </a:p>
          <a:p>
            <a:pPr indent="0">
              <a:buFont typeface="Arial" panose="020B0604020202020204" pitchFamily="34" charset="0"/>
              <a:buNone/>
            </a:pPr>
            <a:r>
              <a:rPr lang="en-US" altLang="zh-CN" i="1"/>
              <a:t>		</a:t>
            </a:r>
            <a:r>
              <a:rPr lang="zh-CN" altLang="en-US" i="1"/>
              <a:t>continue</a:t>
            </a:r>
            <a:endParaRPr lang="zh-CN" altLang="en-US" i="1"/>
          </a:p>
          <a:p>
            <a:pPr indent="0">
              <a:buFont typeface="Arial" panose="020B0604020202020204" pitchFamily="34" charset="0"/>
              <a:buNone/>
            </a:pPr>
            <a:r>
              <a:rPr lang="en-US" altLang="zh-CN" i="1"/>
              <a:t>	        </a:t>
            </a:r>
            <a:r>
              <a:rPr lang="zh-CN" altLang="en-US" i="1"/>
              <a:t>tweets.append(json.loads(line)['text'])</a:t>
            </a:r>
            <a:endParaRPr lang="zh-CN" altLang="en-US" i="1"/>
          </a:p>
        </p:txBody>
      </p:sp>
      <p:sp>
        <p:nvSpPr>
          <p:cNvPr id="5" name="文本框 4"/>
          <p:cNvSpPr txBox="1"/>
          <p:nvPr/>
        </p:nvSpPr>
        <p:spPr>
          <a:xfrm>
            <a:off x="603885" y="4538980"/>
            <a:ext cx="7936230" cy="1518364"/>
          </a:xfrm>
          <a:prstGeom prst="rect">
            <a:avLst/>
          </a:prstGeom>
          <a:noFill/>
        </p:spPr>
        <p:txBody>
          <a:bodyPr wrap="square" rtlCol="0" anchor="t">
            <a:spAutoFit/>
          </a:bodyPr>
          <a:lstStyle/>
          <a:p>
            <a:r>
              <a:rPr lang="zh-CN" altLang="en-US" sz="2400" dirty="0">
                <a:latin typeface="华文仿宋" panose="02010600040101010101" pitchFamily="2" charset="-122"/>
                <a:ea typeface="华文仿宋" panose="02010600040101010101" pitchFamily="2" charset="-122"/>
              </a:rPr>
              <a:t>加载消息的</a:t>
            </a:r>
            <a:r>
              <a:rPr lang="zh-CN" altLang="en-US" sz="2400" dirty="0" smtClean="0">
                <a:latin typeface="华文仿宋" panose="02010600040101010101" pitchFamily="2" charset="-122"/>
                <a:ea typeface="华文仿宋" panose="02010600040101010101" pitchFamily="2" charset="-122"/>
              </a:rPr>
              <a:t>类别：</a:t>
            </a:r>
            <a:endParaRPr lang="en-US" altLang="zh-CN" sz="2400" dirty="0" smtClean="0">
              <a:latin typeface="华文仿宋" panose="02010600040101010101" pitchFamily="2" charset="-122"/>
              <a:ea typeface="华文仿宋" panose="02010600040101010101" pitchFamily="2" charset="-122"/>
            </a:endParaRPr>
          </a:p>
          <a:p>
            <a:endParaRPr lang="zh-CN" altLang="en-US" dirty="0"/>
          </a:p>
          <a:p>
            <a:pPr marL="742950" lvl="1" indent="-285750">
              <a:lnSpc>
                <a:spcPct val="150000"/>
              </a:lnSpc>
              <a:buFont typeface="Arial" panose="020B0604020202020204" pitchFamily="34" charset="0"/>
              <a:buChar char="•"/>
            </a:pPr>
            <a:r>
              <a:rPr lang="zh-CN" altLang="en-US" i="1" dirty="0"/>
              <a:t>with open(classes_filename) as inf:</a:t>
            </a:r>
            <a:endParaRPr lang="zh-CN" altLang="en-US" i="1" dirty="0"/>
          </a:p>
          <a:p>
            <a:pPr marL="742950" lvl="1" indent="-285750">
              <a:lnSpc>
                <a:spcPct val="150000"/>
              </a:lnSpc>
              <a:buFont typeface="Arial" panose="020B0604020202020204" pitchFamily="34" charset="0"/>
              <a:buChar char="•"/>
            </a:pPr>
            <a:r>
              <a:rPr lang="zh-CN" altLang="en-US" i="1" dirty="0"/>
              <a:t>labels = json.load(inf)</a:t>
            </a:r>
            <a:endParaRPr lang="zh-CN" altLang="en-US"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7849" y="452021"/>
            <a:ext cx="7988935" cy="2308324"/>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创建</a:t>
            </a:r>
            <a:r>
              <a:rPr lang="zh-CN" altLang="en-US" sz="2400" dirty="0">
                <a:latin typeface="华文仿宋" panose="02010600040101010101" pitchFamily="2" charset="-122"/>
                <a:ea typeface="华文仿宋" panose="02010600040101010101" pitchFamily="2" charset="-122"/>
              </a:rPr>
              <a:t>流水线，把所有部件组合起来。流水线包含以下三个部分</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a:p>
            <a:pPr marL="1657350" lvl="3" indent="-285750">
              <a:buFont typeface="Arial" panose="020B0604020202020204" pitchFamily="34" charset="0"/>
              <a:buChar char="•"/>
            </a:pPr>
            <a:r>
              <a:rPr lang="zh-CN" altLang="en-US" sz="2400" dirty="0" smtClean="0">
                <a:latin typeface="华文仿宋" panose="02010600040101010101" pitchFamily="2" charset="-122"/>
                <a:ea typeface="华文仿宋" panose="02010600040101010101" pitchFamily="2" charset="-122"/>
              </a:rPr>
              <a:t>我们</a:t>
            </a:r>
            <a:r>
              <a:rPr lang="zh-CN" altLang="en-US" sz="2400" dirty="0">
                <a:latin typeface="华文仿宋" panose="02010600040101010101" pitchFamily="2" charset="-122"/>
                <a:ea typeface="华文仿宋" panose="02010600040101010101" pitchFamily="2" charset="-122"/>
              </a:rPr>
              <a:t>创建的</a:t>
            </a:r>
            <a:r>
              <a:rPr lang="en-US" altLang="zh-CN" sz="2400" dirty="0">
                <a:latin typeface="华文仿宋" panose="02010600040101010101" pitchFamily="2" charset="-122"/>
                <a:ea typeface="华文仿宋" panose="02010600040101010101" pitchFamily="2" charset="-122"/>
              </a:rPr>
              <a:t>NLTKBOW</a:t>
            </a:r>
            <a:r>
              <a:rPr lang="zh-CN" altLang="en-US" sz="2400" dirty="0">
                <a:latin typeface="华文仿宋" panose="02010600040101010101" pitchFamily="2" charset="-122"/>
                <a:ea typeface="华文仿宋" panose="02010600040101010101" pitchFamily="2" charset="-122"/>
              </a:rPr>
              <a:t>转换器</a:t>
            </a:r>
            <a:endParaRPr lang="zh-CN" altLang="en-US" sz="2400" dirty="0">
              <a:latin typeface="华文仿宋" panose="02010600040101010101" pitchFamily="2" charset="-122"/>
              <a:ea typeface="华文仿宋" panose="02010600040101010101" pitchFamily="2" charset="-122"/>
            </a:endParaRPr>
          </a:p>
          <a:p>
            <a:pPr marL="1657350" lvl="3" indent="-285750">
              <a:buFont typeface="Arial" panose="020B0604020202020204" pitchFamily="34" charset="0"/>
              <a:buChar char="•"/>
            </a:pPr>
            <a:r>
              <a:rPr lang="en-US" altLang="zh-CN" sz="2400" dirty="0" err="1" smtClean="0">
                <a:latin typeface="华文仿宋" panose="02010600040101010101" pitchFamily="2" charset="-122"/>
                <a:ea typeface="华文仿宋" panose="02010600040101010101" pitchFamily="2" charset="-122"/>
              </a:rPr>
              <a:t>DictVectorizer</a:t>
            </a:r>
            <a:r>
              <a:rPr lang="zh-CN" altLang="en-US" sz="2400" dirty="0">
                <a:latin typeface="华文仿宋" panose="02010600040101010101" pitchFamily="2" charset="-122"/>
                <a:ea typeface="华文仿宋" panose="02010600040101010101" pitchFamily="2" charset="-122"/>
              </a:rPr>
              <a:t>转换器</a:t>
            </a:r>
            <a:endParaRPr lang="zh-CN" altLang="en-US" sz="2400" dirty="0">
              <a:latin typeface="华文仿宋" panose="02010600040101010101" pitchFamily="2" charset="-122"/>
              <a:ea typeface="华文仿宋" panose="02010600040101010101" pitchFamily="2" charset="-122"/>
            </a:endParaRPr>
          </a:p>
          <a:p>
            <a:pPr marL="1657350" lvl="3" indent="-285750">
              <a:buFont typeface="Arial" panose="020B0604020202020204" pitchFamily="34" charset="0"/>
              <a:buChar char="•"/>
            </a:pPr>
            <a:r>
              <a:rPr lang="en-US" altLang="zh-CN" sz="2400" dirty="0" err="1" smtClean="0">
                <a:latin typeface="华文仿宋" panose="02010600040101010101" pitchFamily="2" charset="-122"/>
                <a:ea typeface="华文仿宋" panose="02010600040101010101" pitchFamily="2" charset="-122"/>
              </a:rPr>
              <a:t>BernoulliNB</a:t>
            </a:r>
            <a:r>
              <a:rPr lang="zh-CN" altLang="en-US" sz="2400" dirty="0">
                <a:latin typeface="华文仿宋" panose="02010600040101010101" pitchFamily="2" charset="-122"/>
                <a:ea typeface="华文仿宋" panose="02010600040101010101" pitchFamily="2" charset="-122"/>
              </a:rPr>
              <a:t>分类器</a:t>
            </a:r>
            <a:endParaRPr lang="zh-CN" altLang="en-US" sz="2400" dirty="0">
              <a:latin typeface="华文仿宋" panose="02010600040101010101" pitchFamily="2" charset="-122"/>
              <a:ea typeface="华文仿宋" panose="02010600040101010101" pitchFamily="2" charset="-122"/>
            </a:endParaRPr>
          </a:p>
        </p:txBody>
      </p:sp>
      <p:sp>
        <p:nvSpPr>
          <p:cNvPr id="4" name="文本框 3"/>
          <p:cNvSpPr txBox="1"/>
          <p:nvPr/>
        </p:nvSpPr>
        <p:spPr>
          <a:xfrm>
            <a:off x="577850" y="2912745"/>
            <a:ext cx="7988935" cy="2215991"/>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流水线</a:t>
            </a:r>
            <a:r>
              <a:rPr lang="zh-CN" altLang="en-US" sz="2400" dirty="0">
                <a:latin typeface="华文仿宋" panose="02010600040101010101" pitchFamily="2" charset="-122"/>
                <a:ea typeface="华文仿宋" panose="02010600040101010101" pitchFamily="2" charset="-122"/>
              </a:rPr>
              <a:t>代码如下</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a:p>
            <a:pPr marL="1657350" lvl="3" indent="-285750">
              <a:buFont typeface="Arial" panose="020B0604020202020204" pitchFamily="34" charset="0"/>
              <a:buChar char="•"/>
            </a:pPr>
            <a:r>
              <a:rPr lang="zh-CN" altLang="en-US" i="1" dirty="0"/>
              <a:t>from sklearn.pipeline import Pipeline</a:t>
            </a:r>
            <a:endParaRPr lang="zh-CN" altLang="en-US" i="1" dirty="0"/>
          </a:p>
          <a:p>
            <a:pPr marL="1657350" lvl="3" indent="-285750">
              <a:buFont typeface="Arial" panose="020B0604020202020204" pitchFamily="34" charset="0"/>
              <a:buChar char="•"/>
            </a:pPr>
            <a:r>
              <a:rPr lang="zh-CN" altLang="en-US" i="1" dirty="0"/>
              <a:t>pipeline = Pipeline([('bag-of-words', NLTKBOW()),('vectorizer', DictVectorizer()),('naive-bayes', BernoulliNB())</a:t>
            </a:r>
            <a:endParaRPr lang="zh-CN" altLang="en-US" i="1" dirty="0"/>
          </a:p>
          <a:p>
            <a:pPr lvl="1" indent="0">
              <a:buFont typeface="Arial" panose="020B0604020202020204" pitchFamily="34" charset="0"/>
              <a:buNone/>
            </a:pPr>
            <a:r>
              <a:rPr lang="en-US" altLang="zh-CN" i="1" dirty="0"/>
              <a:t>	</a:t>
            </a:r>
            <a:r>
              <a:rPr lang="zh-CN" altLang="en-US" i="1" dirty="0"/>
              <a:t>])</a:t>
            </a:r>
            <a:endParaRPr lang="zh-CN" altLang="en-US" i="1" dirty="0"/>
          </a:p>
        </p:txBody>
      </p:sp>
      <p:sp>
        <p:nvSpPr>
          <p:cNvPr id="5" name="文本框 4"/>
          <p:cNvSpPr txBox="1"/>
          <p:nvPr/>
        </p:nvSpPr>
        <p:spPr>
          <a:xfrm>
            <a:off x="577849" y="5281136"/>
            <a:ext cx="8369935" cy="830997"/>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我们</a:t>
            </a:r>
            <a:r>
              <a:rPr lang="zh-CN" altLang="en-US" sz="2400" dirty="0">
                <a:latin typeface="华文仿宋" panose="02010600040101010101" pitchFamily="2" charset="-122"/>
                <a:ea typeface="华文仿宋" panose="02010600040101010101" pitchFamily="2" charset="-122"/>
              </a:rPr>
              <a:t>几乎现在就可以运行流水线，用之前多次用过的</a:t>
            </a:r>
            <a:r>
              <a:rPr lang="en-US" altLang="zh-CN" sz="2400" dirty="0" err="1">
                <a:latin typeface="华文仿宋" panose="02010600040101010101" pitchFamily="2" charset="-122"/>
                <a:ea typeface="华文仿宋" panose="02010600040101010101" pitchFamily="2" charset="-122"/>
              </a:rPr>
              <a:t>cross_val_score</a:t>
            </a:r>
            <a:r>
              <a:rPr lang="zh-CN" altLang="en-US" sz="2400" dirty="0">
                <a:latin typeface="华文仿宋" panose="02010600040101010101" pitchFamily="2" charset="-122"/>
                <a:ea typeface="华文仿宋" panose="02010600040101010101" pitchFamily="2" charset="-122"/>
              </a:rPr>
              <a:t>方法来计算正确率。</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7530" y="646935"/>
            <a:ext cx="8028940" cy="1200329"/>
          </a:xfrm>
          <a:prstGeom prst="rect">
            <a:avLst/>
          </a:prstGeom>
          <a:noFill/>
        </p:spPr>
        <p:txBody>
          <a:bodyPr wrap="square" rtlCol="0" anchor="t">
            <a:spAutoFit/>
          </a:bodyPr>
          <a:lstStyle/>
          <a:p>
            <a:r>
              <a:rPr lang="zh-CN" altLang="en-US" sz="2400" dirty="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 在</a:t>
            </a:r>
            <a:r>
              <a:rPr lang="zh-CN" altLang="en-US" sz="2400" dirty="0">
                <a:latin typeface="华文仿宋" panose="02010600040101010101" pitchFamily="2" charset="-122"/>
                <a:ea typeface="华文仿宋" panose="02010600040101010101" pitchFamily="2" charset="-122"/>
              </a:rPr>
              <a:t>这之前，我们要介绍一种比正确率更好的评价指标。我们后面会看到，每个类别数据量</a:t>
            </a:r>
            <a:r>
              <a:rPr lang="zh-CN" altLang="en-US" sz="2400" dirty="0" smtClean="0">
                <a:latin typeface="华文仿宋" panose="02010600040101010101" pitchFamily="2" charset="-122"/>
                <a:ea typeface="华文仿宋" panose="02010600040101010101" pitchFamily="2" charset="-122"/>
              </a:rPr>
              <a:t>不同</a:t>
            </a:r>
            <a:r>
              <a:rPr lang="zh-CN" altLang="en-US" sz="2400" dirty="0">
                <a:latin typeface="华文仿宋" panose="02010600040101010101" pitchFamily="2" charset="-122"/>
                <a:ea typeface="华文仿宋" panose="02010600040101010101" pitchFamily="2" charset="-122"/>
              </a:rPr>
              <a:t>的情况下，正确率不足以说明算法的优劣。</a:t>
            </a:r>
            <a:endParaRPr lang="zh-CN" altLang="en-US" sz="2400" dirty="0">
              <a:latin typeface="华文仿宋" panose="02010600040101010101" pitchFamily="2" charset="-122"/>
              <a:ea typeface="华文仿宋" panose="02010600040101010101" pitchFamily="2" charset="-122"/>
            </a:endParaRPr>
          </a:p>
        </p:txBody>
      </p:sp>
      <p:sp>
        <p:nvSpPr>
          <p:cNvPr id="4" name="文本框 3"/>
          <p:cNvSpPr txBox="1"/>
          <p:nvPr/>
        </p:nvSpPr>
        <p:spPr>
          <a:xfrm>
            <a:off x="562012" y="2016552"/>
            <a:ext cx="6186170"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用</a:t>
            </a:r>
            <a:r>
              <a:rPr lang="en-US" altLang="zh-CN" sz="2800" b="1" dirty="0">
                <a:latin typeface="华文仿宋" panose="02010600040101010101" pitchFamily="2" charset="-122"/>
                <a:ea typeface="华文仿宋" panose="02010600040101010101" pitchFamily="2" charset="-122"/>
              </a:rPr>
              <a:t>F1 </a:t>
            </a:r>
            <a:r>
              <a:rPr lang="zh-CN" altLang="en-US" sz="2800" b="1" dirty="0">
                <a:latin typeface="华文仿宋" panose="02010600040101010101" pitchFamily="2" charset="-122"/>
                <a:ea typeface="华文仿宋" panose="02010600040101010101" pitchFamily="2" charset="-122"/>
              </a:rPr>
              <a:t>值评估</a:t>
            </a:r>
            <a:endParaRPr lang="zh-CN" altLang="en-US" sz="2800" b="1" dirty="0">
              <a:latin typeface="华文仿宋" panose="02010600040101010101" pitchFamily="2" charset="-122"/>
              <a:ea typeface="华文仿宋" panose="02010600040101010101" pitchFamily="2" charset="-122"/>
            </a:endParaRPr>
          </a:p>
        </p:txBody>
      </p:sp>
      <p:sp>
        <p:nvSpPr>
          <p:cNvPr id="5" name="文本框 4"/>
          <p:cNvSpPr txBox="1"/>
          <p:nvPr/>
        </p:nvSpPr>
        <p:spPr>
          <a:xfrm>
            <a:off x="557530" y="2645564"/>
            <a:ext cx="8028940" cy="2308324"/>
          </a:xfrm>
          <a:prstGeom prst="rect">
            <a:avLst/>
          </a:prstGeom>
          <a:noFill/>
        </p:spPr>
        <p:txBody>
          <a:bodyPr wrap="square" rtlCol="0" anchor="t">
            <a:spAutoFit/>
          </a:bodyPr>
          <a:lstStyle/>
          <a:p>
            <a:r>
              <a:rPr lang="en-US" altLang="zh-CN" sz="2400" dirty="0" smtClean="0">
                <a:latin typeface="华文仿宋" panose="02010600040101010101" pitchFamily="2" charset="-122"/>
                <a:ea typeface="华文仿宋" panose="02010600040101010101" pitchFamily="2" charset="-122"/>
              </a:rPr>
              <a:t>  F1</a:t>
            </a:r>
            <a:r>
              <a:rPr lang="zh-CN" altLang="en-US" sz="2400" dirty="0">
                <a:latin typeface="华文仿宋" panose="02010600040101010101" pitchFamily="2" charset="-122"/>
                <a:ea typeface="华文仿宋" panose="02010600040101010101" pitchFamily="2" charset="-122"/>
              </a:rPr>
              <a:t>值是以每个类别为基础进行定义的，包括两大概念：准确率（</a:t>
            </a:r>
            <a:r>
              <a:rPr lang="en-US" altLang="zh-CN" sz="2400" dirty="0">
                <a:latin typeface="华文仿宋" panose="02010600040101010101" pitchFamily="2" charset="-122"/>
                <a:ea typeface="华文仿宋" panose="02010600040101010101" pitchFamily="2" charset="-122"/>
              </a:rPr>
              <a:t>precision</a:t>
            </a:r>
            <a:r>
              <a:rPr lang="zh-CN" altLang="en-US" sz="2400" dirty="0">
                <a:latin typeface="华文仿宋" panose="02010600040101010101" pitchFamily="2" charset="-122"/>
                <a:ea typeface="华文仿宋" panose="02010600040101010101" pitchFamily="2" charset="-122"/>
              </a:rPr>
              <a:t>）和召回率（</a:t>
            </a:r>
            <a:r>
              <a:rPr lang="en-US" altLang="zh-CN" sz="2400" dirty="0">
                <a:latin typeface="华文仿宋" panose="02010600040101010101" pitchFamily="2" charset="-122"/>
                <a:ea typeface="华文仿宋" panose="02010600040101010101" pitchFamily="2" charset="-122"/>
              </a:rPr>
              <a:t>recall</a:t>
            </a:r>
            <a:r>
              <a:rPr lang="zh-CN" altLang="en-US" sz="2400" dirty="0">
                <a:latin typeface="华文仿宋" panose="02010600040101010101" pitchFamily="2" charset="-122"/>
                <a:ea typeface="华文仿宋" panose="02010600040101010101" pitchFamily="2" charset="-122"/>
              </a:rPr>
              <a:t>）</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准确率</a:t>
            </a:r>
            <a:r>
              <a:rPr lang="zh-CN" altLang="en-US" sz="2400" dirty="0">
                <a:latin typeface="华文仿宋" panose="02010600040101010101" pitchFamily="2" charset="-122"/>
                <a:ea typeface="华文仿宋" panose="02010600040101010101" pitchFamily="2" charset="-122"/>
              </a:rPr>
              <a:t>是指预测结果属于某一类的个体，实际属于该类的比例。召回率是指被正确预测为某个</a:t>
            </a:r>
            <a:r>
              <a:rPr lang="zh-CN" altLang="en-US" sz="2400" dirty="0" smtClean="0">
                <a:latin typeface="华文仿宋" panose="02010600040101010101" pitchFamily="2" charset="-122"/>
                <a:ea typeface="华文仿宋" panose="02010600040101010101" pitchFamily="2" charset="-122"/>
              </a:rPr>
              <a:t>类别</a:t>
            </a:r>
            <a:r>
              <a:rPr lang="zh-CN" altLang="en-US" sz="2400" dirty="0">
                <a:latin typeface="华文仿宋" panose="02010600040101010101" pitchFamily="2" charset="-122"/>
                <a:ea typeface="华文仿宋" panose="02010600040101010101" pitchFamily="2" charset="-122"/>
              </a:rPr>
              <a:t>的个体数量与数据集中该类别个体总量的比例。</a:t>
            </a:r>
            <a:endParaRPr lang="zh-CN" altLang="en-US" sz="2400" dirty="0">
              <a:latin typeface="华文仿宋" panose="02010600040101010101" pitchFamily="2" charset="-122"/>
              <a:ea typeface="华文仿宋" panose="02010600040101010101" pitchFamily="2" charset="-122"/>
            </a:endParaRPr>
          </a:p>
        </p:txBody>
      </p:sp>
      <p:sp>
        <p:nvSpPr>
          <p:cNvPr id="6" name="文本框 5"/>
          <p:cNvSpPr txBox="1"/>
          <p:nvPr/>
        </p:nvSpPr>
        <p:spPr>
          <a:xfrm>
            <a:off x="557530" y="5059680"/>
            <a:ext cx="8028940" cy="830997"/>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计算</a:t>
            </a:r>
            <a:r>
              <a:rPr lang="zh-CN" altLang="en-US" sz="2400" dirty="0">
                <a:latin typeface="华文仿宋" panose="02010600040101010101" pitchFamily="2" charset="-122"/>
                <a:ea typeface="华文仿宋" panose="02010600040101010101" pitchFamily="2" charset="-122"/>
              </a:rPr>
              <a:t>出准确率和召回率后，就能得到</a:t>
            </a:r>
            <a:r>
              <a:rPr lang="en-US" altLang="zh-CN" sz="2400" dirty="0">
                <a:latin typeface="华文仿宋" panose="02010600040101010101" pitchFamily="2" charset="-122"/>
                <a:ea typeface="华文仿宋" panose="02010600040101010101" pitchFamily="2" charset="-122"/>
              </a:rPr>
              <a:t>F1</a:t>
            </a:r>
            <a:r>
              <a:rPr lang="zh-CN" altLang="en-US" sz="2400" dirty="0">
                <a:latin typeface="华文仿宋" panose="02010600040101010101" pitchFamily="2" charset="-122"/>
                <a:ea typeface="华文仿宋" panose="02010600040101010101" pitchFamily="2" charset="-122"/>
              </a:rPr>
              <a:t>值，它是两者的调和平均数。</a:t>
            </a:r>
            <a:endParaRPr lang="zh-CN" altLang="en-US" sz="2400" dirty="0">
              <a:latin typeface="华文仿宋" panose="02010600040101010101" pitchFamily="2" charset="-122"/>
              <a:ea typeface="华文仿宋" panose="02010600040101010101" pitchFamily="2" charset="-122"/>
            </a:endParaRPr>
          </a:p>
        </p:txBody>
      </p:sp>
      <p:pic>
        <p:nvPicPr>
          <p:cNvPr id="9" name="图片 8"/>
          <p:cNvPicPr>
            <a:picLocks noChangeAspect="1"/>
          </p:cNvPicPr>
          <p:nvPr/>
        </p:nvPicPr>
        <p:blipFill>
          <a:blip r:embed="rId1"/>
          <a:stretch>
            <a:fillRect/>
          </a:stretch>
        </p:blipFill>
        <p:spPr>
          <a:xfrm>
            <a:off x="3128010" y="5835650"/>
            <a:ext cx="2887980" cy="60198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5955" y="800735"/>
            <a:ext cx="7988935" cy="1015663"/>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使用</a:t>
            </a:r>
            <a:r>
              <a:rPr lang="zh-CN" altLang="en-US" sz="2400" dirty="0">
                <a:latin typeface="华文仿宋" panose="02010600040101010101" pitchFamily="2" charset="-122"/>
                <a:ea typeface="华文仿宋" panose="02010600040101010101" pitchFamily="2" charset="-122"/>
              </a:rPr>
              <a:t>以下代码求得</a:t>
            </a:r>
            <a:r>
              <a:rPr lang="en-US" altLang="zh-CN" sz="2400" dirty="0">
                <a:latin typeface="华文仿宋" panose="02010600040101010101" pitchFamily="2" charset="-122"/>
                <a:ea typeface="华文仿宋" panose="02010600040101010101" pitchFamily="2" charset="-122"/>
              </a:rPr>
              <a:t>F1</a:t>
            </a:r>
            <a:r>
              <a:rPr lang="zh-CN" altLang="en-US" sz="2400" dirty="0" smtClean="0">
                <a:latin typeface="华文仿宋" panose="02010600040101010101" pitchFamily="2" charset="-122"/>
                <a:ea typeface="华文仿宋" panose="02010600040101010101" pitchFamily="2" charset="-122"/>
              </a:rPr>
              <a:t>值：</a:t>
            </a:r>
            <a:endParaRPr lang="en-US" altLang="zh-CN" sz="2400" dirty="0" smtClean="0">
              <a:latin typeface="华文仿宋" panose="02010600040101010101" pitchFamily="2" charset="-122"/>
              <a:ea typeface="华文仿宋" panose="02010600040101010101" pitchFamily="2" charset="-122"/>
            </a:endParaRPr>
          </a:p>
          <a:p>
            <a:endParaRPr lang="zh-CN" altLang="en-US" dirty="0"/>
          </a:p>
          <a:p>
            <a:pPr marL="742950" lvl="1" indent="-285750">
              <a:buFont typeface="Arial" panose="020B0604020202020204" pitchFamily="34" charset="0"/>
              <a:buChar char="•"/>
            </a:pPr>
            <a:r>
              <a:rPr lang="zh-CN" altLang="en-US" i="1" dirty="0"/>
              <a:t>scores = cross_val_score(pipeline, tweets, labels, scoring='f1')</a:t>
            </a:r>
            <a:endParaRPr lang="zh-CN" altLang="en-US" i="1" dirty="0"/>
          </a:p>
        </p:txBody>
      </p:sp>
      <p:sp>
        <p:nvSpPr>
          <p:cNvPr id="4" name="文本框 3"/>
          <p:cNvSpPr txBox="1"/>
          <p:nvPr/>
        </p:nvSpPr>
        <p:spPr>
          <a:xfrm>
            <a:off x="655955" y="2328545"/>
            <a:ext cx="7988935" cy="1292662"/>
          </a:xfrm>
          <a:prstGeom prst="rect">
            <a:avLst/>
          </a:prstGeom>
          <a:noFill/>
        </p:spPr>
        <p:txBody>
          <a:bodyPr wrap="square" rtlCol="0" anchor="t">
            <a:spAutoFit/>
          </a:bodyPr>
          <a:lstStyle/>
          <a:p>
            <a:r>
              <a:rPr lang="zh-CN" altLang="en-US" dirty="0" smtClean="0"/>
              <a:t>  </a:t>
            </a:r>
            <a:r>
              <a:rPr lang="zh-CN" altLang="en-US" sz="2400" dirty="0" smtClean="0">
                <a:latin typeface="华文仿宋" panose="02010600040101010101" pitchFamily="2" charset="-122"/>
                <a:ea typeface="华文仿宋" panose="02010600040101010101" pitchFamily="2" charset="-122"/>
              </a:rPr>
              <a:t>输出平均值</a:t>
            </a:r>
            <a:r>
              <a:rPr lang="zh-CN" altLang="en-US" sz="2400" dirty="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i="1" dirty="0"/>
          </a:p>
          <a:p>
            <a:pPr marL="742950" lvl="1" indent="-285750">
              <a:buFont typeface="Arial" panose="020B0604020202020204" pitchFamily="34" charset="0"/>
              <a:buChar char="•"/>
            </a:pPr>
            <a:r>
              <a:rPr lang="zh-CN" altLang="en-US" i="1" dirty="0"/>
              <a:t>import numpy as np</a:t>
            </a:r>
            <a:endParaRPr lang="zh-CN" altLang="en-US" i="1" dirty="0"/>
          </a:p>
          <a:p>
            <a:pPr marL="742950" lvl="1" indent="-285750">
              <a:buFont typeface="Arial" panose="020B0604020202020204" pitchFamily="34" charset="0"/>
              <a:buChar char="•"/>
            </a:pPr>
            <a:r>
              <a:rPr lang="zh-CN" altLang="en-US" i="1" dirty="0"/>
              <a:t>print("Score: {:.3f}".format(np.mean(scores)))</a:t>
            </a:r>
            <a:endParaRPr lang="zh-CN" altLang="en-US" i="1" dirty="0"/>
          </a:p>
        </p:txBody>
      </p:sp>
      <p:sp>
        <p:nvSpPr>
          <p:cNvPr id="5" name="文本框 4"/>
          <p:cNvSpPr txBox="1"/>
          <p:nvPr/>
        </p:nvSpPr>
        <p:spPr>
          <a:xfrm>
            <a:off x="655955" y="3937635"/>
            <a:ext cx="7988935" cy="1938992"/>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结果</a:t>
            </a:r>
            <a:r>
              <a:rPr lang="zh-CN" altLang="en-US" sz="2400" dirty="0">
                <a:latin typeface="华文仿宋" panose="02010600040101010101" pitchFamily="2" charset="-122"/>
                <a:ea typeface="华文仿宋" panose="02010600040101010101" pitchFamily="2" charset="-122"/>
              </a:rPr>
              <a:t>为</a:t>
            </a:r>
            <a:r>
              <a:rPr lang="en-US" altLang="zh-CN" sz="2400" dirty="0">
                <a:latin typeface="华文仿宋" panose="02010600040101010101" pitchFamily="2" charset="-122"/>
                <a:ea typeface="华文仿宋" panose="02010600040101010101" pitchFamily="2" charset="-122"/>
              </a:rPr>
              <a:t>0.798</a:t>
            </a:r>
            <a:r>
              <a:rPr lang="zh-CN" altLang="en-US" sz="2400" dirty="0">
                <a:latin typeface="华文仿宋" panose="02010600040101010101" pitchFamily="2" charset="-122"/>
                <a:ea typeface="华文仿宋" panose="02010600040101010101" pitchFamily="2" charset="-122"/>
              </a:rPr>
              <a:t>，这表明预测含有</a:t>
            </a:r>
            <a:r>
              <a:rPr lang="en-US" altLang="zh-CN" sz="2400" dirty="0">
                <a:latin typeface="华文仿宋" panose="02010600040101010101" pitchFamily="2" charset="-122"/>
                <a:ea typeface="华文仿宋" panose="02010600040101010101" pitchFamily="2" charset="-122"/>
              </a:rPr>
              <a:t>Python</a:t>
            </a:r>
            <a:r>
              <a:rPr lang="zh-CN" altLang="en-US" sz="2400" dirty="0">
                <a:latin typeface="华文仿宋" panose="02010600040101010101" pitchFamily="2" charset="-122"/>
                <a:ea typeface="华文仿宋" panose="02010600040101010101" pitchFamily="2" charset="-122"/>
              </a:rPr>
              <a:t>的消息与编程语言有关的</a:t>
            </a:r>
            <a:r>
              <a:rPr lang="en-US" altLang="zh-CN" sz="2400" dirty="0">
                <a:latin typeface="华文仿宋" panose="02010600040101010101" pitchFamily="2" charset="-122"/>
                <a:ea typeface="华文仿宋" panose="02010600040101010101" pitchFamily="2" charset="-122"/>
              </a:rPr>
              <a:t>F1</a:t>
            </a:r>
            <a:r>
              <a:rPr lang="zh-CN" altLang="en-US" sz="2400" dirty="0">
                <a:latin typeface="华文仿宋" panose="02010600040101010101" pitchFamily="2" charset="-122"/>
                <a:ea typeface="华文仿宋" panose="02010600040101010101" pitchFamily="2" charset="-122"/>
              </a:rPr>
              <a:t>值差不多为</a:t>
            </a:r>
            <a:r>
              <a:rPr lang="en-US" altLang="zh-CN" sz="2400" dirty="0">
                <a:latin typeface="华文仿宋" panose="02010600040101010101" pitchFamily="2" charset="-122"/>
                <a:ea typeface="华文仿宋" panose="02010600040101010101" pitchFamily="2" charset="-122"/>
              </a:rPr>
              <a:t>80%</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这</a:t>
            </a:r>
            <a:r>
              <a:rPr lang="zh-CN" altLang="en-US" sz="2400" dirty="0">
                <a:latin typeface="华文仿宋" panose="02010600040101010101" pitchFamily="2" charset="-122"/>
                <a:ea typeface="华文仿宋" panose="02010600040101010101" pitchFamily="2" charset="-122"/>
              </a:rPr>
              <a:t>是</a:t>
            </a:r>
            <a:r>
              <a:rPr lang="zh-CN" altLang="en-US" sz="2400" dirty="0" smtClean="0">
                <a:latin typeface="华文仿宋" panose="02010600040101010101" pitchFamily="2" charset="-122"/>
                <a:ea typeface="华文仿宋" panose="02010600040101010101" pitchFamily="2" charset="-122"/>
              </a:rPr>
              <a:t>使用</a:t>
            </a:r>
            <a:r>
              <a:rPr lang="zh-CN" altLang="en-US" sz="2400" dirty="0">
                <a:latin typeface="华文仿宋" panose="02010600040101010101" pitchFamily="2" charset="-122"/>
                <a:ea typeface="华文仿宋" panose="02010600040101010101" pitchFamily="2" charset="-122"/>
              </a:rPr>
              <a:t>包含</a:t>
            </a:r>
            <a:r>
              <a:rPr lang="en-US" altLang="zh-CN" sz="2400" dirty="0">
                <a:latin typeface="华文仿宋" panose="02010600040101010101" pitchFamily="2" charset="-122"/>
                <a:ea typeface="华文仿宋" panose="02010600040101010101" pitchFamily="2" charset="-122"/>
              </a:rPr>
              <a:t>200</a:t>
            </a:r>
            <a:r>
              <a:rPr lang="zh-CN" altLang="en-US" sz="2400" dirty="0">
                <a:latin typeface="华文仿宋" panose="02010600040101010101" pitchFamily="2" charset="-122"/>
                <a:ea typeface="华文仿宋" panose="02010600040101010101" pitchFamily="2" charset="-122"/>
              </a:rPr>
              <a:t>条消息的数据集取得的结果。如果采集更多消息作为训练数据，你会发现结果还</a:t>
            </a:r>
            <a:r>
              <a:rPr lang="zh-CN" altLang="en-US" sz="2400" dirty="0" smtClean="0">
                <a:latin typeface="华文仿宋" panose="02010600040101010101" pitchFamily="2" charset="-122"/>
                <a:ea typeface="华文仿宋" panose="02010600040101010101" pitchFamily="2" charset="-122"/>
              </a:rPr>
              <a:t>会提升</a:t>
            </a:r>
            <a:r>
              <a:rPr lang="zh-CN" altLang="en-US" sz="2400" dirty="0">
                <a:latin typeface="华文仿宋" panose="02010600040101010101" pitchFamily="2" charset="-122"/>
                <a:ea typeface="华文仿宋" panose="02010600040101010101" pitchFamily="2" charset="-122"/>
              </a:rPr>
              <a:t>！</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5800" y="1981200"/>
            <a:ext cx="7712710" cy="2677656"/>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文本</a:t>
            </a:r>
            <a:r>
              <a:rPr lang="zh-CN" altLang="en-US" sz="2400" dirty="0">
                <a:latin typeface="华文仿宋" panose="02010600040101010101" pitchFamily="2" charset="-122"/>
                <a:ea typeface="华文仿宋" panose="02010600040101010101" pitchFamily="2" charset="-122"/>
              </a:rPr>
              <a:t>挖掘的一个难点来自于歧义，消除歧义常被简称为消歧</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当</a:t>
            </a:r>
            <a:r>
              <a:rPr lang="zh-CN" altLang="en-US" sz="2400" dirty="0">
                <a:latin typeface="华文仿宋" panose="02010600040101010101" pitchFamily="2" charset="-122"/>
                <a:ea typeface="华文仿宋" panose="02010600040101010101" pitchFamily="2" charset="-122"/>
              </a:rPr>
              <a:t>人们使用</a:t>
            </a:r>
            <a:r>
              <a:rPr lang="en-US" altLang="zh-CN" sz="2400" dirty="0" smtClean="0">
                <a:latin typeface="华文仿宋" panose="02010600040101010101" pitchFamily="2" charset="-122"/>
                <a:ea typeface="华文仿宋" panose="02010600040101010101" pitchFamily="2" charset="-122"/>
              </a:rPr>
              <a:t>bank</a:t>
            </a:r>
            <a:r>
              <a:rPr lang="zh-CN" altLang="en-US" sz="2400" dirty="0" smtClean="0">
                <a:latin typeface="华文仿宋" panose="02010600040101010101" pitchFamily="2" charset="-122"/>
                <a:ea typeface="华文仿宋" panose="02010600040101010101" pitchFamily="2" charset="-122"/>
              </a:rPr>
              <a:t>这个</a:t>
            </a:r>
            <a:r>
              <a:rPr lang="zh-CN" altLang="en-US" sz="2400" dirty="0">
                <a:latin typeface="华文仿宋" panose="02010600040101010101" pitchFamily="2" charset="-122"/>
                <a:ea typeface="华文仿宋" panose="02010600040101010101" pitchFamily="2" charset="-122"/>
              </a:rPr>
              <a:t>词时</a:t>
            </a:r>
            <a:r>
              <a:rPr lang="zh-CN" altLang="en-US" sz="2400" dirty="0" smtClean="0">
                <a:latin typeface="华文仿宋" panose="02010600040101010101" pitchFamily="2" charset="-122"/>
                <a:ea typeface="华文仿宋" panose="02010600040101010101" pitchFamily="2" charset="-122"/>
              </a:rPr>
              <a:t>，他</a:t>
            </a:r>
            <a:r>
              <a:rPr lang="zh-CN" altLang="en-US" sz="2400" dirty="0">
                <a:latin typeface="华文仿宋" panose="02010600040101010101" pitchFamily="2" charset="-122"/>
                <a:ea typeface="华文仿宋" panose="02010600040101010101" pitchFamily="2" charset="-122"/>
              </a:rPr>
              <a:t>透露的是金融相关的信息还是环境相关的（比如河岸）？在很多情况下，对我们自己来说，</a:t>
            </a:r>
            <a:r>
              <a:rPr lang="zh-CN" altLang="en-US" sz="2400" dirty="0" smtClean="0">
                <a:latin typeface="华文仿宋" panose="02010600040101010101" pitchFamily="2" charset="-122"/>
                <a:ea typeface="华文仿宋" panose="02010600040101010101" pitchFamily="2" charset="-122"/>
              </a:rPr>
              <a:t>消除</a:t>
            </a:r>
            <a:r>
              <a:rPr lang="zh-CN" altLang="en-US" sz="2400" dirty="0">
                <a:latin typeface="华文仿宋" panose="02010600040101010101" pitchFamily="2" charset="-122"/>
                <a:ea typeface="华文仿宋" panose="02010600040101010101" pitchFamily="2" charset="-122"/>
              </a:rPr>
              <a:t>歧义比较容易（有时也不简单），但是对计算机来说难度要大得多。</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5800" y="5181600"/>
            <a:ext cx="7884795" cy="830997"/>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可能</a:t>
            </a:r>
            <a:r>
              <a:rPr lang="zh-CN" altLang="en-US" sz="2400" dirty="0">
                <a:latin typeface="华文仿宋" panose="02010600040101010101" pitchFamily="2" charset="-122"/>
                <a:ea typeface="华文仿宋" panose="02010600040101010101" pitchFamily="2" charset="-122"/>
              </a:rPr>
              <a:t>还有很多其他东西也叫</a:t>
            </a:r>
            <a:r>
              <a:rPr lang="en-US" altLang="zh-CN" sz="2400" dirty="0">
                <a:latin typeface="华文仿宋" panose="02010600040101010101" pitchFamily="2" charset="-122"/>
                <a:ea typeface="华文仿宋" panose="02010600040101010101" pitchFamily="2" charset="-122"/>
              </a:rPr>
              <a:t>Python</a:t>
            </a:r>
            <a:r>
              <a:rPr lang="zh-CN" altLang="en-US" sz="2400" dirty="0">
                <a:latin typeface="华文仿宋" panose="02010600040101010101" pitchFamily="2" charset="-122"/>
                <a:ea typeface="华文仿宋" panose="02010600040101010101" pitchFamily="2" charset="-122"/>
              </a:rPr>
              <a:t>。我们实验的目的是根据消息的内容，判断消息中的</a:t>
            </a:r>
            <a:r>
              <a:rPr lang="en-US" altLang="zh-CN" sz="2400" dirty="0" smtClean="0">
                <a:latin typeface="华文仿宋" panose="02010600040101010101" pitchFamily="2" charset="-122"/>
                <a:ea typeface="华文仿宋" panose="02010600040101010101" pitchFamily="2" charset="-122"/>
              </a:rPr>
              <a:t>Python</a:t>
            </a:r>
            <a:r>
              <a:rPr lang="zh-CN" altLang="en-US" sz="2400" dirty="0" smtClean="0">
                <a:latin typeface="华文仿宋" panose="02010600040101010101" pitchFamily="2" charset="-122"/>
                <a:ea typeface="华文仿宋" panose="02010600040101010101" pitchFamily="2" charset="-122"/>
              </a:rPr>
              <a:t>是不是</a:t>
            </a:r>
            <a:r>
              <a:rPr lang="zh-CN" altLang="en-US" sz="2400" dirty="0">
                <a:latin typeface="华文仿宋" panose="02010600040101010101" pitchFamily="2" charset="-122"/>
                <a:ea typeface="华文仿宋" panose="02010600040101010101" pitchFamily="2" charset="-122"/>
              </a:rPr>
              <a:t>指编程语言。</a:t>
            </a:r>
            <a:endParaRPr lang="zh-CN" altLang="en-US" sz="2400" dirty="0">
              <a:latin typeface="华文仿宋" panose="02010600040101010101" pitchFamily="2" charset="-122"/>
              <a:ea typeface="华文仿宋" panose="02010600040101010101" pitchFamily="2" charset="-122"/>
            </a:endParaRPr>
          </a:p>
        </p:txBody>
      </p:sp>
      <p:sp>
        <p:nvSpPr>
          <p:cNvPr id="4" name="文本框 3"/>
          <p:cNvSpPr txBox="1"/>
          <p:nvPr/>
        </p:nvSpPr>
        <p:spPr>
          <a:xfrm>
            <a:off x="609600" y="609600"/>
            <a:ext cx="7713345" cy="3785652"/>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本章</a:t>
            </a:r>
            <a:r>
              <a:rPr lang="zh-CN" altLang="en-US" sz="2400" dirty="0">
                <a:latin typeface="华文仿宋" panose="02010600040101010101" pitchFamily="2" charset="-122"/>
                <a:ea typeface="华文仿宋" panose="02010600040101010101" pitchFamily="2" charset="-122"/>
              </a:rPr>
              <a:t>将探讨如何区别</a:t>
            </a:r>
            <a:r>
              <a:rPr lang="en-US" altLang="zh-CN" sz="2400" dirty="0">
                <a:latin typeface="华文仿宋" panose="02010600040101010101" pitchFamily="2" charset="-122"/>
                <a:ea typeface="华文仿宋" panose="02010600040101010101" pitchFamily="2" charset="-122"/>
              </a:rPr>
              <a:t>Twitter</a:t>
            </a:r>
            <a:r>
              <a:rPr lang="zh-CN" altLang="en-US" sz="2400" dirty="0">
                <a:latin typeface="华文仿宋" panose="02010600040101010101" pitchFamily="2" charset="-122"/>
                <a:ea typeface="华文仿宋" panose="02010600040101010101" pitchFamily="2" charset="-122"/>
              </a:rPr>
              <a:t>消息中</a:t>
            </a:r>
            <a:r>
              <a:rPr lang="en-US" altLang="zh-CN" sz="2400" dirty="0">
                <a:latin typeface="华文仿宋" panose="02010600040101010101" pitchFamily="2" charset="-122"/>
                <a:ea typeface="华文仿宋" panose="02010600040101010101" pitchFamily="2" charset="-122"/>
              </a:rPr>
              <a:t>Python</a:t>
            </a:r>
            <a:r>
              <a:rPr lang="zh-CN" altLang="en-US" sz="2400" dirty="0">
                <a:latin typeface="华文仿宋" panose="02010600040101010101" pitchFamily="2" charset="-122"/>
                <a:ea typeface="华文仿宋" panose="02010600040101010101" pitchFamily="2" charset="-122"/>
              </a:rPr>
              <a:t>的意思</a:t>
            </a:r>
            <a:r>
              <a:rPr lang="zh-CN" altLang="en-US" sz="2400" dirty="0" smtClean="0">
                <a:latin typeface="华文仿宋" panose="02010600040101010101" pitchFamily="2" charset="-122"/>
                <a:ea typeface="华文仿宋" panose="02010600040101010101" pitchFamily="2" charset="-122"/>
              </a:rPr>
              <a:t>。   </a:t>
            </a:r>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Twitter</a:t>
            </a:r>
            <a:r>
              <a:rPr lang="zh-CN" altLang="en-US" sz="2400" dirty="0">
                <a:latin typeface="华文仿宋" panose="02010600040101010101" pitchFamily="2" charset="-122"/>
                <a:ea typeface="华文仿宋" panose="02010600040101010101" pitchFamily="2" charset="-122"/>
              </a:rPr>
              <a:t>网站上的一条消息叫作</a:t>
            </a:r>
            <a:r>
              <a:rPr lang="en-US" altLang="zh-CN" sz="2400" dirty="0">
                <a:latin typeface="华文仿宋" panose="02010600040101010101" pitchFamily="2" charset="-122"/>
                <a:ea typeface="华文仿宋" panose="02010600040101010101" pitchFamily="2" charset="-122"/>
              </a:rPr>
              <a:t>tweet</a:t>
            </a:r>
            <a:r>
              <a:rPr lang="zh-CN" altLang="en-US" sz="2400" dirty="0">
                <a:latin typeface="华文仿宋" panose="02010600040101010101" pitchFamily="2" charset="-122"/>
                <a:ea typeface="华文仿宋" panose="02010600040101010101" pitchFamily="2" charset="-122"/>
              </a:rPr>
              <a:t>，它</a:t>
            </a:r>
            <a:r>
              <a:rPr lang="zh-CN" altLang="en-US" sz="2400" dirty="0" smtClean="0">
                <a:latin typeface="华文仿宋" panose="02010600040101010101" pitchFamily="2" charset="-122"/>
                <a:ea typeface="华文仿宋" panose="02010600040101010101" pitchFamily="2" charset="-122"/>
              </a:rPr>
              <a:t>最多</a:t>
            </a:r>
            <a:r>
              <a:rPr lang="zh-CN" altLang="en-US" sz="2400" dirty="0">
                <a:latin typeface="华文仿宋" panose="02010600040101010101" pitchFamily="2" charset="-122"/>
                <a:ea typeface="华文仿宋" panose="02010600040101010101" pitchFamily="2" charset="-122"/>
              </a:rPr>
              <a:t>不能超过</a:t>
            </a:r>
            <a:r>
              <a:rPr lang="en-US" altLang="zh-CN" sz="2400" dirty="0">
                <a:latin typeface="华文仿宋" panose="02010600040101010101" pitchFamily="2" charset="-122"/>
                <a:ea typeface="华文仿宋" panose="02010600040101010101" pitchFamily="2" charset="-122"/>
              </a:rPr>
              <a:t>140</a:t>
            </a:r>
            <a:r>
              <a:rPr lang="zh-CN" altLang="en-US" sz="2400" dirty="0">
                <a:latin typeface="华文仿宋" panose="02010600040101010101" pitchFamily="2" charset="-122"/>
                <a:ea typeface="华文仿宋" panose="02010600040101010101" pitchFamily="2" charset="-122"/>
              </a:rPr>
              <a:t>个字符。这也就表明上下文信息较少。此外，没有多少元数据，虽然“</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”号</a:t>
            </a:r>
            <a:r>
              <a:rPr lang="zh-CN" altLang="en-US" sz="2400" dirty="0" smtClean="0">
                <a:latin typeface="华文仿宋" panose="02010600040101010101" pitchFamily="2" charset="-122"/>
                <a:ea typeface="华文仿宋" panose="02010600040101010101" pitchFamily="2" charset="-122"/>
              </a:rPr>
              <a:t>经常用来</a:t>
            </a:r>
            <a:r>
              <a:rPr lang="zh-CN" altLang="en-US" sz="2400" dirty="0">
                <a:latin typeface="华文仿宋" panose="02010600040101010101" pitchFamily="2" charset="-122"/>
                <a:ea typeface="华文仿宋" panose="02010600040101010101" pitchFamily="2" charset="-122"/>
              </a:rPr>
              <a:t>表示消息的主题。</a:t>
            </a:r>
            <a:endParaRPr lang="zh-CN" altLang="en-US" sz="2400" dirty="0">
              <a:latin typeface="华文仿宋" panose="02010600040101010101" pitchFamily="2" charset="-122"/>
              <a:ea typeface="华文仿宋" panose="02010600040101010101" pitchFamily="2" charset="-122"/>
            </a:endParaRPr>
          </a:p>
          <a:p>
            <a:r>
              <a:rPr lang="zh-CN" altLang="en-US" sz="2400" dirty="0">
                <a:latin typeface="华文仿宋" panose="02010600040101010101" pitchFamily="2" charset="-122"/>
                <a:ea typeface="华文仿宋" panose="02010600040101010101" pitchFamily="2" charset="-122"/>
              </a:rPr>
              <a:t>当人们提及</a:t>
            </a:r>
            <a:r>
              <a:rPr lang="en-US" altLang="zh-CN" sz="2400" dirty="0">
                <a:latin typeface="华文仿宋" panose="02010600040101010101" pitchFamily="2" charset="-122"/>
                <a:ea typeface="华文仿宋" panose="02010600040101010101" pitchFamily="2" charset="-122"/>
              </a:rPr>
              <a:t>Python</a:t>
            </a:r>
            <a:r>
              <a:rPr lang="zh-CN" altLang="en-US" sz="2400" dirty="0">
                <a:latin typeface="华文仿宋" panose="02010600040101010101" pitchFamily="2" charset="-122"/>
                <a:ea typeface="华文仿宋" panose="02010600040101010101" pitchFamily="2" charset="-122"/>
              </a:rPr>
              <a:t>时，他们谈论的可能是</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a:p>
            <a:pPr marL="2114550" lvl="4" indent="-285750">
              <a:buFont typeface="Arial" panose="020B0604020202020204" pitchFamily="34" charset="0"/>
              <a:buChar char="•"/>
            </a:pPr>
            <a:r>
              <a:rPr lang="zh-CN" altLang="en-US" sz="2400" dirty="0" smtClean="0">
                <a:latin typeface="华文仿宋" panose="02010600040101010101" pitchFamily="2" charset="-122"/>
                <a:ea typeface="华文仿宋" panose="02010600040101010101" pitchFamily="2" charset="-122"/>
              </a:rPr>
              <a:t>编程语言</a:t>
            </a:r>
            <a:r>
              <a:rPr lang="en-US" altLang="zh-CN" sz="2400" dirty="0">
                <a:latin typeface="华文仿宋" panose="02010600040101010101" pitchFamily="2" charset="-122"/>
                <a:ea typeface="华文仿宋" panose="02010600040101010101" pitchFamily="2" charset="-122"/>
              </a:rPr>
              <a:t>Python</a:t>
            </a:r>
            <a:endParaRPr lang="en-US" altLang="zh-CN" sz="2400" dirty="0">
              <a:latin typeface="华文仿宋" panose="02010600040101010101" pitchFamily="2" charset="-122"/>
              <a:ea typeface="华文仿宋" panose="02010600040101010101" pitchFamily="2" charset="-122"/>
            </a:endParaRPr>
          </a:p>
          <a:p>
            <a:pPr marL="2114550" lvl="4" indent="-285750">
              <a:buFont typeface="Arial" panose="020B0604020202020204" pitchFamily="34" charset="0"/>
              <a:buChar char="•"/>
            </a:pPr>
            <a:r>
              <a:rPr lang="zh-CN" altLang="en-US" sz="2400" dirty="0" smtClean="0">
                <a:latin typeface="华文仿宋" panose="02010600040101010101" pitchFamily="2" charset="-122"/>
                <a:ea typeface="华文仿宋" panose="02010600040101010101" pitchFamily="2" charset="-122"/>
              </a:rPr>
              <a:t>经典</a:t>
            </a:r>
            <a:r>
              <a:rPr lang="zh-CN" altLang="en-US" sz="2400" dirty="0">
                <a:latin typeface="华文仿宋" panose="02010600040101010101" pitchFamily="2" charset="-122"/>
                <a:ea typeface="华文仿宋" panose="02010600040101010101" pitchFamily="2" charset="-122"/>
              </a:rPr>
              <a:t>喜剧剧团</a:t>
            </a:r>
            <a:r>
              <a:rPr lang="en-US" altLang="zh-CN" sz="2400" dirty="0">
                <a:latin typeface="华文仿宋" panose="02010600040101010101" pitchFamily="2" charset="-122"/>
                <a:ea typeface="华文仿宋" panose="02010600040101010101" pitchFamily="2" charset="-122"/>
              </a:rPr>
              <a:t>Monty Python</a:t>
            </a:r>
            <a:r>
              <a:rPr lang="zh-CN" altLang="en-US" sz="2400" dirty="0">
                <a:latin typeface="华文仿宋" panose="02010600040101010101" pitchFamily="2" charset="-122"/>
                <a:ea typeface="华文仿宋" panose="02010600040101010101" pitchFamily="2" charset="-122"/>
              </a:rPr>
              <a:t>②</a:t>
            </a:r>
            <a:endParaRPr lang="zh-CN" altLang="en-US" sz="2400" dirty="0">
              <a:latin typeface="华文仿宋" panose="02010600040101010101" pitchFamily="2" charset="-122"/>
              <a:ea typeface="华文仿宋" panose="02010600040101010101" pitchFamily="2" charset="-122"/>
            </a:endParaRPr>
          </a:p>
          <a:p>
            <a:pPr marL="2114550" lvl="4" indent="-285750">
              <a:buFont typeface="Arial" panose="020B0604020202020204" pitchFamily="34" charset="0"/>
              <a:buChar char="•"/>
            </a:pPr>
            <a:r>
              <a:rPr lang="zh-CN" altLang="en-US" sz="2400" dirty="0" smtClean="0">
                <a:latin typeface="华文仿宋" panose="02010600040101010101" pitchFamily="2" charset="-122"/>
                <a:ea typeface="华文仿宋" panose="02010600040101010101" pitchFamily="2" charset="-122"/>
              </a:rPr>
              <a:t>蟒蛇</a:t>
            </a:r>
            <a:endParaRPr lang="zh-CN" altLang="en-US" sz="2400" dirty="0">
              <a:latin typeface="华文仿宋" panose="02010600040101010101" pitchFamily="2" charset="-122"/>
              <a:ea typeface="华文仿宋" panose="02010600040101010101" pitchFamily="2" charset="-122"/>
            </a:endParaRPr>
          </a:p>
          <a:p>
            <a:pPr marL="2114550" lvl="4" indent="-285750">
              <a:buFont typeface="Arial" panose="020B0604020202020204" pitchFamily="34" charset="0"/>
              <a:buChar char="•"/>
            </a:pPr>
            <a:r>
              <a:rPr lang="zh-CN" altLang="en-US" sz="2400" dirty="0" smtClean="0">
                <a:latin typeface="华文仿宋" panose="02010600040101010101" pitchFamily="2" charset="-122"/>
                <a:ea typeface="华文仿宋" panose="02010600040101010101" pitchFamily="2" charset="-122"/>
              </a:rPr>
              <a:t>鞋子</a:t>
            </a:r>
            <a:r>
              <a:rPr lang="zh-CN" altLang="en-US" sz="2400" dirty="0">
                <a:latin typeface="华文仿宋" panose="02010600040101010101" pitchFamily="2" charset="-122"/>
                <a:ea typeface="华文仿宋" panose="02010600040101010101" pitchFamily="2" charset="-122"/>
              </a:rPr>
              <a:t>品牌</a:t>
            </a:r>
            <a:r>
              <a:rPr lang="en-US" altLang="zh-CN" sz="2400" dirty="0">
                <a:latin typeface="华文仿宋" panose="02010600040101010101" pitchFamily="2" charset="-122"/>
                <a:ea typeface="华文仿宋" panose="02010600040101010101" pitchFamily="2" charset="-122"/>
              </a:rPr>
              <a:t>Python</a:t>
            </a:r>
            <a:endParaRPr lang="zh-CN" altLang="en-US" sz="2400" i="1"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3250" y="483790"/>
            <a:ext cx="7120255"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从社交网站下载数据</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611211" y="1015999"/>
            <a:ext cx="7949565"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接下来</a:t>
            </a:r>
            <a:r>
              <a:rPr lang="zh-CN" altLang="en-US" sz="2400" dirty="0">
                <a:latin typeface="华文仿宋" panose="02010600040101010101" pitchFamily="2" charset="-122"/>
                <a:ea typeface="华文仿宋" panose="02010600040101010101" pitchFamily="2" charset="-122"/>
              </a:rPr>
              <a:t>，从</a:t>
            </a:r>
            <a:r>
              <a:rPr lang="en-US" altLang="zh-CN" sz="2400" dirty="0">
                <a:latin typeface="华文仿宋" panose="02010600040101010101" pitchFamily="2" charset="-122"/>
                <a:ea typeface="华文仿宋" panose="02010600040101010101" pitchFamily="2" charset="-122"/>
              </a:rPr>
              <a:t>Twitter</a:t>
            </a:r>
            <a:r>
              <a:rPr lang="zh-CN" altLang="en-US" sz="2400" dirty="0">
                <a:latin typeface="华文仿宋" panose="02010600040101010101" pitchFamily="2" charset="-122"/>
                <a:ea typeface="华文仿宋" panose="02010600040101010101" pitchFamily="2" charset="-122"/>
              </a:rPr>
              <a:t>网站下载一些语料，从中剔除垃圾信息后，用于分类任务。</a:t>
            </a:r>
            <a:r>
              <a:rPr lang="en-US" altLang="zh-CN" sz="2400" dirty="0">
                <a:latin typeface="华文仿宋" panose="02010600040101010101" pitchFamily="2" charset="-122"/>
                <a:ea typeface="华文仿宋" panose="02010600040101010101" pitchFamily="2" charset="-122"/>
              </a:rPr>
              <a:t>Twitter</a:t>
            </a:r>
            <a:r>
              <a:rPr lang="zh-CN" altLang="en-US" sz="2400" dirty="0">
                <a:latin typeface="华文仿宋" panose="02010600040101010101" pitchFamily="2" charset="-122"/>
                <a:ea typeface="华文仿宋" panose="02010600040101010101" pitchFamily="2" charset="-122"/>
              </a:rPr>
              <a:t>提供</a:t>
            </a:r>
            <a:r>
              <a:rPr lang="zh-CN" altLang="en-US" sz="2400" dirty="0" smtClean="0">
                <a:latin typeface="华文仿宋" panose="02010600040101010101" pitchFamily="2" charset="-122"/>
                <a:ea typeface="华文仿宋" panose="02010600040101010101" pitchFamily="2" charset="-122"/>
              </a:rPr>
              <a:t>了从</a:t>
            </a:r>
            <a:r>
              <a:rPr lang="zh-CN" altLang="en-US" sz="2400" dirty="0">
                <a:latin typeface="华文仿宋" panose="02010600040101010101" pitchFamily="2" charset="-122"/>
                <a:ea typeface="华文仿宋" panose="02010600040101010101" pitchFamily="2" charset="-122"/>
              </a:rPr>
              <a:t>他们服务器采集信息的强大</a:t>
            </a:r>
            <a:r>
              <a:rPr lang="en-US" altLang="zh-CN" sz="2400" dirty="0">
                <a:latin typeface="华文仿宋" panose="02010600040101010101" pitchFamily="2" charset="-122"/>
                <a:ea typeface="华文仿宋" panose="02010600040101010101" pitchFamily="2" charset="-122"/>
              </a:rPr>
              <a:t>API</a:t>
            </a:r>
            <a:r>
              <a:rPr lang="zh-CN" altLang="en-US" sz="2400" dirty="0">
                <a:latin typeface="华文仿宋" panose="02010600040101010101" pitchFamily="2" charset="-122"/>
                <a:ea typeface="华文仿宋" panose="02010600040101010101" pitchFamily="2" charset="-122"/>
              </a:rPr>
              <a:t>，小规模使用</a:t>
            </a:r>
            <a:r>
              <a:rPr lang="zh-CN" altLang="en-US" sz="2400" dirty="0" smtClean="0">
                <a:latin typeface="华文仿宋" panose="02010600040101010101" pitchFamily="2" charset="-122"/>
                <a:ea typeface="华文仿宋" panose="02010600040101010101" pitchFamily="2" charset="-122"/>
              </a:rPr>
              <a:t>免费。</a:t>
            </a:r>
            <a:endParaRPr lang="zh-CN" altLang="en-US" sz="2400" dirty="0">
              <a:latin typeface="华文仿宋" panose="02010600040101010101" pitchFamily="2" charset="-122"/>
              <a:ea typeface="华文仿宋" panose="02010600040101010101" pitchFamily="2" charset="-122"/>
            </a:endParaRPr>
          </a:p>
        </p:txBody>
      </p:sp>
      <p:sp>
        <p:nvSpPr>
          <p:cNvPr id="5" name="文本框 4"/>
          <p:cNvSpPr txBox="1"/>
          <p:nvPr/>
        </p:nvSpPr>
        <p:spPr>
          <a:xfrm>
            <a:off x="603250" y="2382500"/>
            <a:ext cx="7949565" cy="3416320"/>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登录</a:t>
            </a:r>
            <a:r>
              <a:rPr lang="zh-CN" altLang="en-US" sz="2400" dirty="0">
                <a:latin typeface="华文仿宋" panose="02010600040101010101" pitchFamily="2" charset="-122"/>
                <a:ea typeface="华文仿宋" panose="02010600040101010101" pitchFamily="2" charset="-122"/>
              </a:rPr>
              <a:t>后，访问</a:t>
            </a:r>
            <a:r>
              <a:rPr lang="en-US" altLang="zh-CN" sz="2400" dirty="0">
                <a:latin typeface="华文仿宋" panose="02010600040101010101" pitchFamily="2" charset="-122"/>
                <a:ea typeface="华文仿宋" panose="02010600040101010101" pitchFamily="2" charset="-122"/>
              </a:rPr>
              <a:t>https://apps.twitter.com/</a:t>
            </a:r>
            <a:r>
              <a:rPr lang="zh-CN" altLang="en-US" sz="2400" dirty="0">
                <a:latin typeface="华文仿宋" panose="02010600040101010101" pitchFamily="2" charset="-122"/>
                <a:ea typeface="华文仿宋" panose="02010600040101010101" pitchFamily="2" charset="-122"/>
              </a:rPr>
              <a:t>，点击</a:t>
            </a:r>
            <a:r>
              <a:rPr lang="en-US" altLang="zh-CN" sz="2400" dirty="0">
                <a:latin typeface="华文仿宋" panose="02010600040101010101" pitchFamily="2" charset="-122"/>
                <a:ea typeface="华文仿宋" panose="02010600040101010101" pitchFamily="2" charset="-122"/>
              </a:rPr>
              <a:t>Create New App</a:t>
            </a:r>
            <a:r>
              <a:rPr lang="zh-CN" altLang="en-US" sz="2400" dirty="0">
                <a:latin typeface="华文仿宋" panose="02010600040101010101" pitchFamily="2" charset="-122"/>
                <a:ea typeface="华文仿宋" panose="02010600040101010101" pitchFamily="2" charset="-122"/>
              </a:rPr>
              <a:t>（创建新应用）</a:t>
            </a:r>
            <a:r>
              <a:rPr lang="zh-CN" altLang="en-US" sz="2400" dirty="0" smtClean="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指定新应用的名称，填好描述及要在哪个网站中使用。如果不打算在网站中使用，请</a:t>
            </a:r>
            <a:r>
              <a:rPr lang="zh-CN" altLang="en-US" sz="2400" dirty="0" smtClean="0">
                <a:latin typeface="华文仿宋" panose="02010600040101010101" pitchFamily="2" charset="-122"/>
                <a:ea typeface="华文仿宋" panose="02010600040101010101" pitchFamily="2" charset="-122"/>
              </a:rPr>
              <a:t>在</a:t>
            </a:r>
            <a:r>
              <a:rPr lang="en-US" altLang="zh-CN" sz="2400" dirty="0" smtClean="0">
                <a:latin typeface="华文仿宋" panose="02010600040101010101" pitchFamily="2" charset="-122"/>
                <a:ea typeface="华文仿宋" panose="02010600040101010101" pitchFamily="2" charset="-122"/>
              </a:rPr>
              <a:t>Website</a:t>
            </a:r>
            <a:r>
              <a:rPr lang="zh-CN" altLang="en-US" sz="2400" dirty="0">
                <a:latin typeface="华文仿宋" panose="02010600040101010101" pitchFamily="2" charset="-122"/>
                <a:ea typeface="华文仿宋" panose="02010600040101010101" pitchFamily="2" charset="-122"/>
              </a:rPr>
              <a:t>文本框中随意输入些内容，确保提交时表单能通过验证。</a:t>
            </a:r>
            <a:r>
              <a:rPr lang="en-US" altLang="zh-CN" sz="2400" dirty="0">
                <a:latin typeface="华文仿宋" panose="02010600040101010101" pitchFamily="2" charset="-122"/>
                <a:ea typeface="华文仿宋" panose="02010600040101010101" pitchFamily="2" charset="-122"/>
              </a:rPr>
              <a:t>Callback URL</a:t>
            </a:r>
            <a:r>
              <a:rPr lang="zh-CN" altLang="en-US" sz="2400" dirty="0">
                <a:latin typeface="华文仿宋" panose="02010600040101010101" pitchFamily="2" charset="-122"/>
                <a:ea typeface="华文仿宋" panose="02010600040101010101" pitchFamily="2" charset="-122"/>
              </a:rPr>
              <a:t>文本框空着</a:t>
            </a:r>
            <a:r>
              <a:rPr lang="zh-CN" altLang="en-US" sz="2400" dirty="0" smtClean="0">
                <a:latin typeface="华文仿宋" panose="02010600040101010101" pitchFamily="2" charset="-122"/>
                <a:ea typeface="华文仿宋" panose="02010600040101010101" pitchFamily="2" charset="-122"/>
              </a:rPr>
              <a:t>不填</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我们用不到。在下面的开发者协议处选中</a:t>
            </a:r>
            <a:r>
              <a:rPr lang="en-US" altLang="zh-CN" sz="2400" dirty="0">
                <a:latin typeface="华文仿宋" panose="02010600040101010101" pitchFamily="2" charset="-122"/>
                <a:ea typeface="华文仿宋" panose="02010600040101010101" pitchFamily="2" charset="-122"/>
              </a:rPr>
              <a:t>Yes, I agree</a:t>
            </a:r>
            <a:r>
              <a:rPr lang="zh-CN" altLang="en-US" sz="2400" dirty="0">
                <a:latin typeface="华文仿宋" panose="02010600040101010101" pitchFamily="2" charset="-122"/>
                <a:ea typeface="华文仿宋" panose="02010600040101010101" pitchFamily="2" charset="-122"/>
              </a:rPr>
              <a:t>前面的复选框（如果你确实同意</a:t>
            </a:r>
            <a:r>
              <a:rPr lang="zh-CN" altLang="en-US" sz="2400" dirty="0" smtClean="0">
                <a:latin typeface="华文仿宋" panose="02010600040101010101" pitchFamily="2" charset="-122"/>
                <a:ea typeface="华文仿宋" panose="02010600040101010101" pitchFamily="2" charset="-122"/>
              </a:rPr>
              <a:t>），点击</a:t>
            </a:r>
            <a:r>
              <a:rPr lang="en-US" altLang="zh-CN" sz="2400" dirty="0">
                <a:latin typeface="华文仿宋" panose="02010600040101010101" pitchFamily="2" charset="-122"/>
                <a:ea typeface="华文仿宋" panose="02010600040101010101" pitchFamily="2" charset="-122"/>
              </a:rPr>
              <a:t>Create your Twitter application</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接下来，我么需要相关库来在</a:t>
            </a:r>
            <a:r>
              <a:rPr lang="en-US" altLang="zh-CN" sz="2400" dirty="0" smtClean="0">
                <a:latin typeface="华文仿宋" panose="02010600040101010101" pitchFamily="2" charset="-122"/>
                <a:ea typeface="华文仿宋" panose="02010600040101010101" pitchFamily="2" charset="-122"/>
              </a:rPr>
              <a:t>Twitter</a:t>
            </a:r>
            <a:r>
              <a:rPr lang="zh-CN" altLang="en-US" sz="2400" dirty="0" smtClean="0">
                <a:latin typeface="华文仿宋" panose="02010600040101010101" pitchFamily="2" charset="-122"/>
                <a:ea typeface="华文仿宋" panose="02010600040101010101" pitchFamily="2" charset="-122"/>
              </a:rPr>
              <a:t>上进行会话。我们使用</a:t>
            </a:r>
            <a:r>
              <a:rPr lang="en-US" altLang="zh-CN" sz="2400" dirty="0" smtClean="0">
                <a:latin typeface="华文仿宋" panose="02010600040101010101" pitchFamily="2" charset="-122"/>
                <a:ea typeface="华文仿宋" panose="02010600040101010101" pitchFamily="2" charset="-122"/>
              </a:rPr>
              <a:t>pip</a:t>
            </a:r>
            <a:r>
              <a:rPr lang="zh-CN" altLang="en-US" sz="2400" dirty="0" smtClean="0">
                <a:latin typeface="华文仿宋" panose="02010600040101010101" pitchFamily="2" charset="-122"/>
                <a:ea typeface="华文仿宋" panose="02010600040101010101" pitchFamily="2" charset="-122"/>
              </a:rPr>
              <a:t>来下载安装</a:t>
            </a:r>
            <a:r>
              <a:rPr lang="en-US" altLang="zh-CN" sz="2400" dirty="0" smtClean="0">
                <a:latin typeface="华文仿宋" panose="02010600040101010101" pitchFamily="2" charset="-122"/>
                <a:ea typeface="华文仿宋" panose="02010600040101010101" pitchFamily="2" charset="-122"/>
              </a:rPr>
              <a:t>Twitter Python library</a:t>
            </a:r>
            <a:r>
              <a:rPr lang="zh-CN" altLang="en-US" sz="2400" dirty="0" smtClean="0">
                <a:latin typeface="华文仿宋" panose="02010600040101010101" pitchFamily="2" charset="-122"/>
                <a:ea typeface="华文仿宋" panose="02010600040101010101" pitchFamily="2" charset="-122"/>
              </a:rPr>
              <a:t>：</a:t>
            </a:r>
            <a:endParaRPr lang="zh-CN" altLang="en-US" sz="2400" dirty="0">
              <a:latin typeface="华文仿宋" panose="02010600040101010101" pitchFamily="2" charset="-122"/>
              <a:ea typeface="华文仿宋" panose="02010600040101010101" pitchFamily="2" charset="-122"/>
            </a:endParaRPr>
          </a:p>
        </p:txBody>
      </p:sp>
      <p:sp>
        <p:nvSpPr>
          <p:cNvPr id="6" name="文本框 5"/>
          <p:cNvSpPr txBox="1"/>
          <p:nvPr/>
        </p:nvSpPr>
        <p:spPr>
          <a:xfrm>
            <a:off x="1066800" y="5982970"/>
            <a:ext cx="2540000" cy="36830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dirty="0"/>
              <a:t>pip install twitter</a:t>
            </a:r>
            <a:endParaRPr lang="zh-CN" altLang="en-US" i="1" dirty="0"/>
          </a:p>
        </p:txBody>
      </p:sp>
      <p:sp>
        <p:nvSpPr>
          <p:cNvPr id="7" name="文本框 6"/>
          <p:cNvSpPr txBox="1"/>
          <p:nvPr/>
        </p:nvSpPr>
        <p:spPr>
          <a:xfrm>
            <a:off x="603250" y="6351270"/>
            <a:ext cx="7950200" cy="400110"/>
          </a:xfrm>
          <a:prstGeom prst="rect">
            <a:avLst/>
          </a:prstGeom>
          <a:noFill/>
        </p:spPr>
        <p:txBody>
          <a:bodyPr wrap="square" rtlCol="0" anchor="t">
            <a:spAutoFit/>
          </a:bodyPr>
          <a:lstStyle/>
          <a:p>
            <a:r>
              <a:rPr lang="zh-CN" altLang="en-US" sz="2000" b="1" dirty="0" smtClean="0">
                <a:solidFill>
                  <a:srgbClr val="FF0000"/>
                </a:solidFill>
                <a:latin typeface="华文仿宋" panose="02010600040101010101" pitchFamily="2" charset="-122"/>
                <a:ea typeface="华文仿宋" panose="02010600040101010101" pitchFamily="2" charset="-122"/>
              </a:rPr>
              <a:t>当然了：本次实验的数据已以</a:t>
            </a:r>
            <a:r>
              <a:rPr lang="en-US" altLang="zh-CN" sz="2000" b="1" dirty="0" smtClean="0">
                <a:solidFill>
                  <a:srgbClr val="FF0000"/>
                </a:solidFill>
                <a:latin typeface="华文仿宋" panose="02010600040101010101" pitchFamily="2" charset="-122"/>
                <a:ea typeface="华文仿宋" panose="02010600040101010101" pitchFamily="2" charset="-122"/>
              </a:rPr>
              <a:t>JSON</a:t>
            </a:r>
            <a:r>
              <a:rPr lang="zh-CN" altLang="en-US" sz="2000" b="1" dirty="0" smtClean="0">
                <a:solidFill>
                  <a:srgbClr val="FF0000"/>
                </a:solidFill>
                <a:latin typeface="华文仿宋" panose="02010600040101010101" pitchFamily="2" charset="-122"/>
                <a:ea typeface="华文仿宋" panose="02010600040101010101" pitchFamily="2" charset="-122"/>
              </a:rPr>
              <a:t>格式提供</a:t>
            </a:r>
            <a:endParaRPr lang="en-US" altLang="zh-CN" sz="2000" b="1" dirty="0">
              <a:solidFill>
                <a:srgbClr val="FF0000"/>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1310" y="415290"/>
            <a:ext cx="7925503" cy="369332"/>
          </a:xfrm>
          <a:prstGeom prst="rect">
            <a:avLst/>
          </a:prstGeom>
          <a:noFill/>
        </p:spPr>
        <p:txBody>
          <a:bodyPr wrap="none" rtlCol="0" anchor="t">
            <a:spAutoFit/>
          </a:bodyPr>
          <a:lstStyle/>
          <a:p>
            <a:r>
              <a:rPr lang="zh-CN" altLang="en-US" b="1" dirty="0" smtClean="0">
                <a:solidFill>
                  <a:srgbClr val="FF0000"/>
                </a:solidFill>
                <a:latin typeface="华文仿宋" panose="02010600040101010101" pitchFamily="2" charset="-122"/>
                <a:ea typeface="华文仿宋" panose="02010600040101010101" pitchFamily="2" charset="-122"/>
                <a:sym typeface="+mn-ea"/>
              </a:rPr>
              <a:t>对于对</a:t>
            </a:r>
            <a:r>
              <a:rPr lang="en-US" altLang="zh-CN" b="1" dirty="0" smtClean="0">
                <a:solidFill>
                  <a:srgbClr val="FF0000"/>
                </a:solidFill>
                <a:latin typeface="华文仿宋" panose="02010600040101010101" pitchFamily="2" charset="-122"/>
                <a:ea typeface="华文仿宋" panose="02010600040101010101" pitchFamily="2" charset="-122"/>
                <a:sym typeface="+mn-ea"/>
              </a:rPr>
              <a:t>Twitter API</a:t>
            </a:r>
            <a:r>
              <a:rPr lang="zh-CN" altLang="en-US" b="1" dirty="0" smtClean="0">
                <a:solidFill>
                  <a:srgbClr val="FF0000"/>
                </a:solidFill>
                <a:latin typeface="华文仿宋" panose="02010600040101010101" pitchFamily="2" charset="-122"/>
                <a:ea typeface="华文仿宋" panose="02010600040101010101" pitchFamily="2" charset="-122"/>
                <a:sym typeface="+mn-ea"/>
              </a:rPr>
              <a:t>有兴趣的同学，可以根据接下来的两张幻灯片继续了解；</a:t>
            </a:r>
            <a:endParaRPr lang="en-US" dirty="0">
              <a:latin typeface="华文仿宋" panose="02010600040101010101" pitchFamily="2" charset="-122"/>
              <a:ea typeface="华文仿宋" panose="02010600040101010101" pitchFamily="2" charset="-122"/>
            </a:endParaRPr>
          </a:p>
        </p:txBody>
      </p:sp>
      <p:sp>
        <p:nvSpPr>
          <p:cNvPr id="4" name="文本框 3"/>
          <p:cNvSpPr txBox="1"/>
          <p:nvPr/>
        </p:nvSpPr>
        <p:spPr>
          <a:xfrm>
            <a:off x="958850" y="1122045"/>
            <a:ext cx="7397750" cy="2030095"/>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dirty="0"/>
              <a:t>import twitter</a:t>
            </a:r>
            <a:endParaRPr lang="zh-CN" altLang="en-US" i="1" dirty="0"/>
          </a:p>
          <a:p>
            <a:pPr marL="285750" indent="-285750">
              <a:buFont typeface="Arial" panose="020B0604020202020204" pitchFamily="34" charset="0"/>
              <a:buChar char="•"/>
            </a:pPr>
            <a:r>
              <a:rPr lang="zh-CN" altLang="en-US" i="1" dirty="0"/>
              <a:t>consumer_key = "&lt;Your Consumer Key Here&gt;"</a:t>
            </a:r>
            <a:endParaRPr lang="zh-CN" altLang="en-US" i="1" dirty="0"/>
          </a:p>
          <a:p>
            <a:pPr marL="285750" indent="-285750">
              <a:buFont typeface="Arial" panose="020B0604020202020204" pitchFamily="34" charset="0"/>
              <a:buChar char="•"/>
            </a:pPr>
            <a:r>
              <a:rPr lang="zh-CN" altLang="en-US" i="1" dirty="0"/>
              <a:t>consumer_secret = "&lt;Your Consumer Secret Here&gt;"</a:t>
            </a:r>
            <a:endParaRPr lang="zh-CN" altLang="en-US" i="1" dirty="0"/>
          </a:p>
          <a:p>
            <a:pPr marL="285750" indent="-285750">
              <a:buFont typeface="Arial" panose="020B0604020202020204" pitchFamily="34" charset="0"/>
              <a:buChar char="•"/>
            </a:pPr>
            <a:r>
              <a:rPr lang="zh-CN" altLang="en-US" i="1" dirty="0"/>
              <a:t>access_token = "&lt;Your Access Token Here&gt;"</a:t>
            </a:r>
            <a:endParaRPr lang="zh-CN" altLang="en-US" i="1" dirty="0"/>
          </a:p>
          <a:p>
            <a:pPr marL="285750" indent="-285750">
              <a:buFont typeface="Arial" panose="020B0604020202020204" pitchFamily="34" charset="0"/>
              <a:buChar char="•"/>
            </a:pPr>
            <a:r>
              <a:rPr lang="zh-CN" altLang="en-US" i="1" dirty="0"/>
              <a:t>access_token_secret = "&lt;Your Access Token Secret Here&gt;"</a:t>
            </a:r>
            <a:endParaRPr lang="zh-CN" altLang="en-US" i="1" dirty="0"/>
          </a:p>
          <a:p>
            <a:pPr marL="285750" indent="-285750">
              <a:buFont typeface="Arial" panose="020B0604020202020204" pitchFamily="34" charset="0"/>
              <a:buChar char="•"/>
            </a:pPr>
            <a:r>
              <a:rPr lang="zh-CN" altLang="en-US" i="1" dirty="0"/>
              <a:t>authorization = twitter.OAuth(access_token, access_token_secret,</a:t>
            </a:r>
            <a:endParaRPr lang="zh-CN" altLang="en-US" i="1" dirty="0"/>
          </a:p>
          <a:p>
            <a:pPr marL="285750" indent="-285750">
              <a:buFont typeface="Arial" panose="020B0604020202020204" pitchFamily="34" charset="0"/>
              <a:buChar char="•"/>
            </a:pPr>
            <a:r>
              <a:rPr lang="zh-CN" altLang="en-US" i="1" dirty="0"/>
              <a:t>consumer_key, consumer_secret)</a:t>
            </a:r>
            <a:endParaRPr lang="zh-CN" altLang="en-US" i="1" dirty="0"/>
          </a:p>
        </p:txBody>
      </p:sp>
      <p:sp>
        <p:nvSpPr>
          <p:cNvPr id="5" name="文本框 4"/>
          <p:cNvSpPr txBox="1"/>
          <p:nvPr/>
        </p:nvSpPr>
        <p:spPr>
          <a:xfrm>
            <a:off x="321310" y="3241040"/>
            <a:ext cx="8035290" cy="1938992"/>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我们</a:t>
            </a:r>
            <a:r>
              <a:rPr lang="zh-CN" altLang="en-US" sz="2400" dirty="0">
                <a:latin typeface="华文仿宋" panose="02010600040101010101" pitchFamily="2" charset="-122"/>
                <a:ea typeface="华文仿宋" panose="02010600040101010101" pitchFamily="2" charset="-122"/>
              </a:rPr>
              <a:t>将用</a:t>
            </a:r>
            <a:r>
              <a:rPr lang="en-US" altLang="zh-CN" sz="2400" dirty="0">
                <a:latin typeface="华文仿宋" panose="02010600040101010101" pitchFamily="2" charset="-122"/>
                <a:ea typeface="华文仿宋" panose="02010600040101010101" pitchFamily="2" charset="-122"/>
              </a:rPr>
              <a:t>twitter</a:t>
            </a:r>
            <a:r>
              <a:rPr lang="zh-CN" altLang="en-US" sz="2400" dirty="0">
                <a:latin typeface="华文仿宋" panose="02010600040101010101" pitchFamily="2" charset="-122"/>
                <a:ea typeface="华文仿宋" panose="02010600040101010101" pitchFamily="2" charset="-122"/>
              </a:rPr>
              <a:t>库提供的搜索函数（</a:t>
            </a:r>
            <a:r>
              <a:rPr lang="en-US" altLang="zh-CN" sz="2400" dirty="0">
                <a:latin typeface="华文仿宋" panose="02010600040101010101" pitchFamily="2" charset="-122"/>
                <a:ea typeface="华文仿宋" panose="02010600040101010101" pitchFamily="2" charset="-122"/>
              </a:rPr>
              <a:t>search</a:t>
            </a:r>
            <a:r>
              <a:rPr lang="zh-CN" altLang="en-US" sz="2400" dirty="0">
                <a:latin typeface="华文仿宋" panose="02010600040101010101" pitchFamily="2" charset="-122"/>
                <a:ea typeface="华文仿宋" panose="02010600040101010101" pitchFamily="2" charset="-122"/>
              </a:rPr>
              <a:t>）查找包含单词“</a:t>
            </a:r>
            <a:r>
              <a:rPr lang="en-US" altLang="zh-CN" sz="2400" dirty="0">
                <a:latin typeface="华文仿宋" panose="02010600040101010101" pitchFamily="2" charset="-122"/>
                <a:ea typeface="华文仿宋" panose="02010600040101010101" pitchFamily="2" charset="-122"/>
              </a:rPr>
              <a:t>Python</a:t>
            </a:r>
            <a:r>
              <a:rPr lang="zh-CN" altLang="en-US" sz="2400" dirty="0">
                <a:latin typeface="华文仿宋" panose="02010600040101010101" pitchFamily="2" charset="-122"/>
                <a:ea typeface="华文仿宋" panose="02010600040101010101" pitchFamily="2" charset="-122"/>
              </a:rPr>
              <a:t>”的消息</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创建阅读器</a:t>
            </a:r>
            <a:r>
              <a:rPr lang="zh-CN" altLang="en-US" sz="2400" dirty="0">
                <a:latin typeface="华文仿宋" panose="02010600040101010101" pitchFamily="2" charset="-122"/>
                <a:ea typeface="华文仿宋" panose="02010600040101010101" pitchFamily="2" charset="-122"/>
              </a:rPr>
              <a:t>对象，提供授权信息连接到</a:t>
            </a:r>
            <a:r>
              <a:rPr lang="en-US" altLang="zh-CN" sz="2400" dirty="0">
                <a:latin typeface="华文仿宋" panose="02010600040101010101" pitchFamily="2" charset="-122"/>
                <a:ea typeface="华文仿宋" panose="02010600040101010101" pitchFamily="2" charset="-122"/>
              </a:rPr>
              <a:t>Twitter</a:t>
            </a:r>
            <a:r>
              <a:rPr lang="zh-CN" altLang="en-US" sz="2400" dirty="0">
                <a:latin typeface="华文仿宋" panose="02010600040101010101" pitchFamily="2" charset="-122"/>
                <a:ea typeface="华文仿宋" panose="02010600040101010101" pitchFamily="2" charset="-122"/>
              </a:rPr>
              <a:t>，然后使用阅读器对象进行搜索。在笔记本文件中，</a:t>
            </a:r>
            <a:r>
              <a:rPr lang="zh-CN" altLang="en-US" sz="2400" dirty="0" smtClean="0">
                <a:latin typeface="华文仿宋" panose="02010600040101010101" pitchFamily="2" charset="-122"/>
                <a:ea typeface="华文仿宋" panose="02010600040101010101" pitchFamily="2" charset="-122"/>
              </a:rPr>
              <a:t>指定</a:t>
            </a:r>
            <a:r>
              <a:rPr lang="zh-CN" altLang="en-US" sz="2400" dirty="0">
                <a:latin typeface="华文仿宋" panose="02010600040101010101" pitchFamily="2" charset="-122"/>
                <a:ea typeface="华文仿宋" panose="02010600040101010101" pitchFamily="2" charset="-122"/>
              </a:rPr>
              <a:t>消息的存储位置。</a:t>
            </a:r>
            <a:endParaRPr lang="zh-CN" altLang="en-US" sz="2400" dirty="0">
              <a:latin typeface="华文仿宋" panose="02010600040101010101" pitchFamily="2" charset="-122"/>
              <a:ea typeface="华文仿宋" panose="02010600040101010101" pitchFamily="2" charset="-122"/>
            </a:endParaRPr>
          </a:p>
        </p:txBody>
      </p:sp>
      <p:sp>
        <p:nvSpPr>
          <p:cNvPr id="6" name="文本框 5"/>
          <p:cNvSpPr txBox="1"/>
          <p:nvPr/>
        </p:nvSpPr>
        <p:spPr>
          <a:xfrm>
            <a:off x="958215" y="5123984"/>
            <a:ext cx="7398385" cy="92202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dirty="0"/>
              <a:t>import os</a:t>
            </a:r>
            <a:endParaRPr lang="zh-CN" altLang="en-US" i="1" dirty="0"/>
          </a:p>
          <a:p>
            <a:pPr marL="285750" indent="-285750">
              <a:buFont typeface="Arial" panose="020B0604020202020204" pitchFamily="34" charset="0"/>
              <a:buChar char="•"/>
            </a:pPr>
            <a:r>
              <a:rPr lang="zh-CN" altLang="en-US" i="1" dirty="0"/>
              <a:t>output_filename = os.path.join(os.path.expanduser("~"),"Data", "twitter", "python_tweets.json")</a:t>
            </a:r>
            <a:endParaRPr lang="zh-CN" altLang="en-US" i="1" dirty="0"/>
          </a:p>
        </p:txBody>
      </p:sp>
      <p:sp>
        <p:nvSpPr>
          <p:cNvPr id="7" name="文本框 6"/>
          <p:cNvSpPr txBox="1"/>
          <p:nvPr/>
        </p:nvSpPr>
        <p:spPr>
          <a:xfrm>
            <a:off x="958215" y="5989955"/>
            <a:ext cx="2540000" cy="36830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dirty="0"/>
              <a:t>import json</a:t>
            </a:r>
            <a:endParaRPr lang="zh-CN" altLang="en-US" i="1" dirty="0"/>
          </a:p>
        </p:txBody>
      </p:sp>
      <p:sp>
        <p:nvSpPr>
          <p:cNvPr id="8" name="文本框 7"/>
          <p:cNvSpPr txBox="1"/>
          <p:nvPr/>
        </p:nvSpPr>
        <p:spPr>
          <a:xfrm>
            <a:off x="958215" y="6358255"/>
            <a:ext cx="7398385" cy="36830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a:t>t = twitter.Twitter(auth=authorization)</a:t>
            </a:r>
            <a:endParaRPr lang="zh-CN" altLang="en-US" i="1"/>
          </a:p>
        </p:txBody>
      </p:sp>
      <p:sp>
        <p:nvSpPr>
          <p:cNvPr id="9" name="文本框 8"/>
          <p:cNvSpPr txBox="1"/>
          <p:nvPr/>
        </p:nvSpPr>
        <p:spPr>
          <a:xfrm>
            <a:off x="321310" y="783590"/>
            <a:ext cx="5298245" cy="369332"/>
          </a:xfrm>
          <a:prstGeom prst="rect">
            <a:avLst/>
          </a:prstGeom>
          <a:noFill/>
        </p:spPr>
        <p:txBody>
          <a:bodyPr wrap="none" rtlCol="0" anchor="t">
            <a:spAutoFit/>
          </a:bodyPr>
          <a:lstStyle/>
          <a:p>
            <a:r>
              <a:rPr lang="zh-CN" altLang="en-US" b="1" dirty="0" smtClean="0">
                <a:solidFill>
                  <a:srgbClr val="FF0000"/>
                </a:solidFill>
                <a:latin typeface="华文仿宋" panose="02010600040101010101" pitchFamily="2" charset="-122"/>
                <a:ea typeface="华文仿宋" panose="02010600040101010101" pitchFamily="2" charset="-122"/>
                <a:sym typeface="+mn-ea"/>
              </a:rPr>
              <a:t>对于没有兴趣的同学，请跳过接下来的两张幻灯片</a:t>
            </a:r>
            <a:endParaRPr lang="zh-CN" altLang="en-US"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0360" y="539500"/>
            <a:ext cx="8462645" cy="3046988"/>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打开</a:t>
            </a:r>
            <a:r>
              <a:rPr lang="zh-CN" altLang="en-US" sz="2400" dirty="0">
                <a:latin typeface="华文仿宋" panose="02010600040101010101" pitchFamily="2" charset="-122"/>
                <a:ea typeface="华文仿宋" panose="02010600040101010101" pitchFamily="2" charset="-122"/>
              </a:rPr>
              <a:t>输出文件，等待写入数据，写入模式指定为“</a:t>
            </a:r>
            <a:r>
              <a:rPr lang="en-US" altLang="zh-CN" sz="2400" dirty="0">
                <a:latin typeface="华文仿宋" panose="02010600040101010101" pitchFamily="2" charset="-122"/>
                <a:ea typeface="华文仿宋" panose="02010600040101010101" pitchFamily="2" charset="-122"/>
              </a:rPr>
              <a:t>a</a:t>
            </a:r>
            <a:r>
              <a:rPr lang="zh-CN" altLang="en-US" sz="2400" dirty="0">
                <a:latin typeface="华文仿宋" panose="02010600040101010101" pitchFamily="2" charset="-122"/>
                <a:ea typeface="华文仿宋" panose="02010600040101010101" pitchFamily="2" charset="-122"/>
              </a:rPr>
              <a:t>”，这样每次在文件末尾追加新数据。</a:t>
            </a:r>
            <a:r>
              <a:rPr lang="zh-CN" altLang="en-US" sz="2400" dirty="0" smtClean="0">
                <a:latin typeface="华文仿宋" panose="02010600040101010101" pitchFamily="2" charset="-122"/>
                <a:ea typeface="华文仿宋" panose="02010600040101010101" pitchFamily="2" charset="-122"/>
              </a:rPr>
              <a:t>使用</a:t>
            </a:r>
            <a:r>
              <a:rPr lang="zh-CN" altLang="en-US" sz="2400" dirty="0">
                <a:latin typeface="华文仿宋" panose="02010600040101010101" pitchFamily="2" charset="-122"/>
                <a:ea typeface="华文仿宋" panose="02010600040101010101" pitchFamily="2" charset="-122"/>
              </a:rPr>
              <a:t>建立好的连接，搜索单词“</a:t>
            </a:r>
            <a:r>
              <a:rPr lang="en-US" altLang="zh-CN" sz="2400" dirty="0">
                <a:latin typeface="华文仿宋" panose="02010600040101010101" pitchFamily="2" charset="-122"/>
                <a:ea typeface="华文仿宋" panose="02010600040101010101" pitchFamily="2" charset="-122"/>
              </a:rPr>
              <a:t>Python”</a:t>
            </a:r>
            <a:r>
              <a:rPr lang="zh-CN" altLang="en-US" sz="2400" dirty="0">
                <a:latin typeface="华文仿宋" panose="02010600040101010101" pitchFamily="2" charset="-122"/>
                <a:ea typeface="华文仿宋" panose="02010600040101010101" pitchFamily="2" charset="-122"/>
              </a:rPr>
              <a:t>，对于</a:t>
            </a:r>
            <a:r>
              <a:rPr lang="en-US" altLang="zh-CN" sz="2400" dirty="0">
                <a:latin typeface="华文仿宋" panose="02010600040101010101" pitchFamily="2" charset="-122"/>
                <a:ea typeface="华文仿宋" panose="02010600040101010101" pitchFamily="2" charset="-122"/>
              </a:rPr>
              <a:t>search</a:t>
            </a:r>
            <a:r>
              <a:rPr lang="zh-CN" altLang="en-US" sz="2400" dirty="0">
                <a:latin typeface="华文仿宋" panose="02010600040101010101" pitchFamily="2" charset="-122"/>
                <a:ea typeface="华文仿宋" panose="02010600040101010101" pitchFamily="2" charset="-122"/>
              </a:rPr>
              <a:t>方法返回的数据，我们只需要“</a:t>
            </a:r>
            <a:r>
              <a:rPr lang="en-US" altLang="zh-CN" sz="2400" dirty="0">
                <a:latin typeface="华文仿宋" panose="02010600040101010101" pitchFamily="2" charset="-122"/>
                <a:ea typeface="华文仿宋" panose="02010600040101010101" pitchFamily="2" charset="-122"/>
              </a:rPr>
              <a:t>statuses”</a:t>
            </a:r>
            <a:r>
              <a:rPr lang="zh-CN" altLang="en-US" sz="2400" dirty="0" smtClean="0">
                <a:latin typeface="华文仿宋" panose="02010600040101010101" pitchFamily="2" charset="-122"/>
                <a:ea typeface="华文仿宋" panose="02010600040101010101" pitchFamily="2" charset="-122"/>
              </a:rPr>
              <a:t>部分。</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smtClean="0">
              <a:latin typeface="华文仿宋" panose="02010600040101010101" pitchFamily="2" charset="-122"/>
              <a:ea typeface="华文仿宋" panose="02010600040101010101" pitchFamily="2" charset="-122"/>
            </a:endParaRPr>
          </a:p>
          <a:p>
            <a:r>
              <a:rPr lang="en-US" altLang="zh-CN" sz="2400" dirty="0">
                <a:latin typeface="华文仿宋" panose="02010600040101010101" pitchFamily="2" charset="-122"/>
                <a:ea typeface="华文仿宋" panose="02010600040101010101" pitchFamily="2" charset="-122"/>
              </a:rPr>
              <a:t> </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下面</a:t>
            </a:r>
            <a:r>
              <a:rPr lang="zh-CN" altLang="en-US" sz="2400" dirty="0">
                <a:latin typeface="华文仿宋" panose="02010600040101010101" pitchFamily="2" charset="-122"/>
                <a:ea typeface="华文仿宋" panose="02010600040101010101" pitchFamily="2" charset="-122"/>
              </a:rPr>
              <a:t>代码获取到</a:t>
            </a:r>
            <a:r>
              <a:rPr lang="en-US" altLang="zh-CN" sz="2400" dirty="0">
                <a:latin typeface="华文仿宋" panose="02010600040101010101" pitchFamily="2" charset="-122"/>
                <a:ea typeface="华文仿宋" panose="02010600040101010101" pitchFamily="2" charset="-122"/>
              </a:rPr>
              <a:t>Twitter</a:t>
            </a:r>
            <a:r>
              <a:rPr lang="zh-CN" altLang="en-US" sz="2400" dirty="0">
                <a:latin typeface="华文仿宋" panose="02010600040101010101" pitchFamily="2" charset="-122"/>
                <a:ea typeface="华文仿宋" panose="02010600040101010101" pitchFamily="2" charset="-122"/>
              </a:rPr>
              <a:t>消息，使用</a:t>
            </a:r>
            <a:r>
              <a:rPr lang="en-US" altLang="zh-CN" sz="2400" dirty="0" err="1">
                <a:latin typeface="华文仿宋" panose="02010600040101010101" pitchFamily="2" charset="-122"/>
                <a:ea typeface="华文仿宋" panose="02010600040101010101" pitchFamily="2" charset="-122"/>
              </a:rPr>
              <a:t>json</a:t>
            </a:r>
            <a:r>
              <a:rPr lang="zh-CN" altLang="en-US" sz="2400" dirty="0">
                <a:latin typeface="华文仿宋" panose="02010600040101010101" pitchFamily="2" charset="-122"/>
                <a:ea typeface="华文仿宋" panose="02010600040101010101" pitchFamily="2" charset="-122"/>
              </a:rPr>
              <a:t>库的</a:t>
            </a:r>
            <a:r>
              <a:rPr lang="en-US" altLang="zh-CN" sz="2400" dirty="0">
                <a:latin typeface="华文仿宋" panose="02010600040101010101" pitchFamily="2" charset="-122"/>
                <a:ea typeface="华文仿宋" panose="02010600040101010101" pitchFamily="2" charset="-122"/>
              </a:rPr>
              <a:t>dump</a:t>
            </a:r>
            <a:r>
              <a:rPr lang="zh-CN" altLang="en-US" sz="2400" dirty="0">
                <a:latin typeface="华文仿宋" panose="02010600040101010101" pitchFamily="2" charset="-122"/>
                <a:ea typeface="华文仿宋" panose="02010600040101010101" pitchFamily="2" charset="-122"/>
              </a:rPr>
              <a:t>函数将其转换为字符串形式后，写入到</a:t>
            </a:r>
            <a:r>
              <a:rPr lang="zh-CN" altLang="en-US" sz="2400" dirty="0" smtClean="0">
                <a:latin typeface="华文仿宋" panose="02010600040101010101" pitchFamily="2" charset="-122"/>
                <a:ea typeface="华文仿宋" panose="02010600040101010101" pitchFamily="2" charset="-122"/>
              </a:rPr>
              <a:t>输出</a:t>
            </a:r>
            <a:r>
              <a:rPr lang="zh-CN" altLang="en-US" sz="2400" dirty="0">
                <a:latin typeface="华文仿宋" panose="02010600040101010101" pitchFamily="2" charset="-122"/>
                <a:ea typeface="华文仿宋" panose="02010600040101010101" pitchFamily="2" charset="-122"/>
              </a:rPr>
              <a:t>文件中。写完每条消息后，再写一行空行，便于把每条消息区分开来。</a:t>
            </a:r>
            <a:endParaRPr lang="zh-CN" altLang="en-US" sz="2400" dirty="0">
              <a:latin typeface="华文仿宋" panose="02010600040101010101" pitchFamily="2" charset="-122"/>
              <a:ea typeface="华文仿宋" panose="02010600040101010101" pitchFamily="2" charset="-122"/>
            </a:endParaRPr>
          </a:p>
        </p:txBody>
      </p:sp>
      <p:sp>
        <p:nvSpPr>
          <p:cNvPr id="4" name="文本框 3"/>
          <p:cNvSpPr txBox="1"/>
          <p:nvPr/>
        </p:nvSpPr>
        <p:spPr>
          <a:xfrm>
            <a:off x="405447" y="4038600"/>
            <a:ext cx="8331835" cy="1753235"/>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dirty="0"/>
              <a:t>with open(output_filename, 'a') as output_file:</a:t>
            </a:r>
            <a:endParaRPr lang="zh-CN" altLang="en-US" i="1" dirty="0"/>
          </a:p>
          <a:p>
            <a:pPr marL="285750" indent="-285750">
              <a:buFont typeface="Arial" panose="020B0604020202020204" pitchFamily="34" charset="0"/>
              <a:buChar char="•"/>
            </a:pPr>
            <a:r>
              <a:rPr lang="zh-CN" altLang="en-US" i="1" dirty="0"/>
              <a:t>search_results = t.search.tweets(q="python", count=100)['statuses']</a:t>
            </a:r>
            <a:endParaRPr lang="zh-CN" altLang="en-US" i="1" dirty="0"/>
          </a:p>
          <a:p>
            <a:pPr marL="285750" indent="-285750">
              <a:buFont typeface="Arial" panose="020B0604020202020204" pitchFamily="34" charset="0"/>
              <a:buChar char="•"/>
            </a:pPr>
            <a:r>
              <a:rPr lang="zh-CN" altLang="en-US" i="1" dirty="0"/>
              <a:t>for tweet in search_results:</a:t>
            </a:r>
            <a:endParaRPr lang="zh-CN" altLang="en-US" i="1" dirty="0"/>
          </a:p>
          <a:p>
            <a:pPr indent="0">
              <a:buFont typeface="Arial" panose="020B0604020202020204" pitchFamily="34" charset="0"/>
              <a:buNone/>
            </a:pPr>
            <a:r>
              <a:rPr lang="en-US" altLang="zh-CN" i="1" dirty="0"/>
              <a:t>	</a:t>
            </a:r>
            <a:r>
              <a:rPr lang="zh-CN" altLang="en-US" i="1" dirty="0"/>
              <a:t>if 'text' in tweet:</a:t>
            </a:r>
            <a:endParaRPr lang="zh-CN" altLang="en-US" i="1" dirty="0"/>
          </a:p>
          <a:p>
            <a:pPr indent="0">
              <a:buFont typeface="Arial" panose="020B0604020202020204" pitchFamily="34" charset="0"/>
              <a:buNone/>
            </a:pPr>
            <a:r>
              <a:rPr lang="en-US" altLang="zh-CN" i="1" dirty="0"/>
              <a:t>		</a:t>
            </a:r>
            <a:r>
              <a:rPr lang="zh-CN" altLang="en-US" i="1" dirty="0"/>
              <a:t>output_file.write(json.dumps(tweet))</a:t>
            </a:r>
            <a:endParaRPr lang="zh-CN" altLang="en-US" i="1" dirty="0"/>
          </a:p>
          <a:p>
            <a:pPr indent="0">
              <a:buFont typeface="Arial" panose="020B0604020202020204" pitchFamily="34" charset="0"/>
              <a:buNone/>
            </a:pPr>
            <a:r>
              <a:rPr lang="en-US" altLang="zh-CN" i="1" dirty="0"/>
              <a:t>		</a:t>
            </a:r>
            <a:r>
              <a:rPr lang="zh-CN" altLang="en-US" i="1" dirty="0"/>
              <a:t>output_file.write("\n\n")</a:t>
            </a:r>
            <a:endParaRPr lang="zh-CN" altLang="en-US" i="1" dirty="0"/>
          </a:p>
        </p:txBody>
      </p:sp>
      <p:sp>
        <p:nvSpPr>
          <p:cNvPr id="5" name="文本框 4"/>
          <p:cNvSpPr txBox="1"/>
          <p:nvPr/>
        </p:nvSpPr>
        <p:spPr>
          <a:xfrm>
            <a:off x="339725" y="6019800"/>
            <a:ext cx="8463280" cy="461665"/>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上述</a:t>
            </a:r>
            <a:r>
              <a:rPr lang="zh-CN" altLang="en-US" sz="2400" dirty="0">
                <a:latin typeface="华文仿宋" panose="02010600040101010101" pitchFamily="2" charset="-122"/>
                <a:ea typeface="华文仿宋" panose="02010600040101010101" pitchFamily="2" charset="-122"/>
              </a:rPr>
              <a:t>代码运行几分钟后，输出文件中就能有</a:t>
            </a:r>
            <a:r>
              <a:rPr lang="en-US" altLang="zh-CN" sz="2400" dirty="0">
                <a:latin typeface="华文仿宋" panose="02010600040101010101" pitchFamily="2" charset="-122"/>
                <a:ea typeface="华文仿宋" panose="02010600040101010101" pitchFamily="2" charset="-122"/>
              </a:rPr>
              <a:t>100</a:t>
            </a:r>
            <a:r>
              <a:rPr lang="zh-CN" altLang="en-US" sz="2400" dirty="0">
                <a:latin typeface="华文仿宋" panose="02010600040101010101" pitchFamily="2" charset="-122"/>
                <a:ea typeface="华文仿宋" panose="02010600040101010101" pitchFamily="2" charset="-122"/>
              </a:rPr>
              <a:t>条消息。</a:t>
            </a:r>
            <a:endParaRPr lang="zh-CN" altLang="en-US" sz="2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5135" y="552450"/>
            <a:ext cx="7106920" cy="523220"/>
          </a:xfrm>
          <a:prstGeom prst="rect">
            <a:avLst/>
          </a:prstGeom>
          <a:noFill/>
        </p:spPr>
        <p:txBody>
          <a:bodyPr wrap="square" rtlCol="0" anchor="t">
            <a:spAutoFit/>
          </a:bodyPr>
          <a:lstStyle/>
          <a:p>
            <a:r>
              <a:rPr lang="zh-CN" altLang="en-US" sz="2800" b="1" dirty="0">
                <a:latin typeface="华文仿宋" panose="02010600040101010101" pitchFamily="2" charset="-122"/>
                <a:ea typeface="华文仿宋" panose="02010600040101010101" pitchFamily="2" charset="-122"/>
              </a:rPr>
              <a:t>加载数据集并对其分类</a:t>
            </a:r>
            <a:endParaRPr lang="zh-CN" altLang="en-US" sz="28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445135" y="1280695"/>
            <a:ext cx="7844790"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完成</a:t>
            </a:r>
            <a:r>
              <a:rPr lang="zh-CN" altLang="en-US" sz="2400" dirty="0">
                <a:latin typeface="华文仿宋" panose="02010600040101010101" pitchFamily="2" charset="-122"/>
                <a:ea typeface="华文仿宋" panose="02010600040101010101" pitchFamily="2" charset="-122"/>
              </a:rPr>
              <a:t>消息采集后，我们拿到了原始数据集，对它里面的消息逐条标注后，才能用于分类任务</a:t>
            </a:r>
            <a:r>
              <a:rPr lang="zh-CN" altLang="en-US" sz="2400" dirty="0" smtClean="0">
                <a:latin typeface="华文仿宋" panose="02010600040101010101" pitchFamily="2" charset="-122"/>
                <a:ea typeface="华文仿宋" panose="02010600040101010101" pitchFamily="2" charset="-122"/>
              </a:rPr>
              <a:t>。在</a:t>
            </a:r>
            <a:r>
              <a:rPr lang="zh-CN" altLang="en-US" sz="2400" dirty="0">
                <a:latin typeface="华文仿宋" panose="02010600040101010101" pitchFamily="2" charset="-122"/>
                <a:ea typeface="华文仿宋" panose="02010600040101010101" pitchFamily="2" charset="-122"/>
              </a:rPr>
              <a:t>笔记本文件中创建一个表单，方便标注。</a:t>
            </a:r>
            <a:endParaRPr lang="zh-CN" altLang="en-US" sz="2400" dirty="0">
              <a:latin typeface="华文仿宋" panose="02010600040101010101" pitchFamily="2" charset="-122"/>
              <a:ea typeface="华文仿宋" panose="02010600040101010101" pitchFamily="2" charset="-122"/>
            </a:endParaRPr>
          </a:p>
        </p:txBody>
      </p:sp>
      <p:sp>
        <p:nvSpPr>
          <p:cNvPr id="5" name="文本框 4"/>
          <p:cNvSpPr txBox="1"/>
          <p:nvPr/>
        </p:nvSpPr>
        <p:spPr>
          <a:xfrm>
            <a:off x="445135" y="2481024"/>
            <a:ext cx="7844790" cy="2677656"/>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我们</a:t>
            </a:r>
            <a:r>
              <a:rPr lang="zh-CN" altLang="en-US" sz="2400" dirty="0">
                <a:latin typeface="华文仿宋" panose="02010600040101010101" pitchFamily="2" charset="-122"/>
                <a:ea typeface="华文仿宋" panose="02010600040101010101" pitchFamily="2" charset="-122"/>
              </a:rPr>
              <a:t>可以使用</a:t>
            </a:r>
            <a:r>
              <a:rPr lang="en-US" altLang="zh-CN" sz="2400" dirty="0" err="1">
                <a:latin typeface="华文仿宋" panose="02010600040101010101" pitchFamily="2" charset="-122"/>
                <a:ea typeface="华文仿宋" panose="02010600040101010101" pitchFamily="2" charset="-122"/>
              </a:rPr>
              <a:t>json</a:t>
            </a:r>
            <a:r>
              <a:rPr lang="zh-CN" altLang="en-US" sz="2400" dirty="0">
                <a:latin typeface="华文仿宋" panose="02010600040101010101" pitchFamily="2" charset="-122"/>
                <a:ea typeface="华文仿宋" panose="02010600040101010101" pitchFamily="2" charset="-122"/>
              </a:rPr>
              <a:t>库解析数据集，但是要先根据空行把读进来的文件拆分（</a:t>
            </a:r>
            <a:r>
              <a:rPr lang="en-US" altLang="zh-CN" sz="2400" dirty="0">
                <a:latin typeface="华文仿宋" panose="02010600040101010101" pitchFamily="2" charset="-122"/>
                <a:ea typeface="华文仿宋" panose="02010600040101010101" pitchFamily="2" charset="-122"/>
              </a:rPr>
              <a:t>split</a:t>
            </a:r>
            <a:r>
              <a:rPr lang="zh-CN" altLang="en-US" sz="2400" dirty="0">
                <a:latin typeface="华文仿宋" panose="02010600040101010101" pitchFamily="2" charset="-122"/>
                <a:ea typeface="华文仿宋" panose="02010600040101010101" pitchFamily="2" charset="-122"/>
              </a:rPr>
              <a:t>方法）</a:t>
            </a:r>
            <a:r>
              <a:rPr lang="zh-CN" altLang="en-US" sz="2400" dirty="0" smtClean="0">
                <a:latin typeface="华文仿宋" panose="02010600040101010101" pitchFamily="2" charset="-122"/>
                <a:ea typeface="华文仿宋" panose="02010600040101010101" pitchFamily="2" charset="-122"/>
              </a:rPr>
              <a:t>成一</a:t>
            </a:r>
            <a:r>
              <a:rPr lang="zh-CN" altLang="en-US" sz="2400" dirty="0">
                <a:latin typeface="华文仿宋" panose="02010600040101010101" pitchFamily="2" charset="-122"/>
                <a:ea typeface="华文仿宋" panose="02010600040101010101" pitchFamily="2" charset="-122"/>
              </a:rPr>
              <a:t>个列表，得到真正的消息对象。</a:t>
            </a:r>
            <a:endParaRPr lang="zh-CN" altLang="en-US"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  新建</a:t>
            </a:r>
            <a:r>
              <a:rPr lang="zh-CN" altLang="en-US" sz="2400" dirty="0">
                <a:latin typeface="华文仿宋" panose="02010600040101010101" pitchFamily="2" charset="-122"/>
                <a:ea typeface="华文仿宋" panose="02010600040101010101" pitchFamily="2" charset="-122"/>
              </a:rPr>
              <a:t>一个笔记本文件（我把它命名为</a:t>
            </a:r>
            <a:r>
              <a:rPr lang="en-US" altLang="zh-CN" sz="2400" dirty="0">
                <a:latin typeface="华文仿宋" panose="02010600040101010101" pitchFamily="2" charset="-122"/>
                <a:ea typeface="华文仿宋" panose="02010600040101010101" pitchFamily="2" charset="-122"/>
              </a:rPr>
              <a:t>ch6_label_twitter</a:t>
            </a:r>
            <a:r>
              <a:rPr lang="zh-CN" altLang="en-US" sz="2400" dirty="0">
                <a:latin typeface="华文仿宋" panose="02010600040101010101" pitchFamily="2" charset="-122"/>
                <a:ea typeface="华文仿宋" panose="02010600040101010101" pitchFamily="2" charset="-122"/>
              </a:rPr>
              <a:t>），指定数据集的名称。该名称即为</a:t>
            </a:r>
            <a:r>
              <a:rPr lang="zh-CN" altLang="en-US" sz="2400" dirty="0" smtClean="0">
                <a:latin typeface="华文仿宋" panose="02010600040101010101" pitchFamily="2" charset="-122"/>
                <a:ea typeface="华文仿宋" panose="02010600040101010101" pitchFamily="2" charset="-122"/>
              </a:rPr>
              <a:t>上</a:t>
            </a:r>
            <a:r>
              <a:rPr lang="zh-CN" altLang="en-US" sz="2400" dirty="0">
                <a:latin typeface="华文仿宋" panose="02010600040101010101" pitchFamily="2" charset="-122"/>
                <a:ea typeface="华文仿宋" panose="02010600040101010101" pitchFamily="2" charset="-122"/>
              </a:rPr>
              <a:t>节指定的输出文件的名字。我们还指定用于存放每条消息所属类别的文件名。代码如下：</a:t>
            </a:r>
            <a:endParaRPr lang="zh-CN" altLang="en-US" sz="2400" dirty="0">
              <a:latin typeface="华文仿宋" panose="02010600040101010101" pitchFamily="2" charset="-122"/>
              <a:ea typeface="华文仿宋" panose="02010600040101010101" pitchFamily="2" charset="-122"/>
            </a:endParaRPr>
          </a:p>
        </p:txBody>
      </p:sp>
      <p:sp>
        <p:nvSpPr>
          <p:cNvPr id="6" name="文本框 5"/>
          <p:cNvSpPr txBox="1"/>
          <p:nvPr/>
        </p:nvSpPr>
        <p:spPr>
          <a:xfrm>
            <a:off x="445135" y="5123815"/>
            <a:ext cx="7844790" cy="1476375"/>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dirty="0"/>
              <a:t>import os</a:t>
            </a:r>
            <a:endParaRPr lang="zh-CN" altLang="en-US" i="1" dirty="0"/>
          </a:p>
          <a:p>
            <a:pPr marL="285750" indent="-285750">
              <a:buFont typeface="Arial" panose="020B0604020202020204" pitchFamily="34" charset="0"/>
              <a:buChar char="•"/>
            </a:pPr>
            <a:r>
              <a:rPr lang="zh-CN" altLang="en-US" i="1" dirty="0"/>
              <a:t>input_filename = os.path.join(os.path.expanduser("~"), "Data","twitter", "python_tweets.json")</a:t>
            </a:r>
            <a:endParaRPr lang="zh-CN" altLang="en-US" i="1" dirty="0"/>
          </a:p>
          <a:p>
            <a:pPr marL="285750" indent="-285750">
              <a:buFont typeface="Arial" panose="020B0604020202020204" pitchFamily="34" charset="0"/>
              <a:buChar char="•"/>
            </a:pPr>
            <a:r>
              <a:rPr lang="zh-CN" altLang="en-US" i="1" dirty="0"/>
              <a:t>labels_filename = os.path.join(os.path.expanduser("~"), "Data","twitter", "python_classes.json")</a:t>
            </a:r>
            <a:endParaRPr lang="zh-CN" altLang="en-US"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06145" y="835660"/>
            <a:ext cx="2540000" cy="36830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a:t>import json</a:t>
            </a:r>
            <a:endParaRPr lang="zh-CN" altLang="en-US" i="1"/>
          </a:p>
        </p:txBody>
      </p:sp>
      <p:sp>
        <p:nvSpPr>
          <p:cNvPr id="4" name="文本框 3"/>
          <p:cNvSpPr txBox="1"/>
          <p:nvPr/>
        </p:nvSpPr>
        <p:spPr>
          <a:xfrm>
            <a:off x="906145" y="1428115"/>
            <a:ext cx="2540000" cy="36830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dirty="0"/>
              <a:t>tweets </a:t>
            </a:r>
            <a:r>
              <a:rPr lang="zh-CN" altLang="en-US" dirty="0"/>
              <a:t>= []</a:t>
            </a:r>
            <a:endParaRPr lang="zh-CN" altLang="en-US" dirty="0"/>
          </a:p>
        </p:txBody>
      </p:sp>
      <p:sp>
        <p:nvSpPr>
          <p:cNvPr id="5" name="文本框 4"/>
          <p:cNvSpPr txBox="1"/>
          <p:nvPr/>
        </p:nvSpPr>
        <p:spPr>
          <a:xfrm>
            <a:off x="906145" y="2091055"/>
            <a:ext cx="6250940" cy="1476375"/>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dirty="0"/>
              <a:t>with open(input_filename) as inf:</a:t>
            </a:r>
            <a:endParaRPr lang="zh-CN" altLang="en-US" i="1" dirty="0"/>
          </a:p>
          <a:p>
            <a:pPr marL="285750" indent="-285750">
              <a:buFont typeface="Arial" panose="020B0604020202020204" pitchFamily="34" charset="0"/>
              <a:buChar char="•"/>
            </a:pPr>
            <a:r>
              <a:rPr lang="zh-CN" altLang="en-US" i="1" dirty="0"/>
              <a:t>for line in inf:</a:t>
            </a:r>
            <a:endParaRPr lang="zh-CN" altLang="en-US" i="1" dirty="0"/>
          </a:p>
          <a:p>
            <a:pPr indent="0">
              <a:buFont typeface="Arial" panose="020B0604020202020204" pitchFamily="34" charset="0"/>
              <a:buNone/>
            </a:pPr>
            <a:r>
              <a:rPr lang="en-US" altLang="zh-CN" i="1" dirty="0"/>
              <a:t>	</a:t>
            </a:r>
            <a:r>
              <a:rPr lang="zh-CN" altLang="en-US" i="1" dirty="0"/>
              <a:t>if len(line.strip()) == 0:</a:t>
            </a:r>
            <a:endParaRPr lang="zh-CN" altLang="en-US" i="1" dirty="0"/>
          </a:p>
          <a:p>
            <a:pPr indent="0">
              <a:buFont typeface="Arial" panose="020B0604020202020204" pitchFamily="34" charset="0"/>
              <a:buNone/>
            </a:pPr>
            <a:r>
              <a:rPr lang="en-US" altLang="zh-CN" i="1" dirty="0"/>
              <a:t>	      </a:t>
            </a:r>
            <a:r>
              <a:rPr lang="zh-CN" altLang="en-US" i="1" dirty="0"/>
              <a:t>continue</a:t>
            </a:r>
            <a:endParaRPr lang="zh-CN" altLang="en-US" i="1" dirty="0"/>
          </a:p>
          <a:p>
            <a:pPr indent="0">
              <a:buFont typeface="Arial" panose="020B0604020202020204" pitchFamily="34" charset="0"/>
              <a:buNone/>
            </a:pPr>
            <a:r>
              <a:rPr lang="en-US" altLang="zh-CN" i="1" dirty="0"/>
              <a:t>	</a:t>
            </a:r>
            <a:r>
              <a:rPr lang="zh-CN" altLang="en-US" i="1" dirty="0"/>
              <a:t>tweets.append(json.loads(line))</a:t>
            </a:r>
            <a:endParaRPr lang="zh-CN" altLang="en-US" i="1" dirty="0"/>
          </a:p>
        </p:txBody>
      </p:sp>
      <p:sp>
        <p:nvSpPr>
          <p:cNvPr id="6" name="文本框 5"/>
          <p:cNvSpPr txBox="1"/>
          <p:nvPr/>
        </p:nvSpPr>
        <p:spPr>
          <a:xfrm>
            <a:off x="771524" y="3567430"/>
            <a:ext cx="7527925"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接下来</a:t>
            </a:r>
            <a:r>
              <a:rPr lang="zh-CN" altLang="en-US" sz="2400" dirty="0">
                <a:latin typeface="华文仿宋" panose="02010600040101010101" pitchFamily="2" charset="-122"/>
                <a:ea typeface="华文仿宋" panose="02010600040101010101" pitchFamily="2" charset="-122"/>
              </a:rPr>
              <a:t>，在笔记本文件中嵌入</a:t>
            </a:r>
            <a:r>
              <a:rPr lang="en-US" altLang="zh-CN" sz="2400" dirty="0">
                <a:latin typeface="华文仿宋" panose="02010600040101010101" pitchFamily="2" charset="-122"/>
                <a:ea typeface="华文仿宋" panose="02010600040101010101" pitchFamily="2" charset="-122"/>
              </a:rPr>
              <a:t>HTML</a:t>
            </a:r>
            <a:r>
              <a:rPr lang="zh-CN" altLang="en-US" sz="2400" dirty="0">
                <a:latin typeface="华文仿宋" panose="02010600040101010101" pitchFamily="2" charset="-122"/>
                <a:ea typeface="华文仿宋" panose="02010600040101010101" pitchFamily="2" charset="-122"/>
              </a:rPr>
              <a:t>代码，实现</a:t>
            </a:r>
            <a:r>
              <a:rPr lang="en-US" altLang="zh-CN" sz="2400" dirty="0">
                <a:latin typeface="华文仿宋" panose="02010600040101010101" pitchFamily="2" charset="-122"/>
                <a:ea typeface="华文仿宋" panose="02010600040101010101" pitchFamily="2" charset="-122"/>
              </a:rPr>
              <a:t>JavaScript</a:t>
            </a:r>
            <a:r>
              <a:rPr lang="zh-CN" altLang="en-US" sz="2400" dirty="0">
                <a:latin typeface="华文仿宋" panose="02010600040101010101" pitchFamily="2" charset="-122"/>
                <a:ea typeface="华文仿宋" panose="02010600040101010101" pitchFamily="2" charset="-122"/>
              </a:rPr>
              <a:t>和</a:t>
            </a:r>
            <a:r>
              <a:rPr lang="en-US" altLang="zh-CN" sz="2400" dirty="0">
                <a:latin typeface="华文仿宋" panose="02010600040101010101" pitchFamily="2" charset="-122"/>
                <a:ea typeface="华文仿宋" panose="02010600040101010101" pitchFamily="2" charset="-122"/>
              </a:rPr>
              <a:t>Python</a:t>
            </a:r>
            <a:r>
              <a:rPr lang="zh-CN" altLang="en-US" sz="2400" dirty="0">
                <a:latin typeface="华文仿宋" panose="02010600040101010101" pitchFamily="2" charset="-122"/>
                <a:ea typeface="华文仿宋" panose="02010600040101010101" pitchFamily="2" charset="-122"/>
              </a:rPr>
              <a:t>之间的通信，用网页形式展示</a:t>
            </a:r>
            <a:r>
              <a:rPr lang="zh-CN" altLang="en-US" sz="2400" dirty="0" smtClean="0">
                <a:latin typeface="华文仿宋" panose="02010600040101010101" pitchFamily="2" charset="-122"/>
                <a:ea typeface="华文仿宋" panose="02010600040101010101" pitchFamily="2" charset="-122"/>
              </a:rPr>
              <a:t>消息</a:t>
            </a:r>
            <a:r>
              <a:rPr lang="zh-CN" altLang="en-US" sz="2400" dirty="0">
                <a:latin typeface="华文仿宋" panose="02010600040101010101" pitchFamily="2" charset="-122"/>
                <a:ea typeface="华文仿宋" panose="02010600040101010101" pitchFamily="2" charset="-122"/>
              </a:rPr>
              <a:t>，便于标注。</a:t>
            </a:r>
            <a:endParaRPr lang="zh-CN" altLang="en-US" sz="2400" dirty="0">
              <a:latin typeface="华文仿宋" panose="02010600040101010101" pitchFamily="2" charset="-122"/>
              <a:ea typeface="华文仿宋" panose="02010600040101010101" pitchFamily="2" charset="-122"/>
            </a:endParaRPr>
          </a:p>
        </p:txBody>
      </p:sp>
      <p:sp>
        <p:nvSpPr>
          <p:cNvPr id="7" name="文本框 6"/>
          <p:cNvSpPr txBox="1"/>
          <p:nvPr/>
        </p:nvSpPr>
        <p:spPr>
          <a:xfrm>
            <a:off x="906145" y="5012690"/>
            <a:ext cx="7258685" cy="119888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i="1"/>
              <a:t>labels = []</a:t>
            </a:r>
            <a:endParaRPr lang="zh-CN" altLang="en-US" i="1"/>
          </a:p>
          <a:p>
            <a:pPr marL="285750" indent="-285750">
              <a:buFont typeface="Arial" panose="020B0604020202020204" pitchFamily="34" charset="0"/>
              <a:buChar char="•"/>
            </a:pPr>
            <a:r>
              <a:rPr lang="zh-CN" altLang="en-US" i="1"/>
              <a:t>if os.path.exists(labels_filename):</a:t>
            </a:r>
            <a:endParaRPr lang="zh-CN" altLang="en-US" i="1"/>
          </a:p>
          <a:p>
            <a:pPr indent="0">
              <a:buFont typeface="Arial" panose="020B0604020202020204" pitchFamily="34" charset="0"/>
              <a:buNone/>
            </a:pPr>
            <a:r>
              <a:rPr lang="en-US" altLang="zh-CN" i="1"/>
              <a:t>	</a:t>
            </a:r>
            <a:r>
              <a:rPr lang="zh-CN" altLang="en-US" i="1"/>
              <a:t>with open(labels_filename) as inf:</a:t>
            </a:r>
            <a:endParaRPr lang="zh-CN" altLang="en-US" i="1"/>
          </a:p>
          <a:p>
            <a:pPr indent="0">
              <a:buFont typeface="Arial" panose="020B0604020202020204" pitchFamily="34" charset="0"/>
              <a:buNone/>
            </a:pPr>
            <a:r>
              <a:rPr lang="en-US" altLang="zh-CN" i="1"/>
              <a:t>	        </a:t>
            </a:r>
            <a:r>
              <a:rPr lang="zh-CN" altLang="en-US" i="1"/>
              <a:t>labels = json.load(inf)</a:t>
            </a:r>
            <a:endParaRPr lang="zh-CN" altLang="en-US" i="1"/>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0</TotalTime>
  <Words>8113</Words>
  <Application>WPS 演示</Application>
  <PresentationFormat>全屏显示(4:3)</PresentationFormat>
  <Paragraphs>336</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宋体</vt:lpstr>
      <vt:lpstr>Wingdings</vt:lpstr>
      <vt:lpstr>华文仿宋</vt:lpstr>
      <vt:lpstr>微软雅黑</vt:lpstr>
      <vt:lpstr>Arial Unicode MS</vt:lpstr>
      <vt:lpstr>方正舒体</vt:lpstr>
      <vt:lpstr>Calibri</vt:lpstr>
      <vt:lpstr>Clarity</vt:lpstr>
      <vt:lpstr>Finding disambiguating terms in social media using NaivE Bayes algorithm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q</cp:lastModifiedBy>
  <cp:revision>1047</cp:revision>
  <dcterms:created xsi:type="dcterms:W3CDTF">2011-10-17T19:46:00Z</dcterms:created>
  <dcterms:modified xsi:type="dcterms:W3CDTF">2017-11-06T18:43:43Z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