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618" r:id="rId3"/>
    <p:sldId id="634" r:id="rId4"/>
    <p:sldId id="611" r:id="rId5"/>
    <p:sldId id="612" r:id="rId6"/>
    <p:sldId id="1241" r:id="rId7"/>
    <p:sldId id="1242" r:id="rId8"/>
    <p:sldId id="1243" r:id="rId9"/>
    <p:sldId id="1244" r:id="rId10"/>
    <p:sldId id="1245" r:id="rId11"/>
    <p:sldId id="1246" r:id="rId12"/>
    <p:sldId id="1247" r:id="rId13"/>
    <p:sldId id="1248" r:id="rId14"/>
    <p:sldId id="1249" r:id="rId15"/>
    <p:sldId id="1250" r:id="rId16"/>
    <p:sldId id="1251" r:id="rId17"/>
    <p:sldId id="1252" r:id="rId18"/>
    <p:sldId id="1253" r:id="rId19"/>
    <p:sldId id="1254" r:id="rId20"/>
    <p:sldId id="1255" r:id="rId21"/>
    <p:sldId id="1256" r:id="rId22"/>
    <p:sldId id="1257" r:id="rId23"/>
    <p:sldId id="1258" r:id="rId24"/>
    <p:sldId id="1261" r:id="rId25"/>
    <p:sldId id="1259" r:id="rId26"/>
    <p:sldId id="1260" r:id="rId27"/>
    <p:sldId id="1262" r:id="rId28"/>
    <p:sldId id="1263" r:id="rId29"/>
    <p:sldId id="1264" r:id="rId30"/>
    <p:sldId id="1265" r:id="rId31"/>
    <p:sldId id="1267" r:id="rId32"/>
    <p:sldId id="1266" r:id="rId33"/>
    <p:sldId id="1268" r:id="rId34"/>
    <p:sldId id="1269" r:id="rId35"/>
    <p:sldId id="1270" r:id="rId36"/>
    <p:sldId id="1272" r:id="rId37"/>
    <p:sldId id="1271"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0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76" autoAdjust="0"/>
  </p:normalViewPr>
  <p:slideViewPr>
    <p:cSldViewPr>
      <p:cViewPr varScale="1">
        <p:scale>
          <a:sx n="71" d="100"/>
          <a:sy n="71" d="100"/>
        </p:scale>
        <p:origin x="1356" y="72"/>
      </p:cViewPr>
      <p:guideLst>
        <p:guide orient="horz" pos="2253"/>
        <p:guide pos="2854"/>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notesMaster" Target="notesMasters/notesMaster1.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8EA21D-F609-4883-9BF2-C2257D2F3E11}"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2ABF5E-119C-40D0-9F75-E2458688F62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2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DD7E345-9BD5-414F-9B98-BE3DCAA5A9BF}"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0DD7E345-9BD5-414F-9B98-BE3DCAA5A9BF}"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0DD7E345-9BD5-414F-9B98-BE3DCAA5A9BF}"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411163" y="1143000"/>
            <a:ext cx="4083050" cy="51816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6613" y="1143000"/>
            <a:ext cx="4083050" cy="51816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ctrTitle"/>
          </p:nvPr>
        </p:nvSpPr>
        <p:spPr>
          <a:xfrm>
            <a:off x="685800" y="1371600"/>
            <a:ext cx="7848600" cy="1927225"/>
          </a:xfrm>
        </p:spPr>
        <p:txBody>
          <a:bodyPr anchor="b">
            <a:noAutofit/>
          </a:bodyPr>
          <a:lstStyle>
            <a:lvl1pPr>
              <a:defRPr sz="2400" cap="all" baseline="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32130" y="1117600"/>
            <a:ext cx="8229600" cy="990600"/>
          </a:xfrm>
        </p:spPr>
        <p:txBody>
          <a:bodyPr/>
          <a:lstStyle>
            <a:lvl1pPr>
              <a:defRPr sz="2400">
                <a:latin typeface="+mn-lt"/>
              </a:defRPr>
            </a:lvl1pPr>
          </a:lstStyle>
          <a:p>
            <a:r>
              <a:rPr lang="zh-CN" altLang="en-US" smtClean="0"/>
              <a:t>abca</a:t>
            </a:r>
            <a:endParaRPr lang="zh-CN" altLang="en-US"/>
          </a:p>
        </p:txBody>
      </p:sp>
      <p:sp>
        <p:nvSpPr>
          <p:cNvPr id="3" name="日期占位符 2"/>
          <p:cNvSpPr>
            <a:spLocks noGrp="1"/>
          </p:cNvSpPr>
          <p:nvPr>
            <p:ph type="dt" sz="half" idx="10"/>
          </p:nvPr>
        </p:nvSpPr>
        <p:spPr/>
        <p:txBody>
          <a:bodyPr/>
          <a:lstStyle/>
          <a:p>
            <a:fld id="{0DD7E345-9BD5-414F-9B98-BE3DCAA5A9BF}" type="datetimeFigureOut">
              <a:rPr lang="en-US" smtClean="0"/>
            </a:fld>
            <a:endParaRPr lang="en-US" dirty="0"/>
          </a:p>
        </p:txBody>
      </p:sp>
      <p:sp>
        <p:nvSpPr>
          <p:cNvPr id="4" name="页脚占位符 3"/>
          <p:cNvSpPr>
            <a:spLocks noGrp="1"/>
          </p:cNvSpPr>
          <p:nvPr>
            <p:ph type="ftr" sz="quarter" idx="11"/>
          </p:nvPr>
        </p:nvSpPr>
        <p:spPr/>
        <p:txBody>
          <a:bodyPr/>
          <a:lstStyle/>
          <a:p>
            <a:r>
              <a:rPr lang="el-GR" dirty="0" err="1" smtClean="0"/>
              <a:t>Αντικειμενοστρεφής</a:t>
            </a:r>
            <a:r>
              <a:rPr lang="el-GR" dirty="0" smtClean="0"/>
              <a:t> Προγραμματισμός</a:t>
            </a:r>
            <a:endParaRPr lang="en-US" dirty="0"/>
          </a:p>
        </p:txBody>
      </p:sp>
      <p:sp>
        <p:nvSpPr>
          <p:cNvPr id="5" name="灯片编号占位符 4"/>
          <p:cNvSpPr>
            <a:spLocks noGrp="1"/>
          </p:cNvSpPr>
          <p:nvPr>
            <p:ph type="sldNum" sz="quarter" idx="12"/>
          </p:nvPr>
        </p:nvSpPr>
        <p:spPr/>
        <p:txBody>
          <a:bodyPr/>
          <a:lstStyle/>
          <a:p>
            <a:fld id="{81A9E46F-7BA3-46CF-8DB8-B01995389C81}"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0DD7E345-9BD5-414F-9B98-BE3DCAA5A9BF}"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0DD7E345-9BD5-414F-9B98-BE3DCAA5A9BF}"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0DD7E345-9BD5-414F-9B98-BE3DCAA5A9BF}"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1A9E46F-7BA3-46CF-8DB8-B01995389C81}" type="slidenum">
              <a:rPr lang="en-US" smtClean="0"/>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D7E345-9BD5-414F-9B98-BE3DCAA5A9BF}"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1A9E46F-7BA3-46CF-8DB8-B01995389C81}"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0DD7E345-9BD5-414F-9B98-BE3DCAA5A9BF}"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0DD7E345-9BD5-414F-9B98-BE3DCAA5A9BF}"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0DD7E345-9BD5-414F-9B98-BE3DCAA5A9BF}" type="datetimeFigureOut">
              <a:rPr lang="en-US" smtClean="0"/>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l-GR" dirty="0" err="1" smtClean="0"/>
              <a:t>Αντικειμενοστρεφής</a:t>
            </a:r>
            <a:r>
              <a:rPr lang="el-GR" dirty="0" smtClean="0"/>
              <a:t> Προγραμματισμός</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81A9E46F-7BA3-46CF-8DB8-B01995389C81}"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6"/>
        </a:buClr>
        <a:buSzPct val="85000"/>
        <a:buFont typeface="Arial" panose="020B0604020202020204"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6"/>
        </a:buClr>
        <a:buSzPct val="85000"/>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6"/>
        </a:buClr>
        <a:buSzPct val="90000"/>
        <a:buFont typeface="Arial" panose="020B0604020202020204"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6"/>
        </a:buClr>
        <a:buFont typeface="Arial" panose="020B0604020202020204"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6"/>
        </a:buClr>
        <a:buSzPct val="100000"/>
        <a:buFont typeface="Arial" panose="020B0604020202020204"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95605" y="1577975"/>
            <a:ext cx="8716645" cy="1927225"/>
          </a:xfrm>
        </p:spPr>
        <p:txBody>
          <a:bodyPr/>
          <a:lstStyle/>
          <a:p>
            <a:r>
              <a:rPr lang="zh-CN" altLang="en-US" sz="4400" b="1" dirty="0" smtClean="0">
                <a:solidFill>
                  <a:schemeClr val="tx1"/>
                </a:solidFill>
                <a:effectLst>
                  <a:outerShdw blurRad="38100" dist="38100" dir="2700000" algn="tl">
                    <a:srgbClr val="000000">
                      <a:alpha val="43137"/>
                    </a:srgbClr>
                  </a:outerShdw>
                </a:effectLst>
                <a:latin typeface="华文仿宋" panose="02010600040101010101" pitchFamily="2" charset="-122"/>
                <a:ea typeface="华文仿宋" panose="02010600040101010101" pitchFamily="2" charset="-122"/>
                <a:sym typeface="+mn-ea"/>
              </a:rPr>
              <a:t>聚类分析</a:t>
            </a:r>
            <a:br>
              <a:rPr lang="en-US" sz="3200" b="1" i="1" dirty="0" smtClean="0">
                <a:solidFill>
                  <a:srgbClr val="4F80BD"/>
                </a:solidFill>
                <a:sym typeface="+mn-ea"/>
              </a:rPr>
            </a:br>
            <a:br>
              <a:rPr lang="en-US" sz="3200" b="1" dirty="0" smtClean="0">
                <a:solidFill>
                  <a:schemeClr val="tx1"/>
                </a:solidFill>
                <a:effectLst>
                  <a:outerShdw blurRad="38100" dist="38100" dir="2700000" algn="tl">
                    <a:srgbClr val="000000">
                      <a:alpha val="43137"/>
                    </a:srgbClr>
                  </a:outerShdw>
                </a:effectLst>
                <a:sym typeface="+mn-ea"/>
              </a:rPr>
            </a:br>
            <a:endParaRPr lang="en-US" sz="3200" b="1" i="1" dirty="0" smtClean="0">
              <a:solidFill>
                <a:srgbClr val="4F80BD"/>
              </a:solidFill>
              <a:sym typeface="+mn-ea"/>
            </a:endParaRPr>
          </a:p>
        </p:txBody>
      </p:sp>
      <p:sp>
        <p:nvSpPr>
          <p:cNvPr id="5" name="Subtitle 4"/>
          <p:cNvSpPr>
            <a:spLocks noGrp="1"/>
          </p:cNvSpPr>
          <p:nvPr>
            <p:ph type="subTitle" idx="1"/>
          </p:nvPr>
        </p:nvSpPr>
        <p:spPr>
          <a:xfrm>
            <a:off x="685800" y="3505200"/>
            <a:ext cx="8136255" cy="1752600"/>
          </a:xfrm>
        </p:spPr>
        <p:txBody>
          <a:bodyPr/>
          <a:lstStyle/>
          <a:p>
            <a:r>
              <a:rPr lang="en-US" dirty="0" smtClean="0"/>
              <a:t>			              By HE WEI </a:t>
            </a:r>
            <a:endParaRPr lang="en-US" dirty="0" smtClean="0"/>
          </a:p>
          <a:p>
            <a:r>
              <a:rPr lang="en-US" dirty="0" smtClean="0"/>
              <a:t>                                               LIANG LIZHEN</a:t>
            </a:r>
            <a:endParaRPr lang="en-US" dirty="0"/>
          </a:p>
          <a:p>
            <a:r>
              <a:rPr lang="en-US" smtClean="0"/>
              <a:t>                                               2017.10.25</a:t>
            </a:r>
            <a:endParaRPr lang="en-US" dirty="0"/>
          </a:p>
        </p:txBody>
      </p:sp>
      <p:sp>
        <p:nvSpPr>
          <p:cNvPr id="3" name="Title 3"/>
          <p:cNvSpPr>
            <a:spLocks noGrp="1"/>
          </p:cNvSpPr>
          <p:nvPr/>
        </p:nvSpPr>
        <p:spPr>
          <a:xfrm>
            <a:off x="395605" y="2332355"/>
            <a:ext cx="8716645" cy="1927225"/>
          </a:xfrm>
          <a:prstGeom prst="rect">
            <a:avLst/>
          </a:prstGeom>
        </p:spPr>
        <p:txBody>
          <a:bodyPr vert="horz" lIns="91440" tIns="45720" rIns="91440" bIns="45720" rtlCol="0" anchor="b">
            <a:noAutofit/>
          </a:bodyPr>
          <a:lstStyle>
            <a:lvl1pPr algn="l" defTabSz="914400" rtl="0" eaLnBrk="1" latinLnBrk="0" hangingPunct="1">
              <a:spcBef>
                <a:spcPct val="0"/>
              </a:spcBef>
              <a:buNone/>
              <a:defRPr sz="2400" kern="1200" cap="all" spc="-100" baseline="0">
                <a:solidFill>
                  <a:schemeClr val="tx2"/>
                </a:solidFill>
                <a:latin typeface="+mj-lt"/>
                <a:ea typeface="+mj-ea"/>
                <a:cs typeface="+mj-cs"/>
              </a:defRPr>
            </a:lvl1pPr>
          </a:lstStyle>
          <a:p>
            <a:r>
              <a:rPr lang="en-US" sz="3200" b="1" dirty="0" smtClean="0">
                <a:solidFill>
                  <a:schemeClr val="tx1"/>
                </a:solidFill>
                <a:effectLst>
                  <a:outerShdw blurRad="38100" dist="38100" dir="2700000" algn="tl">
                    <a:srgbClr val="000000">
                      <a:alpha val="43137"/>
                    </a:srgbClr>
                  </a:outerShdw>
                </a:effectLst>
                <a:sym typeface="+mn-ea"/>
              </a:rPr>
              <a:t>Clustering Analysis</a:t>
            </a:r>
            <a:br>
              <a:rPr lang="en-US" sz="3200" b="1" i="1" dirty="0" smtClean="0">
                <a:solidFill>
                  <a:srgbClr val="4F80BD"/>
                </a:solidFill>
                <a:sym typeface="+mn-ea"/>
              </a:rPr>
            </a:br>
            <a:br>
              <a:rPr lang="en-US" sz="3200" b="1" dirty="0" smtClean="0">
                <a:solidFill>
                  <a:schemeClr val="tx1"/>
                </a:solidFill>
                <a:effectLst>
                  <a:outerShdw blurRad="38100" dist="38100" dir="2700000" algn="tl">
                    <a:srgbClr val="000000">
                      <a:alpha val="43137"/>
                    </a:srgbClr>
                  </a:outerShdw>
                </a:effectLst>
                <a:sym typeface="+mn-ea"/>
              </a:rPr>
            </a:br>
            <a:endParaRPr lang="en-US" sz="3200" b="1" i="1" dirty="0" smtClean="0">
              <a:solidFill>
                <a:srgbClr val="4F80BD"/>
              </a:solidFill>
              <a:sym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24510" y="767715"/>
            <a:ext cx="8015605" cy="2215991"/>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如果</a:t>
            </a:r>
            <a:r>
              <a:rPr lang="zh-CN" altLang="en-US" sz="2400" dirty="0">
                <a:latin typeface="华文仿宋" panose="02010600040101010101" pitchFamily="2" charset="-122"/>
                <a:ea typeface="华文仿宋" panose="02010600040101010101" pitchFamily="2" charset="-122"/>
              </a:rPr>
              <a:t>所有网页都能成功下载，计数器输出值应该为</a:t>
            </a:r>
            <a:r>
              <a:rPr lang="en-US" altLang="zh-CN" sz="2400" dirty="0" smtClean="0">
                <a:latin typeface="华文仿宋" panose="02010600040101010101" pitchFamily="2" charset="-122"/>
                <a:ea typeface="华文仿宋" panose="02010600040101010101" pitchFamily="2" charset="-122"/>
              </a:rPr>
              <a:t>0</a:t>
            </a:r>
            <a:r>
              <a:rPr lang="zh-CN" altLang="en-US" sz="2400" dirty="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endParaRPr lang="zh-CN" altLang="en-US" dirty="0"/>
          </a:p>
          <a:p>
            <a:pPr marL="742950" lvl="1" indent="-285750">
              <a:buFont typeface="Arial" panose="020B0604020202020204" pitchFamily="34" charset="0"/>
              <a:buChar char="•"/>
            </a:pPr>
            <a:r>
              <a:rPr lang="zh-CN" altLang="en-US" i="1" dirty="0"/>
              <a:t>number_errors = 0</a:t>
            </a:r>
            <a:endParaRPr lang="zh-CN" altLang="en-US" i="1" dirty="0"/>
          </a:p>
          <a:p>
            <a:endParaRPr lang="zh-CN" altLang="en-US" dirty="0"/>
          </a:p>
          <a:p>
            <a:r>
              <a:rPr lang="zh-CN" altLang="en-US" dirty="0" smtClean="0"/>
              <a:t>  </a:t>
            </a:r>
            <a:r>
              <a:rPr lang="zh-CN" altLang="en-US" sz="2400" dirty="0" smtClean="0">
                <a:latin typeface="华文仿宋" panose="02010600040101010101" pitchFamily="2" charset="-122"/>
                <a:ea typeface="华文仿宋" panose="02010600040101010101" pitchFamily="2" charset="-122"/>
              </a:rPr>
              <a:t>接下来</a:t>
            </a:r>
            <a:r>
              <a:rPr lang="zh-CN" altLang="en-US" sz="2400" dirty="0">
                <a:latin typeface="华文仿宋" panose="02010600040101010101" pitchFamily="2" charset="-122"/>
                <a:ea typeface="华文仿宋" panose="02010600040101010101" pitchFamily="2" charset="-122"/>
              </a:rPr>
              <a:t>，遍历每一篇新闻</a:t>
            </a:r>
            <a:r>
              <a:rPr lang="zh-CN" altLang="en-US" sz="2400" dirty="0" smtClean="0">
                <a:latin typeface="华文仿宋" panose="02010600040101010101" pitchFamily="2" charset="-122"/>
                <a:ea typeface="华文仿宋" panose="02010600040101010101" pitchFamily="2" charset="-122"/>
              </a:rPr>
              <a:t>报道</a:t>
            </a:r>
            <a:r>
              <a:rPr lang="zh-CN" altLang="en-US" sz="2400" dirty="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endParaRPr lang="zh-CN" altLang="en-US" dirty="0"/>
          </a:p>
          <a:p>
            <a:pPr marL="742950" lvl="1" indent="-285750">
              <a:buFont typeface="Arial" panose="020B0604020202020204" pitchFamily="34" charset="0"/>
              <a:buChar char="•"/>
            </a:pPr>
            <a:r>
              <a:rPr lang="zh-CN" altLang="en-US" i="1" dirty="0"/>
              <a:t>for title, url, score in stories:</a:t>
            </a:r>
            <a:endParaRPr lang="zh-CN" altLang="en-US" i="1" dirty="0"/>
          </a:p>
        </p:txBody>
      </p:sp>
      <p:sp>
        <p:nvSpPr>
          <p:cNvPr id="4" name="文本框 3"/>
          <p:cNvSpPr txBox="1"/>
          <p:nvPr/>
        </p:nvSpPr>
        <p:spPr>
          <a:xfrm>
            <a:off x="523875" y="3200400"/>
            <a:ext cx="8016240" cy="3416320"/>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对</a:t>
            </a:r>
            <a:r>
              <a:rPr lang="zh-CN" altLang="en-US" sz="2400" dirty="0">
                <a:latin typeface="华文仿宋" panose="02010600040101010101" pitchFamily="2" charset="-122"/>
                <a:ea typeface="华文仿宋" panose="02010600040101010101" pitchFamily="2" charset="-122"/>
              </a:rPr>
              <a:t>报道的标题进行散列操作，作为输出文件名，以保证唯一性。因为</a:t>
            </a:r>
            <a:r>
              <a:rPr lang="en-US" altLang="zh-CN" sz="2400" dirty="0" err="1">
                <a:latin typeface="华文仿宋" panose="02010600040101010101" pitchFamily="2" charset="-122"/>
                <a:ea typeface="华文仿宋" panose="02010600040101010101" pitchFamily="2" charset="-122"/>
              </a:rPr>
              <a:t>reddit</a:t>
            </a:r>
            <a:r>
              <a:rPr lang="zh-CN" altLang="en-US" sz="2400" dirty="0">
                <a:latin typeface="华文仿宋" panose="02010600040101010101" pitchFamily="2" charset="-122"/>
                <a:ea typeface="华文仿宋" panose="02010600040101010101" pitchFamily="2" charset="-122"/>
              </a:rPr>
              <a:t>网站不要求文章</a:t>
            </a:r>
            <a:r>
              <a:rPr lang="zh-CN" altLang="en-US" sz="2400" dirty="0" smtClean="0">
                <a:latin typeface="华文仿宋" panose="02010600040101010101" pitchFamily="2" charset="-122"/>
                <a:ea typeface="华文仿宋" panose="02010600040101010101" pitchFamily="2" charset="-122"/>
              </a:rPr>
              <a:t>标题</a:t>
            </a:r>
            <a:r>
              <a:rPr lang="zh-CN" altLang="en-US" sz="2400" dirty="0">
                <a:latin typeface="华文仿宋" panose="02010600040101010101" pitchFamily="2" charset="-122"/>
                <a:ea typeface="华文仿宋" panose="02010600040101010101" pitchFamily="2" charset="-122"/>
              </a:rPr>
              <a:t>具有唯一性，因此两篇报道可能使用相同的标题，这就会导致数据集中两条数据之间的冲突</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endParaRPr lang="zh-CN" altLang="en-US" sz="2400" dirty="0">
              <a:latin typeface="华文仿宋" panose="02010600040101010101" pitchFamily="2" charset="-122"/>
              <a:ea typeface="华文仿宋" panose="02010600040101010101" pitchFamily="2" charset="-122"/>
            </a:endParaRPr>
          </a:p>
          <a:p>
            <a:r>
              <a:rPr lang="zh-CN" altLang="en-US" sz="2400" dirty="0" smtClean="0">
                <a:latin typeface="华文仿宋" panose="02010600040101010101" pitchFamily="2" charset="-122"/>
                <a:ea typeface="华文仿宋" panose="02010600040101010101" pitchFamily="2" charset="-122"/>
              </a:rPr>
              <a:t>  我们</a:t>
            </a:r>
            <a:r>
              <a:rPr lang="zh-CN" altLang="en-US" sz="2400" dirty="0">
                <a:latin typeface="华文仿宋" panose="02010600040101010101" pitchFamily="2" charset="-122"/>
                <a:ea typeface="华文仿宋" panose="02010600040101010101" pitchFamily="2" charset="-122"/>
              </a:rPr>
              <a:t>使用</a:t>
            </a:r>
            <a:r>
              <a:rPr lang="en-US" altLang="zh-CN" sz="2400" dirty="0">
                <a:latin typeface="华文仿宋" panose="02010600040101010101" pitchFamily="2" charset="-122"/>
                <a:ea typeface="华文仿宋" panose="02010600040101010101" pitchFamily="2" charset="-122"/>
              </a:rPr>
              <a:t>MD5</a:t>
            </a:r>
            <a:r>
              <a:rPr lang="zh-CN" altLang="en-US" sz="2400" dirty="0">
                <a:latin typeface="华文仿宋" panose="02010600040101010101" pitchFamily="2" charset="-122"/>
                <a:ea typeface="华文仿宋" panose="02010600040101010101" pitchFamily="2" charset="-122"/>
              </a:rPr>
              <a:t>算法对报道的</a:t>
            </a:r>
            <a:r>
              <a:rPr lang="en-US" altLang="zh-CN" sz="2400" dirty="0">
                <a:latin typeface="华文仿宋" panose="02010600040101010101" pitchFamily="2" charset="-122"/>
                <a:ea typeface="华文仿宋" panose="02010600040101010101" pitchFamily="2" charset="-122"/>
              </a:rPr>
              <a:t>URL</a:t>
            </a:r>
            <a:r>
              <a:rPr lang="zh-CN" altLang="en-US" sz="2400" dirty="0">
                <a:latin typeface="华文仿宋" panose="02010600040101010101" pitchFamily="2" charset="-122"/>
                <a:ea typeface="华文仿宋" panose="02010600040101010101" pitchFamily="2" charset="-122"/>
              </a:rPr>
              <a:t>进行散列操作。现在人们发现</a:t>
            </a:r>
            <a:r>
              <a:rPr lang="en-US" altLang="zh-CN" sz="2400" dirty="0">
                <a:latin typeface="华文仿宋" panose="02010600040101010101" pitchFamily="2" charset="-122"/>
                <a:ea typeface="华文仿宋" panose="02010600040101010101" pitchFamily="2" charset="-122"/>
              </a:rPr>
              <a:t>MD5</a:t>
            </a:r>
            <a:r>
              <a:rPr lang="zh-CN" altLang="en-US" sz="2400" dirty="0">
                <a:latin typeface="华文仿宋" panose="02010600040101010101" pitchFamily="2" charset="-122"/>
                <a:ea typeface="华文仿宋" panose="02010600040101010101" pitchFamily="2" charset="-122"/>
              </a:rPr>
              <a:t>也不是绝对可靠的，但是就</a:t>
            </a:r>
            <a:r>
              <a:rPr lang="zh-CN" altLang="en-US" sz="2400" dirty="0" smtClean="0">
                <a:latin typeface="华文仿宋" panose="02010600040101010101" pitchFamily="2" charset="-122"/>
                <a:ea typeface="华文仿宋" panose="02010600040101010101" pitchFamily="2" charset="-122"/>
              </a:rPr>
              <a:t>我们</a:t>
            </a:r>
            <a:r>
              <a:rPr lang="zh-CN" altLang="en-US" sz="2400" dirty="0">
                <a:latin typeface="华文仿宋" panose="02010600040101010101" pitchFamily="2" charset="-122"/>
                <a:ea typeface="华文仿宋" panose="02010600040101010101" pitchFamily="2" charset="-122"/>
              </a:rPr>
              <a:t>这么小的数据规模来说不太可能出问题（出现碰撞情况），即使出现这样的问题，也不用太担心。</a:t>
            </a:r>
            <a:endParaRPr lang="zh-CN" altLang="en-US" sz="24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62000" y="860425"/>
            <a:ext cx="7120890" cy="645160"/>
          </a:xfrm>
          <a:prstGeom prst="rect">
            <a:avLst/>
          </a:prstGeom>
          <a:noFill/>
        </p:spPr>
        <p:txBody>
          <a:bodyPr wrap="square" rtlCol="0" anchor="t">
            <a:spAutoFit/>
          </a:bodyPr>
          <a:lstStyle/>
          <a:p>
            <a:pPr marL="742950" lvl="1" indent="-285750">
              <a:buFont typeface="Arial" panose="020B0604020202020204" pitchFamily="34" charset="0"/>
              <a:buChar char="•"/>
            </a:pPr>
            <a:r>
              <a:rPr lang="zh-CN" altLang="en-US" i="1"/>
              <a:t>output_filename = hashlib.md5(url.encode()).hexdigest()</a:t>
            </a:r>
            <a:endParaRPr lang="zh-CN" altLang="en-US" i="1"/>
          </a:p>
          <a:p>
            <a:pPr marL="742950" lvl="1" indent="-285750">
              <a:buFont typeface="Arial" panose="020B0604020202020204" pitchFamily="34" charset="0"/>
              <a:buChar char="•"/>
            </a:pPr>
            <a:r>
              <a:rPr lang="zh-CN" altLang="en-US" i="1"/>
              <a:t>fullpath = os.path.join(data_folder, output_filename + ".txt")</a:t>
            </a:r>
            <a:endParaRPr lang="zh-CN" altLang="en-US" i="1"/>
          </a:p>
        </p:txBody>
      </p:sp>
      <p:sp>
        <p:nvSpPr>
          <p:cNvPr id="4" name="文本框 3"/>
          <p:cNvSpPr txBox="1"/>
          <p:nvPr/>
        </p:nvSpPr>
        <p:spPr>
          <a:xfrm>
            <a:off x="538480" y="1624965"/>
            <a:ext cx="7568565" cy="461665"/>
          </a:xfrm>
          <a:prstGeom prst="rect">
            <a:avLst/>
          </a:prstGeom>
          <a:noFill/>
        </p:spPr>
        <p:txBody>
          <a:bodyPr wrap="square" rtlCol="0" anchor="t">
            <a:spAutoFit/>
          </a:bodyPr>
          <a:lstStyle/>
          <a:p>
            <a:r>
              <a:rPr lang="zh-CN" altLang="en-US" sz="2400" dirty="0">
                <a:latin typeface="华文仿宋" panose="02010600040101010101" pitchFamily="2" charset="-122"/>
                <a:ea typeface="华文仿宋" panose="02010600040101010101" pitchFamily="2" charset="-122"/>
              </a:rPr>
              <a:t>接下来下载网页，保存到输出文件夹中。</a:t>
            </a:r>
            <a:endParaRPr lang="zh-CN" altLang="en-US" sz="2400" dirty="0">
              <a:latin typeface="华文仿宋" panose="02010600040101010101" pitchFamily="2" charset="-122"/>
              <a:ea typeface="华文仿宋" panose="02010600040101010101" pitchFamily="2" charset="-122"/>
            </a:endParaRPr>
          </a:p>
        </p:txBody>
      </p:sp>
      <p:sp>
        <p:nvSpPr>
          <p:cNvPr id="5" name="文本框 4"/>
          <p:cNvSpPr txBox="1"/>
          <p:nvPr/>
        </p:nvSpPr>
        <p:spPr>
          <a:xfrm>
            <a:off x="230505" y="2021840"/>
            <a:ext cx="8265795" cy="1476375"/>
          </a:xfrm>
          <a:prstGeom prst="rect">
            <a:avLst/>
          </a:prstGeom>
          <a:noFill/>
        </p:spPr>
        <p:txBody>
          <a:bodyPr wrap="square" rtlCol="0" anchor="t">
            <a:spAutoFit/>
          </a:bodyPr>
          <a:lstStyle/>
          <a:p>
            <a:pPr marL="1200150" lvl="2" indent="-285750">
              <a:buFont typeface="Arial" panose="020B0604020202020204" pitchFamily="34" charset="0"/>
              <a:buChar char="•"/>
            </a:pPr>
            <a:r>
              <a:rPr lang="zh-CN" altLang="en-US" i="1"/>
              <a:t>try:</a:t>
            </a:r>
            <a:endParaRPr lang="zh-CN" altLang="en-US" i="1"/>
          </a:p>
          <a:p>
            <a:pPr lvl="2" indent="0">
              <a:buFont typeface="Arial" panose="020B0604020202020204" pitchFamily="34" charset="0"/>
              <a:buNone/>
            </a:pPr>
            <a:r>
              <a:rPr lang="en-US" altLang="zh-CN" i="1"/>
              <a:t>	</a:t>
            </a:r>
            <a:r>
              <a:rPr lang="zh-CN" altLang="en-US" i="1"/>
              <a:t>response = requests.get(url)</a:t>
            </a:r>
            <a:endParaRPr lang="zh-CN" altLang="en-US" i="1"/>
          </a:p>
          <a:p>
            <a:pPr lvl="2" indent="0">
              <a:buFont typeface="Arial" panose="020B0604020202020204" pitchFamily="34" charset="0"/>
              <a:buNone/>
            </a:pPr>
            <a:r>
              <a:rPr lang="en-US" altLang="zh-CN" i="1"/>
              <a:t>	</a:t>
            </a:r>
            <a:r>
              <a:rPr lang="zh-CN" altLang="en-US" i="1"/>
              <a:t>data = response.text</a:t>
            </a:r>
            <a:endParaRPr lang="zh-CN" altLang="en-US" i="1"/>
          </a:p>
          <a:p>
            <a:pPr lvl="2" indent="0">
              <a:buFont typeface="Arial" panose="020B0604020202020204" pitchFamily="34" charset="0"/>
              <a:buNone/>
            </a:pPr>
            <a:r>
              <a:rPr lang="en-US" altLang="zh-CN" i="1"/>
              <a:t>	</a:t>
            </a:r>
            <a:r>
              <a:rPr lang="zh-CN" altLang="en-US" i="1"/>
              <a:t>with open(fullpath, 'w') as outf:</a:t>
            </a:r>
            <a:endParaRPr lang="zh-CN" altLang="en-US" i="1"/>
          </a:p>
          <a:p>
            <a:pPr lvl="2" indent="0">
              <a:buFont typeface="Arial" panose="020B0604020202020204" pitchFamily="34" charset="0"/>
              <a:buNone/>
            </a:pPr>
            <a:r>
              <a:rPr lang="en-US" altLang="zh-CN" i="1"/>
              <a:t>		</a:t>
            </a:r>
            <a:r>
              <a:rPr lang="zh-CN" altLang="en-US" i="1"/>
              <a:t>outf.write(data)</a:t>
            </a:r>
            <a:endParaRPr lang="zh-CN" altLang="en-US" i="1"/>
          </a:p>
        </p:txBody>
      </p:sp>
      <p:sp>
        <p:nvSpPr>
          <p:cNvPr id="6" name="文本框 5"/>
          <p:cNvSpPr txBox="1"/>
          <p:nvPr/>
        </p:nvSpPr>
        <p:spPr>
          <a:xfrm>
            <a:off x="762000" y="5290820"/>
            <a:ext cx="6843395" cy="922020"/>
          </a:xfrm>
          <a:prstGeom prst="rect">
            <a:avLst/>
          </a:prstGeom>
          <a:noFill/>
        </p:spPr>
        <p:txBody>
          <a:bodyPr wrap="square" rtlCol="0" anchor="t">
            <a:spAutoFit/>
          </a:bodyPr>
          <a:lstStyle/>
          <a:p>
            <a:pPr marL="742950" lvl="1" indent="-285750">
              <a:buFont typeface="Arial" panose="020B0604020202020204" pitchFamily="34" charset="0"/>
              <a:buChar char="•"/>
            </a:pPr>
            <a:r>
              <a:rPr lang="zh-CN" altLang="en-US" i="1"/>
              <a:t>except Exception as e:</a:t>
            </a:r>
            <a:endParaRPr lang="zh-CN" altLang="en-US" i="1"/>
          </a:p>
          <a:p>
            <a:pPr lvl="1" indent="0">
              <a:buFont typeface="Arial" panose="020B0604020202020204" pitchFamily="34" charset="0"/>
              <a:buNone/>
            </a:pPr>
            <a:r>
              <a:rPr lang="en-US" altLang="zh-CN" i="1"/>
              <a:t>	        </a:t>
            </a:r>
            <a:r>
              <a:rPr lang="zh-CN" altLang="en-US" i="1"/>
              <a:t>number_errors += 1</a:t>
            </a:r>
            <a:endParaRPr lang="zh-CN" altLang="en-US" i="1"/>
          </a:p>
          <a:p>
            <a:pPr lvl="1" indent="0">
              <a:buFont typeface="Arial" panose="020B0604020202020204" pitchFamily="34" charset="0"/>
              <a:buNone/>
            </a:pPr>
            <a:r>
              <a:rPr lang="en-US" altLang="zh-CN" i="1"/>
              <a:t>	        </a:t>
            </a:r>
            <a:r>
              <a:rPr lang="zh-CN" altLang="en-US" i="1"/>
              <a:t>print(e)</a:t>
            </a:r>
            <a:endParaRPr lang="zh-CN" altLang="en-US" i="1"/>
          </a:p>
        </p:txBody>
      </p:sp>
      <p:sp>
        <p:nvSpPr>
          <p:cNvPr id="7" name="文本框 6"/>
          <p:cNvSpPr txBox="1"/>
          <p:nvPr/>
        </p:nvSpPr>
        <p:spPr>
          <a:xfrm>
            <a:off x="538480" y="3641063"/>
            <a:ext cx="8034020" cy="1569660"/>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如果</a:t>
            </a:r>
            <a:r>
              <a:rPr lang="zh-CN" altLang="en-US" sz="2400" dirty="0">
                <a:latin typeface="华文仿宋" panose="02010600040101010101" pitchFamily="2" charset="-122"/>
                <a:ea typeface="华文仿宋" panose="02010600040101010101" pitchFamily="2" charset="-122"/>
              </a:rPr>
              <a:t>下载网页时出现问题，跳过问题网站，继续下载下一个网站的网页。上述代码能够</a:t>
            </a:r>
            <a:r>
              <a:rPr lang="zh-CN" altLang="en-US" sz="2400" dirty="0" smtClean="0">
                <a:latin typeface="华文仿宋" panose="02010600040101010101" pitchFamily="2" charset="-122"/>
                <a:ea typeface="华文仿宋" panose="02010600040101010101" pitchFamily="2" charset="-122"/>
              </a:rPr>
              <a:t>完成我们</a:t>
            </a:r>
            <a:r>
              <a:rPr lang="zh-CN" altLang="en-US" sz="2400" dirty="0">
                <a:latin typeface="华文仿宋" panose="02010600040101010101" pitchFamily="2" charset="-122"/>
                <a:ea typeface="华文仿宋" panose="02010600040101010101" pitchFamily="2" charset="-122"/>
              </a:rPr>
              <a:t>收集到的</a:t>
            </a:r>
            <a:r>
              <a:rPr lang="en-US" altLang="zh-CN" sz="2400" dirty="0">
                <a:latin typeface="华文仿宋" panose="02010600040101010101" pitchFamily="2" charset="-122"/>
                <a:ea typeface="华文仿宋" panose="02010600040101010101" pitchFamily="2" charset="-122"/>
              </a:rPr>
              <a:t>95%</a:t>
            </a:r>
            <a:r>
              <a:rPr lang="zh-CN" altLang="en-US" sz="2400" dirty="0">
                <a:latin typeface="华文仿宋" panose="02010600040101010101" pitchFamily="2" charset="-122"/>
                <a:ea typeface="华文仿宋" panose="02010600040101010101" pitchFamily="2" charset="-122"/>
              </a:rPr>
              <a:t>的网站下载任务，对本章的应用来说足够了，因为我们寻找的是大体趋势而</a:t>
            </a:r>
            <a:r>
              <a:rPr lang="zh-CN" altLang="en-US" sz="2400" dirty="0" smtClean="0">
                <a:latin typeface="华文仿宋" panose="02010600040101010101" pitchFamily="2" charset="-122"/>
                <a:ea typeface="华文仿宋" panose="02010600040101010101" pitchFamily="2" charset="-122"/>
              </a:rPr>
              <a:t>不是</a:t>
            </a:r>
            <a:r>
              <a:rPr lang="zh-CN" altLang="en-US" sz="2400" dirty="0">
                <a:latin typeface="华文仿宋" panose="02010600040101010101" pitchFamily="2" charset="-122"/>
                <a:ea typeface="华文仿宋" panose="02010600040101010101" pitchFamily="2" charset="-122"/>
              </a:rPr>
              <a:t>做精准研究。</a:t>
            </a:r>
            <a:endParaRPr lang="zh-CN" altLang="en-US" sz="24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21995" y="807720"/>
            <a:ext cx="7752080" cy="830997"/>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如果</a:t>
            </a:r>
            <a:r>
              <a:rPr lang="zh-CN" altLang="en-US" sz="2400" dirty="0">
                <a:latin typeface="华文仿宋" panose="02010600040101010101" pitchFamily="2" charset="-122"/>
                <a:ea typeface="华文仿宋" panose="02010600040101010101" pitchFamily="2" charset="-122"/>
              </a:rPr>
              <a:t>错误很多，把上面</a:t>
            </a:r>
            <a:r>
              <a:rPr lang="en-US" altLang="zh-CN" sz="2400" dirty="0">
                <a:latin typeface="华文仿宋" panose="02010600040101010101" pitchFamily="2" charset="-122"/>
                <a:ea typeface="华文仿宋" panose="02010600040101010101" pitchFamily="2" charset="-122"/>
              </a:rPr>
              <a:t>print(e)</a:t>
            </a:r>
            <a:r>
              <a:rPr lang="zh-CN" altLang="en-US" sz="2400" dirty="0">
                <a:latin typeface="华文仿宋" panose="02010600040101010101" pitchFamily="2" charset="-122"/>
                <a:ea typeface="华文仿宋" panose="02010600040101010101" pitchFamily="2" charset="-122"/>
              </a:rPr>
              <a:t>那一行改为</a:t>
            </a:r>
            <a:r>
              <a:rPr lang="en-US" altLang="zh-CN" sz="2400" dirty="0">
                <a:latin typeface="华文仿宋" panose="02010600040101010101" pitchFamily="2" charset="-122"/>
                <a:ea typeface="华文仿宋" panose="02010600040101010101" pitchFamily="2" charset="-122"/>
              </a:rPr>
              <a:t>raise</a:t>
            </a:r>
            <a:r>
              <a:rPr lang="zh-CN" altLang="en-US" sz="2400" dirty="0">
                <a:latin typeface="华文仿宋" panose="02010600040101010101" pitchFamily="2" charset="-122"/>
                <a:ea typeface="华文仿宋" panose="02010600040101010101" pitchFamily="2" charset="-122"/>
              </a:rPr>
              <a:t>，调用异常中断机制，以便修改问题。</a:t>
            </a:r>
            <a:endParaRPr lang="zh-CN" altLang="en-US" sz="2400" dirty="0">
              <a:latin typeface="华文仿宋" panose="02010600040101010101" pitchFamily="2" charset="-122"/>
              <a:ea typeface="华文仿宋" panose="02010600040101010101" pitchFamily="2" charset="-122"/>
            </a:endParaRPr>
          </a:p>
        </p:txBody>
      </p:sp>
      <p:sp>
        <p:nvSpPr>
          <p:cNvPr id="4" name="文本框 3"/>
          <p:cNvSpPr txBox="1"/>
          <p:nvPr/>
        </p:nvSpPr>
        <p:spPr>
          <a:xfrm>
            <a:off x="695960" y="2364105"/>
            <a:ext cx="7752080" cy="1938992"/>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现在</a:t>
            </a:r>
            <a:r>
              <a:rPr lang="zh-CN" altLang="en-US" sz="2400" dirty="0">
                <a:latin typeface="华文仿宋" panose="02010600040101010101" pitchFamily="2" charset="-122"/>
                <a:ea typeface="华文仿宋" panose="02010600040101010101" pitchFamily="2" charset="-122"/>
              </a:rPr>
              <a:t>，我们原始网页文件夹</a:t>
            </a:r>
            <a:r>
              <a:rPr lang="en-US" altLang="zh-CN" sz="2400" dirty="0">
                <a:latin typeface="华文仿宋" panose="02010600040101010101" pitchFamily="2" charset="-122"/>
                <a:ea typeface="华文仿宋" panose="02010600040101010101" pitchFamily="2" charset="-122"/>
              </a:rPr>
              <a:t>raw</a:t>
            </a:r>
            <a:r>
              <a:rPr lang="zh-CN" altLang="en-US" sz="2400" dirty="0">
                <a:latin typeface="华文仿宋" panose="02010600040101010101" pitchFamily="2" charset="-122"/>
                <a:ea typeface="华文仿宋" panose="02010600040101010101" pitchFamily="2" charset="-122"/>
              </a:rPr>
              <a:t>中有很多网页，查看这些网页（用文本编辑器打开），你会</a:t>
            </a:r>
            <a:r>
              <a:rPr lang="zh-CN" altLang="en-US" sz="2400" dirty="0" smtClean="0">
                <a:latin typeface="华文仿宋" panose="02010600040101010101" pitchFamily="2" charset="-122"/>
                <a:ea typeface="华文仿宋" panose="02010600040101010101" pitchFamily="2" charset="-122"/>
              </a:rPr>
              <a:t>发现</a:t>
            </a:r>
            <a:r>
              <a:rPr lang="zh-CN" altLang="en-US" sz="2400" dirty="0">
                <a:latin typeface="华文仿宋" panose="02010600040101010101" pitchFamily="2" charset="-122"/>
                <a:ea typeface="华文仿宋" panose="02010600040101010101" pitchFamily="2" charset="-122"/>
              </a:rPr>
              <a:t>新闻报道的内容湮没在</a:t>
            </a:r>
            <a:r>
              <a:rPr lang="en-US" altLang="zh-CN" sz="2400" dirty="0">
                <a:latin typeface="华文仿宋" panose="02010600040101010101" pitchFamily="2" charset="-122"/>
                <a:ea typeface="华文仿宋" panose="02010600040101010101" pitchFamily="2" charset="-122"/>
              </a:rPr>
              <a:t>HTML</a:t>
            </a:r>
            <a:r>
              <a:rPr lang="zh-CN" altLang="en-US" sz="2400" dirty="0">
                <a:latin typeface="华文仿宋" panose="02010600040101010101" pitchFamily="2" charset="-122"/>
                <a:ea typeface="华文仿宋" panose="02010600040101010101" pitchFamily="2" charset="-122"/>
              </a:rPr>
              <a:t>、</a:t>
            </a:r>
            <a:r>
              <a:rPr lang="en-US" altLang="zh-CN" sz="2400" dirty="0">
                <a:latin typeface="华文仿宋" panose="02010600040101010101" pitchFamily="2" charset="-122"/>
                <a:ea typeface="华文仿宋" panose="02010600040101010101" pitchFamily="2" charset="-122"/>
              </a:rPr>
              <a:t>JavaScript</a:t>
            </a:r>
            <a:r>
              <a:rPr lang="zh-CN" altLang="en-US" sz="2400" dirty="0">
                <a:latin typeface="华文仿宋" panose="02010600040101010101" pitchFamily="2" charset="-122"/>
                <a:ea typeface="华文仿宋" panose="02010600040101010101" pitchFamily="2" charset="-122"/>
              </a:rPr>
              <a:t>、</a:t>
            </a:r>
            <a:r>
              <a:rPr lang="en-US" altLang="zh-CN" sz="2400" dirty="0">
                <a:latin typeface="华文仿宋" panose="02010600040101010101" pitchFamily="2" charset="-122"/>
                <a:ea typeface="华文仿宋" panose="02010600040101010101" pitchFamily="2" charset="-122"/>
              </a:rPr>
              <a:t>CSS</a:t>
            </a:r>
            <a:r>
              <a:rPr lang="zh-CN" altLang="en-US" sz="2400" dirty="0">
                <a:latin typeface="华文仿宋" panose="02010600040101010101" pitchFamily="2" charset="-122"/>
                <a:ea typeface="华文仿宋" panose="02010600040101010101" pitchFamily="2" charset="-122"/>
              </a:rPr>
              <a:t>以及其他内容之中。因为我们只对报道本身</a:t>
            </a:r>
            <a:r>
              <a:rPr lang="zh-CN" altLang="en-US" sz="2400" dirty="0" smtClean="0">
                <a:latin typeface="华文仿宋" panose="02010600040101010101" pitchFamily="2" charset="-122"/>
                <a:ea typeface="华文仿宋" panose="02010600040101010101" pitchFamily="2" charset="-122"/>
              </a:rPr>
              <a:t>感兴趣</a:t>
            </a:r>
            <a:r>
              <a:rPr lang="zh-CN" altLang="en-US" sz="2400" dirty="0">
                <a:latin typeface="华文仿宋" panose="02010600040101010101" pitchFamily="2" charset="-122"/>
                <a:ea typeface="华文仿宋" panose="02010600040101010101" pitchFamily="2" charset="-122"/>
              </a:rPr>
              <a:t>，就需要一种从不同网站的网页中抽取内容的方法。</a:t>
            </a:r>
            <a:endParaRPr lang="zh-CN" altLang="en-US" sz="24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79730" y="565150"/>
            <a:ext cx="4764405" cy="523220"/>
          </a:xfrm>
          <a:prstGeom prst="rect">
            <a:avLst/>
          </a:prstGeom>
          <a:noFill/>
        </p:spPr>
        <p:txBody>
          <a:bodyPr wrap="square" rtlCol="0" anchor="t">
            <a:spAutoFit/>
          </a:bodyPr>
          <a:lstStyle/>
          <a:p>
            <a:r>
              <a:rPr lang="zh-CN" altLang="en-US" sz="2800" b="1" dirty="0">
                <a:latin typeface="华文仿宋" panose="02010600040101010101" pitchFamily="2" charset="-122"/>
                <a:ea typeface="华文仿宋" panose="02010600040101010101" pitchFamily="2" charset="-122"/>
              </a:rPr>
              <a:t>组装起来</a:t>
            </a:r>
            <a:endParaRPr lang="zh-CN" altLang="en-US" sz="2800" b="1" dirty="0">
              <a:latin typeface="华文仿宋" panose="02010600040101010101" pitchFamily="2" charset="-122"/>
              <a:ea typeface="华文仿宋" panose="02010600040101010101" pitchFamily="2" charset="-122"/>
            </a:endParaRPr>
          </a:p>
        </p:txBody>
      </p:sp>
      <p:sp>
        <p:nvSpPr>
          <p:cNvPr id="4" name="文本框 3"/>
          <p:cNvSpPr txBox="1"/>
          <p:nvPr/>
        </p:nvSpPr>
        <p:spPr>
          <a:xfrm>
            <a:off x="379730" y="1118870"/>
            <a:ext cx="8344535" cy="3139321"/>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获得</a:t>
            </a:r>
            <a:r>
              <a:rPr lang="zh-CN" altLang="en-US" sz="2400" dirty="0">
                <a:latin typeface="华文仿宋" panose="02010600040101010101" pitchFamily="2" charset="-122"/>
                <a:ea typeface="华文仿宋" panose="02010600040101010101" pitchFamily="2" charset="-122"/>
              </a:rPr>
              <a:t>原始网页后，我们需要找出每个网页中的新闻报道内容。有一些在线资源使用数据</a:t>
            </a:r>
            <a:r>
              <a:rPr lang="zh-CN" altLang="en-US" sz="2400" dirty="0" smtClean="0">
                <a:latin typeface="华文仿宋" panose="02010600040101010101" pitchFamily="2" charset="-122"/>
                <a:ea typeface="华文仿宋" panose="02010600040101010101" pitchFamily="2" charset="-122"/>
              </a:rPr>
              <a:t>挖掘</a:t>
            </a:r>
            <a:r>
              <a:rPr lang="zh-CN" altLang="en-US" sz="2400" dirty="0">
                <a:latin typeface="华文仿宋" panose="02010600040101010101" pitchFamily="2" charset="-122"/>
                <a:ea typeface="华文仿宋" panose="02010600040101010101" pitchFamily="2" charset="-122"/>
              </a:rPr>
              <a:t>方法来解决这个</a:t>
            </a:r>
            <a:r>
              <a:rPr lang="zh-CN" altLang="en-US" sz="2400" dirty="0" smtClean="0">
                <a:latin typeface="华文仿宋" panose="02010600040101010101" pitchFamily="2" charset="-122"/>
                <a:ea typeface="华文仿宋" panose="02010600040101010101" pitchFamily="2" charset="-122"/>
              </a:rPr>
              <a:t>问题。</a:t>
            </a:r>
            <a:endParaRPr lang="zh-CN" altLang="en-US" sz="2400" dirty="0">
              <a:latin typeface="华文仿宋" panose="02010600040101010101" pitchFamily="2" charset="-122"/>
              <a:ea typeface="华文仿宋" panose="02010600040101010101" pitchFamily="2" charset="-122"/>
            </a:endParaRPr>
          </a:p>
          <a:p>
            <a:r>
              <a:rPr lang="zh-CN" altLang="en-US" sz="2400" dirty="0" smtClean="0">
                <a:latin typeface="华文仿宋" panose="02010600040101010101" pitchFamily="2" charset="-122"/>
                <a:ea typeface="华文仿宋" panose="02010600040101010101" pitchFamily="2" charset="-122"/>
              </a:rPr>
              <a:t>  一般来说</a:t>
            </a:r>
            <a:r>
              <a:rPr lang="zh-CN" altLang="en-US" sz="2400" dirty="0">
                <a:latin typeface="华文仿宋" panose="02010600040101010101" pitchFamily="2" charset="-122"/>
                <a:ea typeface="华文仿宋" panose="02010600040101010101" pitchFamily="2" charset="-122"/>
              </a:rPr>
              <a:t>，很少需要用到这些复杂的算法，当然</a:t>
            </a:r>
            <a:r>
              <a:rPr lang="zh-CN" altLang="en-US" sz="2400" dirty="0" smtClean="0">
                <a:latin typeface="华文仿宋" panose="02010600040101010101" pitchFamily="2" charset="-122"/>
                <a:ea typeface="华文仿宋" panose="02010600040101010101" pitchFamily="2" charset="-122"/>
              </a:rPr>
              <a:t>使用它们</a:t>
            </a:r>
            <a:r>
              <a:rPr lang="zh-CN" altLang="en-US" sz="2400" dirty="0">
                <a:latin typeface="华文仿宋" panose="02010600040101010101" pitchFamily="2" charset="-122"/>
                <a:ea typeface="华文仿宋" panose="02010600040101010101" pitchFamily="2" charset="-122"/>
              </a:rPr>
              <a:t>能得到更为精确的结果。这也是数据挖掘艺术的一部分</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知道什么时候用，什么时候不用。</a:t>
            </a:r>
            <a:endParaRPr lang="zh-CN" altLang="en-US" sz="2400" dirty="0">
              <a:latin typeface="华文仿宋" panose="02010600040101010101" pitchFamily="2" charset="-122"/>
              <a:ea typeface="华文仿宋" panose="02010600040101010101" pitchFamily="2" charset="-122"/>
            </a:endParaRPr>
          </a:p>
          <a:p>
            <a:r>
              <a:rPr lang="zh-CN" altLang="en-US" sz="2400" dirty="0" smtClean="0">
                <a:latin typeface="华文仿宋" panose="02010600040101010101" pitchFamily="2" charset="-122"/>
                <a:ea typeface="华文仿宋" panose="02010600040101010101" pitchFamily="2" charset="-122"/>
              </a:rPr>
              <a:t>  首先</a:t>
            </a:r>
            <a:r>
              <a:rPr lang="zh-CN" altLang="en-US" sz="2400" dirty="0">
                <a:latin typeface="华文仿宋" panose="02010600040101010101" pitchFamily="2" charset="-122"/>
                <a:ea typeface="华文仿宋" panose="02010600040101010101" pitchFamily="2" charset="-122"/>
              </a:rPr>
              <a:t>，获取到</a:t>
            </a:r>
            <a:r>
              <a:rPr lang="en-US" altLang="zh-CN" sz="2400" dirty="0">
                <a:latin typeface="华文仿宋" panose="02010600040101010101" pitchFamily="2" charset="-122"/>
                <a:ea typeface="华文仿宋" panose="02010600040101010101" pitchFamily="2" charset="-122"/>
              </a:rPr>
              <a:t>raw</a:t>
            </a:r>
            <a:r>
              <a:rPr lang="zh-CN" altLang="en-US" sz="2400" dirty="0">
                <a:latin typeface="华文仿宋" panose="02010600040101010101" pitchFamily="2" charset="-122"/>
                <a:ea typeface="华文仿宋" panose="02010600040101010101" pitchFamily="2" charset="-122"/>
              </a:rPr>
              <a:t>文件夹中的所有</a:t>
            </a:r>
            <a:r>
              <a:rPr lang="zh-CN" altLang="en-US" sz="2400" dirty="0" smtClean="0">
                <a:latin typeface="华文仿宋" panose="02010600040101010101" pitchFamily="2" charset="-122"/>
                <a:ea typeface="华文仿宋" panose="02010600040101010101" pitchFamily="2" charset="-122"/>
              </a:rPr>
              <a:t>文件名：</a:t>
            </a:r>
            <a:endParaRPr lang="en-US" altLang="zh-CN" sz="2400" dirty="0" smtClean="0">
              <a:latin typeface="华文仿宋" panose="02010600040101010101" pitchFamily="2" charset="-122"/>
              <a:ea typeface="华文仿宋" panose="02010600040101010101" pitchFamily="2" charset="-122"/>
            </a:endParaRPr>
          </a:p>
          <a:p>
            <a:endParaRPr lang="zh-CN" altLang="en-US" dirty="0"/>
          </a:p>
          <a:p>
            <a:pPr marL="742950" lvl="1" indent="-285750">
              <a:buFont typeface="Arial" panose="020B0604020202020204" pitchFamily="34" charset="0"/>
              <a:buChar char="•"/>
            </a:pPr>
            <a:r>
              <a:rPr lang="zh-CN" altLang="en-US" i="1" dirty="0"/>
              <a:t>filenames = [os.path.join(data_folder, filename)</a:t>
            </a:r>
            <a:endParaRPr lang="zh-CN" altLang="en-US" i="1" dirty="0"/>
          </a:p>
          <a:p>
            <a:pPr marL="742950" lvl="1" indent="-285750">
              <a:buFont typeface="Arial" panose="020B0604020202020204" pitchFamily="34" charset="0"/>
              <a:buChar char="•"/>
            </a:pPr>
            <a:r>
              <a:rPr lang="zh-CN" altLang="en-US" i="1" dirty="0"/>
              <a:t>for filename in os.listdir(data_folder)]</a:t>
            </a:r>
            <a:endParaRPr lang="zh-CN" altLang="en-US" i="1" dirty="0"/>
          </a:p>
        </p:txBody>
      </p:sp>
      <p:sp>
        <p:nvSpPr>
          <p:cNvPr id="5" name="文本框 4"/>
          <p:cNvSpPr txBox="1"/>
          <p:nvPr/>
        </p:nvSpPr>
        <p:spPr>
          <a:xfrm>
            <a:off x="-94615" y="4762500"/>
            <a:ext cx="8345170" cy="1384995"/>
          </a:xfrm>
          <a:prstGeom prst="rect">
            <a:avLst/>
          </a:prstGeom>
          <a:noFill/>
        </p:spPr>
        <p:txBody>
          <a:bodyPr wrap="square" rtlCol="0" anchor="t">
            <a:spAutoFit/>
          </a:bodyPr>
          <a:lstStyle/>
          <a:p>
            <a:pPr lvl="1" indent="0">
              <a:buNone/>
            </a:pPr>
            <a:r>
              <a:rPr lang="zh-CN" altLang="en-US" sz="2400" dirty="0" smtClean="0">
                <a:latin typeface="华文仿宋" panose="02010600040101010101" pitchFamily="2" charset="-122"/>
                <a:ea typeface="华文仿宋" panose="02010600040101010101" pitchFamily="2" charset="-122"/>
              </a:rPr>
              <a:t>  接着</a:t>
            </a:r>
            <a:r>
              <a:rPr lang="zh-CN" altLang="en-US" sz="2400" dirty="0">
                <a:latin typeface="华文仿宋" panose="02010600040101010101" pitchFamily="2" charset="-122"/>
                <a:ea typeface="华文仿宋" panose="02010600040101010101" pitchFamily="2" charset="-122"/>
              </a:rPr>
              <a:t>，创建输出文件夹，新闻报道内容抽取出来后，将保存到该文件夹下。</a:t>
            </a:r>
            <a:endParaRPr lang="en-US" altLang="zh-CN" sz="2400" dirty="0">
              <a:latin typeface="华文仿宋" panose="02010600040101010101" pitchFamily="2" charset="-122"/>
              <a:ea typeface="华文仿宋" panose="02010600040101010101" pitchFamily="2" charset="-122"/>
              <a:sym typeface="+mn-ea"/>
            </a:endParaRPr>
          </a:p>
          <a:p>
            <a:pPr marL="1200150" lvl="2" indent="-285750">
              <a:buFont typeface="Arial" panose="020B0604020202020204" pitchFamily="34" charset="0"/>
              <a:buChar char="•"/>
            </a:pPr>
            <a:r>
              <a:rPr lang="zh-CN" altLang="en-US" i="1" dirty="0">
                <a:sym typeface="+mn-ea"/>
              </a:rPr>
              <a:t>text_output_folder = os.path.join(os.path.expanduser("~"), "Data",</a:t>
            </a:r>
            <a:endParaRPr lang="zh-CN" altLang="en-US" i="1" dirty="0"/>
          </a:p>
          <a:p>
            <a:pPr marL="1200150" lvl="2" indent="-285750">
              <a:buFont typeface="Arial" panose="020B0604020202020204" pitchFamily="34" charset="0"/>
              <a:buChar char="•"/>
            </a:pPr>
            <a:r>
              <a:rPr lang="zh-CN" altLang="en-US" i="1" dirty="0">
                <a:sym typeface="+mn-ea"/>
              </a:rPr>
              <a:t>"websites", "textonly")</a:t>
            </a:r>
            <a:endParaRPr lang="zh-CN" altLang="en-US" i="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1050" y="1823085"/>
            <a:ext cx="7581265" cy="368300"/>
          </a:xfrm>
          <a:prstGeom prst="rect">
            <a:avLst/>
          </a:prstGeom>
          <a:noFill/>
        </p:spPr>
        <p:txBody>
          <a:bodyPr wrap="square" rtlCol="0" anchor="t">
            <a:spAutoFit/>
          </a:bodyPr>
          <a:lstStyle/>
          <a:p>
            <a:pPr marL="742950" lvl="1" indent="-285750">
              <a:buFont typeface="Arial" panose="020B0604020202020204" pitchFamily="34" charset="0"/>
              <a:buChar char="•"/>
            </a:pPr>
            <a:r>
              <a:rPr lang="zh-CN" altLang="en-US" i="1"/>
              <a:t>from lxml import etree</a:t>
            </a:r>
            <a:endParaRPr lang="zh-CN" altLang="en-US" i="1"/>
          </a:p>
        </p:txBody>
      </p:sp>
      <p:sp>
        <p:nvSpPr>
          <p:cNvPr id="4" name="文本框 3"/>
          <p:cNvSpPr txBox="1"/>
          <p:nvPr/>
        </p:nvSpPr>
        <p:spPr>
          <a:xfrm>
            <a:off x="776568" y="622756"/>
            <a:ext cx="7858125" cy="1200329"/>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接着</a:t>
            </a:r>
            <a:r>
              <a:rPr lang="zh-CN" altLang="en-US" sz="2400" dirty="0">
                <a:latin typeface="华文仿宋" panose="02010600040101010101" pitchFamily="2" charset="-122"/>
                <a:ea typeface="华文仿宋" panose="02010600040101010101" pitchFamily="2" charset="-122"/>
              </a:rPr>
              <a:t>，编写从网页中抽取文本的代码。我们将使用</a:t>
            </a:r>
            <a:r>
              <a:rPr lang="en-US" altLang="zh-CN" sz="2400" dirty="0" err="1">
                <a:latin typeface="华文仿宋" panose="02010600040101010101" pitchFamily="2" charset="-122"/>
                <a:ea typeface="华文仿宋" panose="02010600040101010101" pitchFamily="2" charset="-122"/>
              </a:rPr>
              <a:t>lxml</a:t>
            </a:r>
            <a:r>
              <a:rPr lang="zh-CN" altLang="en-US" sz="2400" dirty="0">
                <a:latin typeface="华文仿宋" panose="02010600040101010101" pitchFamily="2" charset="-122"/>
                <a:ea typeface="华文仿宋" panose="02010600040101010101" pitchFamily="2" charset="-122"/>
              </a:rPr>
              <a:t>包解析</a:t>
            </a:r>
            <a:r>
              <a:rPr lang="en-US" altLang="zh-CN" sz="2400" dirty="0">
                <a:latin typeface="华文仿宋" panose="02010600040101010101" pitchFamily="2" charset="-122"/>
                <a:ea typeface="华文仿宋" panose="02010600040101010101" pitchFamily="2" charset="-122"/>
              </a:rPr>
              <a:t>HTML</a:t>
            </a:r>
            <a:r>
              <a:rPr lang="zh-CN" altLang="en-US" sz="2400" dirty="0">
                <a:latin typeface="华文仿宋" panose="02010600040101010101" pitchFamily="2" charset="-122"/>
                <a:ea typeface="华文仿宋" panose="02010600040101010101" pitchFamily="2" charset="-122"/>
              </a:rPr>
              <a:t>文件，</a:t>
            </a:r>
            <a:r>
              <a:rPr lang="en-US" altLang="zh-CN" sz="2400" dirty="0" err="1">
                <a:latin typeface="华文仿宋" panose="02010600040101010101" pitchFamily="2" charset="-122"/>
                <a:ea typeface="华文仿宋" panose="02010600040101010101" pitchFamily="2" charset="-122"/>
              </a:rPr>
              <a:t>lxml</a:t>
            </a:r>
            <a:r>
              <a:rPr lang="zh-CN" altLang="en-US" sz="2400" dirty="0">
                <a:latin typeface="华文仿宋" panose="02010600040101010101" pitchFamily="2" charset="-122"/>
                <a:ea typeface="华文仿宋" panose="02010600040101010101" pitchFamily="2" charset="-122"/>
              </a:rPr>
              <a:t>的</a:t>
            </a:r>
            <a:r>
              <a:rPr lang="en-US" altLang="zh-CN" sz="2400" dirty="0" smtClean="0">
                <a:latin typeface="华文仿宋" panose="02010600040101010101" pitchFamily="2" charset="-122"/>
                <a:ea typeface="华文仿宋" panose="02010600040101010101" pitchFamily="2" charset="-122"/>
              </a:rPr>
              <a:t>HTML</a:t>
            </a:r>
            <a:r>
              <a:rPr lang="zh-CN" altLang="en-US" sz="2400" dirty="0" smtClean="0">
                <a:latin typeface="华文仿宋" panose="02010600040101010101" pitchFamily="2" charset="-122"/>
                <a:ea typeface="华文仿宋" panose="02010600040101010101" pitchFamily="2" charset="-122"/>
              </a:rPr>
              <a:t>解析</a:t>
            </a:r>
            <a:r>
              <a:rPr lang="zh-CN" altLang="en-US" sz="2400" dirty="0">
                <a:latin typeface="华文仿宋" panose="02010600040101010101" pitchFamily="2" charset="-122"/>
                <a:ea typeface="华文仿宋" panose="02010600040101010101" pitchFamily="2" charset="-122"/>
              </a:rPr>
              <a:t>器容错能力强，可以处理不规范的</a:t>
            </a:r>
            <a:r>
              <a:rPr lang="en-US" altLang="zh-CN" sz="2400" dirty="0">
                <a:latin typeface="华文仿宋" panose="02010600040101010101" pitchFamily="2" charset="-122"/>
                <a:ea typeface="华文仿宋" panose="02010600040101010101" pitchFamily="2" charset="-122"/>
              </a:rPr>
              <a:t>HTML</a:t>
            </a:r>
            <a:r>
              <a:rPr lang="zh-CN" altLang="en-US" sz="2400" dirty="0">
                <a:latin typeface="华文仿宋" panose="02010600040101010101" pitchFamily="2" charset="-122"/>
                <a:ea typeface="华文仿宋" panose="02010600040101010101" pitchFamily="2" charset="-122"/>
              </a:rPr>
              <a:t>代码。导入语句如下所示：</a:t>
            </a:r>
            <a:endParaRPr lang="zh-CN" altLang="en-US" sz="2400" dirty="0">
              <a:latin typeface="华文仿宋" panose="02010600040101010101" pitchFamily="2" charset="-122"/>
              <a:ea typeface="华文仿宋" panose="02010600040101010101" pitchFamily="2" charset="-122"/>
            </a:endParaRPr>
          </a:p>
        </p:txBody>
      </p:sp>
      <p:sp>
        <p:nvSpPr>
          <p:cNvPr id="5" name="文本框 4"/>
          <p:cNvSpPr txBox="1"/>
          <p:nvPr/>
        </p:nvSpPr>
        <p:spPr>
          <a:xfrm>
            <a:off x="776567" y="2352932"/>
            <a:ext cx="7858125" cy="1384995"/>
          </a:xfrm>
          <a:prstGeom prst="rect">
            <a:avLst/>
          </a:prstGeom>
          <a:noFill/>
        </p:spPr>
        <p:txBody>
          <a:bodyPr wrap="square" rtlCol="0" anchor="t">
            <a:spAutoFit/>
          </a:bodyPr>
          <a:lstStyle/>
          <a:p>
            <a:r>
              <a:rPr lang="zh-CN" altLang="en-US" dirty="0" smtClean="0"/>
              <a:t>  </a:t>
            </a:r>
            <a:r>
              <a:rPr lang="zh-CN" altLang="en-US" sz="2400" dirty="0" smtClean="0">
                <a:latin typeface="华文仿宋" panose="02010600040101010101" pitchFamily="2" charset="-122"/>
                <a:ea typeface="华文仿宋" panose="02010600040101010101" pitchFamily="2" charset="-122"/>
              </a:rPr>
              <a:t>创建</a:t>
            </a:r>
            <a:r>
              <a:rPr lang="zh-CN" altLang="en-US" sz="2400" dirty="0">
                <a:latin typeface="华文仿宋" panose="02010600040101010101" pitchFamily="2" charset="-122"/>
                <a:ea typeface="华文仿宋" panose="02010600040101010101" pitchFamily="2" charset="-122"/>
              </a:rPr>
              <a:t>列表，存放这些不可能包含</a:t>
            </a:r>
            <a:r>
              <a:rPr lang="zh-CN" altLang="en-US" sz="2400" dirty="0" smtClean="0">
                <a:latin typeface="华文仿宋" panose="02010600040101010101" pitchFamily="2" charset="-122"/>
                <a:ea typeface="华文仿宋" panose="02010600040101010101" pitchFamily="2" charset="-122"/>
              </a:rPr>
              <a:t>新闻报道</a:t>
            </a:r>
            <a:r>
              <a:rPr lang="zh-CN" altLang="en-US" sz="2400" dirty="0">
                <a:latin typeface="华文仿宋" panose="02010600040101010101" pitchFamily="2" charset="-122"/>
                <a:ea typeface="华文仿宋" panose="02010600040101010101" pitchFamily="2" charset="-122"/>
              </a:rPr>
              <a:t>内容的节点。代码如下</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endParaRPr lang="zh-CN" altLang="en-US" dirty="0"/>
          </a:p>
          <a:p>
            <a:pPr marL="742950" lvl="1" indent="-285750">
              <a:buFont typeface="Arial" panose="020B0604020202020204" pitchFamily="34" charset="0"/>
              <a:buChar char="•"/>
            </a:pPr>
            <a:r>
              <a:rPr lang="zh-CN" altLang="en-US" i="1" dirty="0"/>
              <a:t>skip_node_types = ["script", "head", "style", etree.Comment]</a:t>
            </a:r>
            <a:endParaRPr lang="zh-CN" altLang="en-US" i="1" dirty="0"/>
          </a:p>
        </p:txBody>
      </p:sp>
      <p:sp>
        <p:nvSpPr>
          <p:cNvPr id="6" name="文本框 5"/>
          <p:cNvSpPr txBox="1"/>
          <p:nvPr/>
        </p:nvSpPr>
        <p:spPr>
          <a:xfrm>
            <a:off x="781050" y="3655695"/>
            <a:ext cx="7858125" cy="1476375"/>
          </a:xfrm>
          <a:prstGeom prst="rect">
            <a:avLst/>
          </a:prstGeom>
          <a:noFill/>
        </p:spPr>
        <p:txBody>
          <a:bodyPr wrap="square" rtlCol="0" anchor="t">
            <a:spAutoFit/>
          </a:bodyPr>
          <a:lstStyle/>
          <a:p>
            <a:pPr marL="742950" lvl="1" indent="-285750">
              <a:lnSpc>
                <a:spcPct val="125000"/>
              </a:lnSpc>
              <a:spcBef>
                <a:spcPts val="0"/>
              </a:spcBef>
              <a:spcAft>
                <a:spcPts val="0"/>
              </a:spcAft>
              <a:buFont typeface="Arial" panose="020B0604020202020204" pitchFamily="34" charset="0"/>
              <a:buChar char="•"/>
            </a:pPr>
            <a:r>
              <a:rPr lang="zh-CN" altLang="en-US" i="1" dirty="0"/>
              <a:t>def get_text_from_file(filename):</a:t>
            </a:r>
            <a:endParaRPr lang="zh-CN" altLang="en-US" i="1" dirty="0"/>
          </a:p>
          <a:p>
            <a:pPr marL="742950" lvl="1" indent="-285750">
              <a:lnSpc>
                <a:spcPct val="125000"/>
              </a:lnSpc>
              <a:spcBef>
                <a:spcPts val="0"/>
              </a:spcBef>
              <a:spcAft>
                <a:spcPts val="0"/>
              </a:spcAft>
              <a:buFont typeface="Arial" panose="020B0604020202020204" pitchFamily="34" charset="0"/>
              <a:buChar char="•"/>
            </a:pPr>
            <a:r>
              <a:rPr lang="zh-CN" altLang="en-US" i="1" dirty="0"/>
              <a:t>    with open(filename,encoding='utf-8') as inf:</a:t>
            </a:r>
            <a:endParaRPr lang="zh-CN" altLang="en-US" i="1" dirty="0"/>
          </a:p>
          <a:p>
            <a:pPr marL="742950" lvl="1" indent="-285750">
              <a:lnSpc>
                <a:spcPct val="125000"/>
              </a:lnSpc>
              <a:spcBef>
                <a:spcPts val="0"/>
              </a:spcBef>
              <a:spcAft>
                <a:spcPts val="0"/>
              </a:spcAft>
              <a:buFont typeface="Arial" panose="020B0604020202020204" pitchFamily="34" charset="0"/>
              <a:buChar char="•"/>
            </a:pPr>
            <a:r>
              <a:rPr lang="zh-CN" altLang="en-US" i="1" dirty="0"/>
              <a:t>        html_tree = LH.parse(inf)</a:t>
            </a:r>
            <a:endParaRPr lang="zh-CN" altLang="en-US" i="1" dirty="0"/>
          </a:p>
          <a:p>
            <a:pPr marL="742950" lvl="1" indent="-285750">
              <a:lnSpc>
                <a:spcPct val="125000"/>
              </a:lnSpc>
              <a:spcBef>
                <a:spcPts val="0"/>
              </a:spcBef>
              <a:spcAft>
                <a:spcPts val="0"/>
              </a:spcAft>
              <a:buFont typeface="Arial" panose="020B0604020202020204" pitchFamily="34" charset="0"/>
              <a:buChar char="•"/>
            </a:pPr>
            <a:r>
              <a:rPr lang="zh-CN" altLang="en-US" i="1" dirty="0"/>
              <a:t>    return get_text_from_node(html_tree.getroot())</a:t>
            </a:r>
            <a:endParaRPr lang="zh-CN" altLang="en-US" i="1" dirty="0"/>
          </a:p>
        </p:txBody>
      </p:sp>
      <p:sp>
        <p:nvSpPr>
          <p:cNvPr id="7" name="文本框 6"/>
          <p:cNvSpPr txBox="1"/>
          <p:nvPr/>
        </p:nvSpPr>
        <p:spPr>
          <a:xfrm>
            <a:off x="704850" y="5284470"/>
            <a:ext cx="7858760" cy="1569660"/>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上述</a:t>
            </a:r>
            <a:r>
              <a:rPr lang="zh-CN" altLang="en-US" sz="2400" dirty="0">
                <a:latin typeface="华文仿宋" panose="02010600040101010101" pitchFamily="2" charset="-122"/>
                <a:ea typeface="华文仿宋" panose="02010600040101010101" pitchFamily="2" charset="-122"/>
              </a:rPr>
              <a:t>函数的最后一行，调用</a:t>
            </a:r>
            <a:r>
              <a:rPr lang="en-US" altLang="zh-CN" sz="2400" dirty="0" err="1">
                <a:latin typeface="华文仿宋" panose="02010600040101010101" pitchFamily="2" charset="-122"/>
                <a:ea typeface="华文仿宋" panose="02010600040101010101" pitchFamily="2" charset="-122"/>
              </a:rPr>
              <a:t>getroot</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函数，获取到树的根节点，而不是整棵树</a:t>
            </a:r>
            <a:r>
              <a:rPr lang="en-US" altLang="zh-CN" sz="2400" dirty="0" err="1">
                <a:latin typeface="华文仿宋" panose="02010600040101010101" pitchFamily="2" charset="-122"/>
                <a:ea typeface="华文仿宋" panose="02010600040101010101" pitchFamily="2" charset="-122"/>
              </a:rPr>
              <a:t>etree</a:t>
            </a:r>
            <a:r>
              <a:rPr lang="zh-CN" altLang="en-US" sz="2400" dirty="0">
                <a:latin typeface="华文仿宋" panose="02010600040101010101" pitchFamily="2" charset="-122"/>
                <a:ea typeface="华文仿宋" panose="02010600040101010101" pitchFamily="2" charset="-122"/>
              </a:rPr>
              <a:t>，</a:t>
            </a:r>
            <a:r>
              <a:rPr lang="zh-CN" altLang="en-US" sz="2400" dirty="0" smtClean="0">
                <a:latin typeface="华文仿宋" panose="02010600040101010101" pitchFamily="2" charset="-122"/>
                <a:ea typeface="华文仿宋" panose="02010600040101010101" pitchFamily="2" charset="-122"/>
              </a:rPr>
              <a:t>这样</a:t>
            </a:r>
            <a:r>
              <a:rPr lang="zh-CN" altLang="en-US" sz="2400" dirty="0">
                <a:latin typeface="华文仿宋" panose="02010600040101010101" pitchFamily="2" charset="-122"/>
                <a:ea typeface="华文仿宋" panose="02010600040101010101" pitchFamily="2" charset="-122"/>
              </a:rPr>
              <a:t>文本抽取函数</a:t>
            </a:r>
            <a:r>
              <a:rPr lang="en-US" altLang="zh-CN" sz="2400" dirty="0" err="1">
                <a:latin typeface="华文仿宋" panose="02010600040101010101" pitchFamily="2" charset="-122"/>
                <a:ea typeface="华文仿宋" panose="02010600040101010101" pitchFamily="2" charset="-122"/>
              </a:rPr>
              <a:t>get_text_from_node</a:t>
            </a:r>
            <a:r>
              <a:rPr lang="zh-CN" altLang="en-US" sz="2400" dirty="0">
                <a:latin typeface="华文仿宋" panose="02010600040101010101" pitchFamily="2" charset="-122"/>
                <a:ea typeface="华文仿宋" panose="02010600040101010101" pitchFamily="2" charset="-122"/>
              </a:rPr>
              <a:t>以节点作为参数，它能处理包括根节点在内的所有节点</a:t>
            </a:r>
            <a:r>
              <a:rPr lang="zh-CN" altLang="en-US" sz="2400" dirty="0" smtClean="0">
                <a:latin typeface="华文仿宋" panose="02010600040101010101" pitchFamily="2" charset="-122"/>
                <a:ea typeface="华文仿宋" panose="02010600040101010101" pitchFamily="2" charset="-122"/>
              </a:rPr>
              <a:t>，便于</a:t>
            </a:r>
            <a:r>
              <a:rPr lang="zh-CN" altLang="en-US" sz="2400" dirty="0">
                <a:latin typeface="华文仿宋" panose="02010600040101010101" pitchFamily="2" charset="-122"/>
                <a:ea typeface="华文仿宋" panose="02010600040101010101" pitchFamily="2" charset="-122"/>
              </a:rPr>
              <a:t>递归调用。</a:t>
            </a:r>
            <a:endParaRPr lang="zh-CN" altLang="en-US" sz="24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61365" y="901065"/>
            <a:ext cx="7239000" cy="461665"/>
          </a:xfrm>
          <a:prstGeom prst="rect">
            <a:avLst/>
          </a:prstGeom>
          <a:noFill/>
        </p:spPr>
        <p:txBody>
          <a:bodyPr wrap="square" rtlCol="0" anchor="t">
            <a:spAutoFit/>
          </a:bodyPr>
          <a:lstStyle/>
          <a:p>
            <a:r>
              <a:rPr lang="zh-CN" altLang="en-US" sz="2400" dirty="0">
                <a:latin typeface="华文仿宋" panose="02010600040101010101" pitchFamily="2" charset="-122"/>
                <a:ea typeface="华文仿宋" panose="02010600040101010101" pitchFamily="2" charset="-122"/>
              </a:rPr>
              <a:t>检查文本</a:t>
            </a:r>
            <a:r>
              <a:rPr lang="zh-CN" altLang="en-US" sz="2400" dirty="0" smtClean="0">
                <a:latin typeface="华文仿宋" panose="02010600040101010101" pitchFamily="2" charset="-122"/>
                <a:ea typeface="华文仿宋" panose="02010600040101010101" pitchFamily="2" charset="-122"/>
              </a:rPr>
              <a:t>长度</a:t>
            </a:r>
            <a:r>
              <a:rPr lang="zh-CN" altLang="en-US" sz="2400" dirty="0">
                <a:latin typeface="华文仿宋" panose="02010600040101010101" pitchFamily="2" charset="-122"/>
                <a:ea typeface="华文仿宋" panose="02010600040101010101" pitchFamily="2" charset="-122"/>
              </a:rPr>
              <a:t>是否达到</a:t>
            </a:r>
            <a:r>
              <a:rPr lang="en-US" altLang="zh-CN" sz="2400" dirty="0">
                <a:latin typeface="华文仿宋" panose="02010600040101010101" pitchFamily="2" charset="-122"/>
                <a:ea typeface="华文仿宋" panose="02010600040101010101" pitchFamily="2" charset="-122"/>
              </a:rPr>
              <a:t>100</a:t>
            </a:r>
            <a:r>
              <a:rPr lang="zh-CN" altLang="en-US" sz="2400" dirty="0">
                <a:latin typeface="华文仿宋" panose="02010600040101010101" pitchFamily="2" charset="-122"/>
                <a:ea typeface="华文仿宋" panose="02010600040101010101" pitchFamily="2" charset="-122"/>
              </a:rPr>
              <a:t>个字符。代码如下：</a:t>
            </a:r>
            <a:endParaRPr lang="zh-CN" altLang="en-US" sz="2400" dirty="0">
              <a:latin typeface="华文仿宋" panose="02010600040101010101" pitchFamily="2" charset="-122"/>
              <a:ea typeface="华文仿宋" panose="02010600040101010101" pitchFamily="2" charset="-122"/>
            </a:endParaRPr>
          </a:p>
        </p:txBody>
      </p:sp>
      <p:sp>
        <p:nvSpPr>
          <p:cNvPr id="4" name="文本框 3"/>
          <p:cNvSpPr txBox="1"/>
          <p:nvPr/>
        </p:nvSpPr>
        <p:spPr>
          <a:xfrm>
            <a:off x="761365" y="1902460"/>
            <a:ext cx="7435850" cy="3415030"/>
          </a:xfrm>
          <a:prstGeom prst="rect">
            <a:avLst/>
          </a:prstGeom>
          <a:noFill/>
        </p:spPr>
        <p:txBody>
          <a:bodyPr wrap="square" rtlCol="0" anchor="t">
            <a:spAutoFit/>
          </a:bodyPr>
          <a:lstStyle/>
          <a:p>
            <a:pPr marL="742950" lvl="1" indent="-285750">
              <a:buFont typeface="Arial" panose="020B0604020202020204" pitchFamily="34" charset="0"/>
              <a:buChar char="•"/>
            </a:pPr>
            <a:r>
              <a:rPr lang="zh-CN" altLang="en-US" i="1"/>
              <a:t>def get_text_from_node(node):</a:t>
            </a:r>
            <a:endParaRPr lang="zh-CN" altLang="en-US" i="1"/>
          </a:p>
          <a:p>
            <a:pPr marL="742950" lvl="1" indent="-285750">
              <a:buFont typeface="Arial" panose="020B0604020202020204" pitchFamily="34" charset="0"/>
              <a:buChar char="•"/>
            </a:pPr>
            <a:r>
              <a:rPr lang="zh-CN" altLang="en-US" i="1"/>
              <a:t>    if node == None:</a:t>
            </a:r>
            <a:endParaRPr lang="zh-CN" altLang="en-US" i="1"/>
          </a:p>
          <a:p>
            <a:pPr marL="742950" lvl="1" indent="-285750">
              <a:buFont typeface="Arial" panose="020B0604020202020204" pitchFamily="34" charset="0"/>
              <a:buChar char="•"/>
            </a:pPr>
            <a:r>
              <a:rPr lang="zh-CN" altLang="en-US" i="1"/>
              <a:t>        return ""</a:t>
            </a:r>
            <a:endParaRPr lang="zh-CN" altLang="en-US" i="1"/>
          </a:p>
          <a:p>
            <a:pPr marL="742950" lvl="1" indent="-285750">
              <a:buFont typeface="Arial" panose="020B0604020202020204" pitchFamily="34" charset="0"/>
              <a:buChar char="•"/>
            </a:pPr>
            <a:r>
              <a:rPr lang="zh-CN" altLang="en-US" i="1"/>
              <a:t>    if len(node) == 0:</a:t>
            </a:r>
            <a:endParaRPr lang="zh-CN" altLang="en-US" i="1"/>
          </a:p>
          <a:p>
            <a:pPr marL="742950" lvl="1" indent="-285750">
              <a:buFont typeface="Arial" panose="020B0604020202020204" pitchFamily="34" charset="0"/>
              <a:buChar char="•"/>
            </a:pPr>
            <a:r>
              <a:rPr lang="zh-CN" altLang="en-US" i="1"/>
              <a:t>    # No children, just return text from this item</a:t>
            </a:r>
            <a:endParaRPr lang="zh-CN" altLang="en-US" i="1"/>
          </a:p>
          <a:p>
            <a:pPr marL="742950" lvl="1" indent="-285750">
              <a:buFont typeface="Arial" panose="020B0604020202020204" pitchFamily="34" charset="0"/>
              <a:buChar char="•"/>
            </a:pPr>
            <a:r>
              <a:rPr lang="zh-CN" altLang="en-US" i="1"/>
              <a:t>        if node.text and len(node.text) &gt; 100:</a:t>
            </a:r>
            <a:endParaRPr lang="zh-CN" altLang="en-US" i="1"/>
          </a:p>
          <a:p>
            <a:pPr marL="742950" lvl="1" indent="-285750">
              <a:buFont typeface="Arial" panose="020B0604020202020204" pitchFamily="34" charset="0"/>
              <a:buChar char="•"/>
            </a:pPr>
            <a:r>
              <a:rPr lang="zh-CN" altLang="en-US" i="1"/>
              <a:t>            return node.text</a:t>
            </a:r>
            <a:endParaRPr lang="zh-CN" altLang="en-US" i="1"/>
          </a:p>
          <a:p>
            <a:pPr marL="742950" lvl="1" indent="-285750">
              <a:buFont typeface="Arial" panose="020B0604020202020204" pitchFamily="34" charset="0"/>
              <a:buChar char="•"/>
            </a:pPr>
            <a:r>
              <a:rPr lang="zh-CN" altLang="en-US" i="1"/>
              <a:t>        else:</a:t>
            </a:r>
            <a:endParaRPr lang="zh-CN" altLang="en-US" i="1"/>
          </a:p>
          <a:p>
            <a:pPr marL="742950" lvl="1" indent="-285750">
              <a:buFont typeface="Arial" panose="020B0604020202020204" pitchFamily="34" charset="0"/>
              <a:buChar char="•"/>
            </a:pPr>
            <a:r>
              <a:rPr lang="zh-CN" altLang="en-US" i="1"/>
              <a:t>            return ""</a:t>
            </a:r>
            <a:endParaRPr lang="zh-CN" altLang="en-US" i="1"/>
          </a:p>
          <a:p>
            <a:pPr marL="742950" lvl="1" indent="-285750">
              <a:buFont typeface="Arial" panose="020B0604020202020204" pitchFamily="34" charset="0"/>
              <a:buChar char="•"/>
            </a:pPr>
            <a:r>
              <a:rPr lang="zh-CN" altLang="en-US" i="1"/>
              <a:t>    results = (get_text_from_node(child) for child in node if child.tag not in skip_node_types)</a:t>
            </a:r>
            <a:endParaRPr lang="zh-CN" altLang="en-US" i="1"/>
          </a:p>
          <a:p>
            <a:pPr marL="742950" lvl="1" indent="-285750">
              <a:buFont typeface="Arial" panose="020B0604020202020204" pitchFamily="34" charset="0"/>
              <a:buChar char="•"/>
            </a:pPr>
            <a:r>
              <a:rPr lang="zh-CN" altLang="en-US" i="1"/>
              <a:t>    return "\n".join(r for r in results if len(r) &gt; 1)</a:t>
            </a:r>
            <a:endParaRPr lang="zh-CN" altLang="en-US" i="1"/>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8035" y="741045"/>
            <a:ext cx="7226300" cy="830997"/>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遍历</a:t>
            </a:r>
            <a:r>
              <a:rPr lang="zh-CN" altLang="en-US" sz="2400" dirty="0">
                <a:latin typeface="华文仿宋" panose="02010600040101010101" pitchFamily="2" charset="-122"/>
                <a:ea typeface="华文仿宋" panose="02010600040101010101" pitchFamily="2" charset="-122"/>
              </a:rPr>
              <a:t>所有的原始网页，从文件里抽取文本，把结果保存到纯</a:t>
            </a:r>
            <a:r>
              <a:rPr lang="zh-CN" altLang="en-US" sz="2400" dirty="0" smtClean="0">
                <a:latin typeface="华文仿宋" panose="02010600040101010101" pitchFamily="2" charset="-122"/>
                <a:ea typeface="华文仿宋" panose="02010600040101010101" pitchFamily="2" charset="-122"/>
              </a:rPr>
              <a:t>文本文件夹</a:t>
            </a:r>
            <a:r>
              <a:rPr lang="zh-CN" altLang="en-US" sz="2400" dirty="0">
                <a:latin typeface="华文仿宋" panose="02010600040101010101" pitchFamily="2" charset="-122"/>
                <a:ea typeface="华文仿宋" panose="02010600040101010101" pitchFamily="2" charset="-122"/>
              </a:rPr>
              <a:t>中。</a:t>
            </a:r>
            <a:endParaRPr lang="zh-CN" altLang="en-US" sz="2400" dirty="0">
              <a:latin typeface="华文仿宋" panose="02010600040101010101" pitchFamily="2" charset="-122"/>
              <a:ea typeface="华文仿宋" panose="02010600040101010101" pitchFamily="2" charset="-122"/>
            </a:endParaRPr>
          </a:p>
        </p:txBody>
      </p:sp>
      <p:sp>
        <p:nvSpPr>
          <p:cNvPr id="4" name="文本框 3"/>
          <p:cNvSpPr txBox="1"/>
          <p:nvPr/>
        </p:nvSpPr>
        <p:spPr>
          <a:xfrm>
            <a:off x="788035" y="2024380"/>
            <a:ext cx="7607300" cy="1476375"/>
          </a:xfrm>
          <a:prstGeom prst="rect">
            <a:avLst/>
          </a:prstGeom>
          <a:noFill/>
        </p:spPr>
        <p:txBody>
          <a:bodyPr wrap="square" rtlCol="0" anchor="t">
            <a:spAutoFit/>
          </a:bodyPr>
          <a:lstStyle/>
          <a:p>
            <a:pPr marL="742950" lvl="1" indent="-285750">
              <a:lnSpc>
                <a:spcPct val="125000"/>
              </a:lnSpc>
              <a:spcBef>
                <a:spcPts val="0"/>
              </a:spcBef>
              <a:spcAft>
                <a:spcPts val="0"/>
              </a:spcAft>
              <a:buFont typeface="Arial" panose="020B0604020202020204" pitchFamily="34" charset="0"/>
              <a:buChar char="•"/>
            </a:pPr>
            <a:r>
              <a:rPr lang="zh-CN" altLang="en-US" i="1"/>
              <a:t>for filename in os.listdir(data_folder):</a:t>
            </a:r>
            <a:endParaRPr lang="zh-CN" altLang="en-US" i="1"/>
          </a:p>
          <a:p>
            <a:pPr lvl="1" indent="0">
              <a:lnSpc>
                <a:spcPct val="125000"/>
              </a:lnSpc>
              <a:spcBef>
                <a:spcPts val="0"/>
              </a:spcBef>
              <a:spcAft>
                <a:spcPts val="0"/>
              </a:spcAft>
              <a:buFont typeface="Arial" panose="020B0604020202020204" pitchFamily="34" charset="0"/>
              <a:buNone/>
            </a:pPr>
            <a:r>
              <a:rPr lang="en-US" altLang="zh-CN" i="1"/>
              <a:t>	</a:t>
            </a:r>
            <a:r>
              <a:rPr lang="zh-CN" altLang="en-US" i="1"/>
              <a:t>text = get_text_from_file(os.path.join(data_folder, filename))</a:t>
            </a:r>
            <a:endParaRPr lang="zh-CN" altLang="en-US" i="1"/>
          </a:p>
          <a:p>
            <a:pPr lvl="1" indent="0">
              <a:lnSpc>
                <a:spcPct val="125000"/>
              </a:lnSpc>
              <a:spcBef>
                <a:spcPts val="0"/>
              </a:spcBef>
              <a:spcAft>
                <a:spcPts val="0"/>
              </a:spcAft>
              <a:buFont typeface="Arial" panose="020B0604020202020204" pitchFamily="34" charset="0"/>
              <a:buNone/>
            </a:pPr>
            <a:r>
              <a:rPr lang="en-US" altLang="zh-CN" i="1"/>
              <a:t>	</a:t>
            </a:r>
            <a:r>
              <a:rPr lang="zh-CN" altLang="en-US" i="1"/>
              <a:t>with open(os.path.join(text_output_folder, filename), 'w') as outf:</a:t>
            </a:r>
            <a:endParaRPr lang="zh-CN" altLang="en-US" i="1"/>
          </a:p>
          <a:p>
            <a:pPr lvl="1" indent="0">
              <a:lnSpc>
                <a:spcPct val="125000"/>
              </a:lnSpc>
              <a:spcBef>
                <a:spcPts val="0"/>
              </a:spcBef>
              <a:spcAft>
                <a:spcPts val="0"/>
              </a:spcAft>
              <a:buFont typeface="Arial" panose="020B0604020202020204" pitchFamily="34" charset="0"/>
              <a:buNone/>
            </a:pPr>
            <a:r>
              <a:rPr lang="en-US" altLang="zh-CN" i="1"/>
              <a:t>		</a:t>
            </a:r>
            <a:r>
              <a:rPr lang="zh-CN" altLang="en-US" i="1"/>
              <a:t>outf.write(text)</a:t>
            </a:r>
            <a:endParaRPr lang="zh-CN" altLang="en-US" i="1"/>
          </a:p>
        </p:txBody>
      </p:sp>
      <p:sp>
        <p:nvSpPr>
          <p:cNvPr id="5" name="文本框 4"/>
          <p:cNvSpPr txBox="1"/>
          <p:nvPr/>
        </p:nvSpPr>
        <p:spPr>
          <a:xfrm>
            <a:off x="788035" y="3816350"/>
            <a:ext cx="7607300" cy="1938992"/>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打开</a:t>
            </a:r>
            <a:r>
              <a:rPr lang="zh-CN" altLang="en-US" sz="2400" dirty="0">
                <a:latin typeface="华文仿宋" panose="02010600040101010101" pitchFamily="2" charset="-122"/>
                <a:ea typeface="华文仿宋" panose="02010600040101010101" pitchFamily="2" charset="-122"/>
              </a:rPr>
              <a:t>纯文本文件夹中的文件，查看它们是否有内容。如果很多都不包含新闻报道内容，</a:t>
            </a:r>
            <a:r>
              <a:rPr lang="zh-CN" altLang="en-US" sz="2400" dirty="0" smtClean="0">
                <a:latin typeface="华文仿宋" panose="02010600040101010101" pitchFamily="2" charset="-122"/>
                <a:ea typeface="华文仿宋" panose="02010600040101010101" pitchFamily="2" charset="-122"/>
              </a:rPr>
              <a:t>提升最少</a:t>
            </a:r>
            <a:r>
              <a:rPr lang="zh-CN" altLang="en-US" sz="2400" dirty="0">
                <a:latin typeface="华文仿宋" panose="02010600040101010101" pitchFamily="2" charset="-122"/>
                <a:ea typeface="华文仿宋" panose="02010600040101010101" pitchFamily="2" charset="-122"/>
              </a:rPr>
              <a:t>字符限制，我们刚才用的是</a:t>
            </a:r>
            <a:r>
              <a:rPr lang="en-US" altLang="zh-CN" sz="2400" dirty="0">
                <a:latin typeface="华文仿宋" panose="02010600040101010101" pitchFamily="2" charset="-122"/>
                <a:ea typeface="华文仿宋" panose="02010600040101010101" pitchFamily="2" charset="-122"/>
              </a:rPr>
              <a:t>100</a:t>
            </a:r>
            <a:r>
              <a:rPr lang="zh-CN" altLang="en-US" sz="2400" dirty="0">
                <a:latin typeface="华文仿宋" panose="02010600040101010101" pitchFamily="2" charset="-122"/>
                <a:ea typeface="华文仿宋" panose="02010600040101010101" pitchFamily="2" charset="-122"/>
              </a:rPr>
              <a:t>。如果设置为更高的值，仍不起作用，或者你的应用对</a:t>
            </a:r>
            <a:r>
              <a:rPr lang="zh-CN" altLang="en-US" sz="2400" dirty="0" smtClean="0">
                <a:latin typeface="华文仿宋" panose="02010600040101010101" pitchFamily="2" charset="-122"/>
                <a:ea typeface="华文仿宋" panose="02010600040101010101" pitchFamily="2" charset="-122"/>
              </a:rPr>
              <a:t>抽取文本</a:t>
            </a:r>
            <a:r>
              <a:rPr lang="zh-CN" altLang="en-US" sz="2400" dirty="0">
                <a:latin typeface="华文仿宋" panose="02010600040101010101" pitchFamily="2" charset="-122"/>
                <a:ea typeface="华文仿宋" panose="02010600040101010101" pitchFamily="2" charset="-122"/>
              </a:rPr>
              <a:t>内容有更高的要求，请尝试使用附录介绍的更为复杂的方法。</a:t>
            </a:r>
            <a:endParaRPr lang="en-US" altLang="zh-CN" sz="24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90550" y="678180"/>
            <a:ext cx="5751830" cy="523220"/>
          </a:xfrm>
          <a:prstGeom prst="rect">
            <a:avLst/>
          </a:prstGeom>
          <a:noFill/>
        </p:spPr>
        <p:txBody>
          <a:bodyPr wrap="square" rtlCol="0" anchor="t">
            <a:spAutoFit/>
          </a:bodyPr>
          <a:lstStyle/>
          <a:p>
            <a:r>
              <a:rPr lang="zh-CN" altLang="en-US" sz="2800" b="1" dirty="0">
                <a:latin typeface="华文仿宋" panose="02010600040101010101" pitchFamily="2" charset="-122"/>
                <a:ea typeface="华文仿宋" panose="02010600040101010101" pitchFamily="2" charset="-122"/>
              </a:rPr>
              <a:t>新闻语料聚类</a:t>
            </a:r>
            <a:endParaRPr lang="zh-CN" altLang="en-US" sz="2800" b="1" dirty="0">
              <a:latin typeface="华文仿宋" panose="02010600040101010101" pitchFamily="2" charset="-122"/>
              <a:ea typeface="华文仿宋" panose="02010600040101010101" pitchFamily="2" charset="-122"/>
            </a:endParaRPr>
          </a:p>
        </p:txBody>
      </p:sp>
      <p:sp>
        <p:nvSpPr>
          <p:cNvPr id="4" name="文本框 3"/>
          <p:cNvSpPr txBox="1"/>
          <p:nvPr/>
        </p:nvSpPr>
        <p:spPr>
          <a:xfrm>
            <a:off x="590550" y="1670050"/>
            <a:ext cx="7962900" cy="3785652"/>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本章</a:t>
            </a:r>
            <a:r>
              <a:rPr lang="zh-CN" altLang="en-US" sz="2400" dirty="0">
                <a:latin typeface="华文仿宋" panose="02010600040101010101" pitchFamily="2" charset="-122"/>
                <a:ea typeface="华文仿宋" panose="02010600040101010101" pitchFamily="2" charset="-122"/>
              </a:rPr>
              <a:t>的目的是通过聚类发现新闻语料中潜藏的趋势。我们将使用诞生于</a:t>
            </a:r>
            <a:r>
              <a:rPr lang="en-US" altLang="zh-CN" sz="2400" dirty="0">
                <a:latin typeface="华文仿宋" panose="02010600040101010101" pitchFamily="2" charset="-122"/>
                <a:ea typeface="华文仿宋" panose="02010600040101010101" pitchFamily="2" charset="-122"/>
              </a:rPr>
              <a:t>1957</a:t>
            </a:r>
            <a:r>
              <a:rPr lang="zh-CN" altLang="en-US" sz="2400" dirty="0">
                <a:latin typeface="华文仿宋" panose="02010600040101010101" pitchFamily="2" charset="-122"/>
                <a:ea typeface="华文仿宋" panose="02010600040101010101" pitchFamily="2" charset="-122"/>
              </a:rPr>
              <a:t>年的经典</a:t>
            </a:r>
            <a:r>
              <a:rPr lang="zh-CN" altLang="en-US" sz="2400" dirty="0" smtClean="0">
                <a:latin typeface="华文仿宋" panose="02010600040101010101" pitchFamily="2" charset="-122"/>
                <a:ea typeface="华文仿宋" panose="02010600040101010101" pitchFamily="2" charset="-122"/>
              </a:rPr>
              <a:t>机器学习</a:t>
            </a:r>
            <a:r>
              <a:rPr lang="zh-CN" altLang="en-US" sz="2400" dirty="0">
                <a:latin typeface="华文仿宋" panose="02010600040101010101" pitchFamily="2" charset="-122"/>
                <a:ea typeface="华文仿宋" panose="02010600040101010101" pitchFamily="2" charset="-122"/>
              </a:rPr>
              <a:t>算法</a:t>
            </a:r>
            <a:r>
              <a:rPr lang="en-US" altLang="zh-CN" sz="2400" dirty="0">
                <a:latin typeface="华文仿宋" panose="02010600040101010101" pitchFamily="2" charset="-122"/>
                <a:ea typeface="华文仿宋" panose="02010600040101010101" pitchFamily="2" charset="-122"/>
              </a:rPr>
              <a:t>k-means</a:t>
            </a:r>
            <a:r>
              <a:rPr lang="zh-CN" altLang="en-US" sz="2400" dirty="0">
                <a:latin typeface="华文仿宋" panose="02010600040101010101" pitchFamily="2" charset="-122"/>
                <a:ea typeface="华文仿宋" panose="02010600040101010101" pitchFamily="2" charset="-122"/>
              </a:rPr>
              <a:t>（</a:t>
            </a:r>
            <a:r>
              <a:rPr lang="en-US" altLang="zh-CN" sz="2400" dirty="0">
                <a:latin typeface="华文仿宋" panose="02010600040101010101" pitchFamily="2" charset="-122"/>
                <a:ea typeface="华文仿宋" panose="02010600040101010101" pitchFamily="2" charset="-122"/>
              </a:rPr>
              <a:t>k</a:t>
            </a:r>
            <a:r>
              <a:rPr lang="zh-CN" altLang="en-US" sz="2400" dirty="0">
                <a:latin typeface="华文仿宋" panose="02010600040101010101" pitchFamily="2" charset="-122"/>
                <a:ea typeface="华文仿宋" panose="02010600040101010101" pitchFamily="2" charset="-122"/>
              </a:rPr>
              <a:t>均值）。</a:t>
            </a:r>
            <a:endParaRPr lang="zh-CN" altLang="en-US" sz="2400" dirty="0">
              <a:latin typeface="华文仿宋" panose="02010600040101010101" pitchFamily="2" charset="-122"/>
              <a:ea typeface="华文仿宋" panose="02010600040101010101" pitchFamily="2" charset="-122"/>
            </a:endParaRPr>
          </a:p>
          <a:p>
            <a:r>
              <a:rPr lang="zh-CN" altLang="en-US" sz="2400" dirty="0" smtClean="0">
                <a:latin typeface="华文仿宋" panose="02010600040101010101" pitchFamily="2" charset="-122"/>
                <a:ea typeface="华文仿宋" panose="02010600040101010101" pitchFamily="2" charset="-122"/>
              </a:rPr>
              <a:t>  聚类</a:t>
            </a:r>
            <a:r>
              <a:rPr lang="zh-CN" altLang="en-US" sz="2400" dirty="0">
                <a:latin typeface="华文仿宋" panose="02010600040101010101" pitchFamily="2" charset="-122"/>
                <a:ea typeface="华文仿宋" panose="02010600040101010101" pitchFamily="2" charset="-122"/>
              </a:rPr>
              <a:t>属于无监督学习，我们使用聚类算法探索隐藏在数据里的奥秘</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r>
              <a:rPr lang="en-US" altLang="zh-CN" sz="2400" dirty="0">
                <a:latin typeface="华文仿宋" panose="02010600040101010101" pitchFamily="2" charset="-122"/>
                <a:ea typeface="华文仿宋" panose="02010600040101010101" pitchFamily="2" charset="-122"/>
              </a:rPr>
              <a:t> </a:t>
            </a:r>
            <a:r>
              <a:rPr lang="en-US" altLang="zh-CN" sz="2400" dirty="0" smtClean="0">
                <a:latin typeface="华文仿宋" panose="02010600040101010101" pitchFamily="2" charset="-122"/>
                <a:ea typeface="华文仿宋" panose="02010600040101010101" pitchFamily="2" charset="-122"/>
              </a:rPr>
              <a:t> </a:t>
            </a:r>
            <a:r>
              <a:rPr lang="zh-CN" altLang="en-US" sz="2400" dirty="0" smtClean="0">
                <a:latin typeface="华文仿宋" panose="02010600040101010101" pitchFamily="2" charset="-122"/>
                <a:ea typeface="华文仿宋" panose="02010600040101010101" pitchFamily="2" charset="-122"/>
              </a:rPr>
              <a:t>我们</a:t>
            </a:r>
            <a:r>
              <a:rPr lang="zh-CN" altLang="en-US" sz="2400" dirty="0">
                <a:latin typeface="华文仿宋" panose="02010600040101010101" pitchFamily="2" charset="-122"/>
                <a:ea typeface="华文仿宋" panose="02010600040101010101" pitchFamily="2" charset="-122"/>
              </a:rPr>
              <a:t>的数据集由大约</a:t>
            </a:r>
            <a:r>
              <a:rPr lang="en-US" altLang="zh-CN" sz="2400" dirty="0" smtClean="0">
                <a:latin typeface="华文仿宋" panose="02010600040101010101" pitchFamily="2" charset="-122"/>
                <a:ea typeface="华文仿宋" panose="02010600040101010101" pitchFamily="2" charset="-122"/>
              </a:rPr>
              <a:t>500</a:t>
            </a:r>
            <a:r>
              <a:rPr lang="zh-CN" altLang="en-US" sz="2400" dirty="0" smtClean="0">
                <a:latin typeface="华文仿宋" panose="02010600040101010101" pitchFamily="2" charset="-122"/>
                <a:ea typeface="华文仿宋" panose="02010600040101010101" pitchFamily="2" charset="-122"/>
              </a:rPr>
              <a:t>篇</a:t>
            </a:r>
            <a:r>
              <a:rPr lang="zh-CN" altLang="en-US" sz="2400" dirty="0">
                <a:latin typeface="华文仿宋" panose="02010600040101010101" pitchFamily="2" charset="-122"/>
                <a:ea typeface="华文仿宋" panose="02010600040101010101" pitchFamily="2" charset="-122"/>
              </a:rPr>
              <a:t>新闻报道组成，人工查看这些文章的主题费时费力。即使使用概括统计方法也不容易，对</a:t>
            </a:r>
            <a:r>
              <a:rPr lang="zh-CN" altLang="en-US" sz="2400" dirty="0" smtClean="0">
                <a:latin typeface="华文仿宋" panose="02010600040101010101" pitchFamily="2" charset="-122"/>
                <a:ea typeface="华文仿宋" panose="02010600040101010101" pitchFamily="2" charset="-122"/>
              </a:rPr>
              <a:t>这种方法</a:t>
            </a:r>
            <a:r>
              <a:rPr lang="zh-CN" altLang="en-US" sz="2400" dirty="0">
                <a:latin typeface="华文仿宋" panose="02010600040101010101" pitchFamily="2" charset="-122"/>
                <a:ea typeface="华文仿宋" panose="02010600040101010101" pitchFamily="2" charset="-122"/>
              </a:rPr>
              <a:t>而言数据还是相当多。而聚类分析则可以按照主题把它们分成不同的簇，然后就可以按簇</a:t>
            </a:r>
            <a:r>
              <a:rPr lang="zh-CN" altLang="en-US" sz="2400" dirty="0" smtClean="0">
                <a:latin typeface="华文仿宋" panose="02010600040101010101" pitchFamily="2" charset="-122"/>
                <a:ea typeface="华文仿宋" panose="02010600040101010101" pitchFamily="2" charset="-122"/>
              </a:rPr>
              <a:t>研究</a:t>
            </a:r>
            <a:r>
              <a:rPr lang="zh-CN" altLang="en-US" sz="2400" dirty="0">
                <a:latin typeface="华文仿宋" panose="02010600040101010101" pitchFamily="2" charset="-122"/>
                <a:ea typeface="华文仿宋" panose="02010600040101010101" pitchFamily="2" charset="-122"/>
              </a:rPr>
              <a:t>它们的主题。</a:t>
            </a:r>
            <a:endParaRPr lang="zh-CN" altLang="en-US" sz="24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8975" y="738505"/>
            <a:ext cx="7765415" cy="5632311"/>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我们</a:t>
            </a:r>
            <a:r>
              <a:rPr lang="zh-CN" altLang="en-US" sz="2400" dirty="0">
                <a:latin typeface="华文仿宋" panose="02010600040101010101" pitchFamily="2" charset="-122"/>
                <a:ea typeface="华文仿宋" panose="02010600040101010101" pitchFamily="2" charset="-122"/>
              </a:rPr>
              <a:t>在没有明确的类别的情况下会使用聚类方法。从这个意义上来讲，聚类算法学习时</a:t>
            </a:r>
            <a:r>
              <a:rPr lang="zh-CN" altLang="en-US" sz="2400" dirty="0" smtClean="0">
                <a:latin typeface="华文仿宋" panose="02010600040101010101" pitchFamily="2" charset="-122"/>
                <a:ea typeface="华文仿宋" panose="02010600040101010101" pitchFamily="2" charset="-122"/>
              </a:rPr>
              <a:t>没有明确</a:t>
            </a:r>
            <a:r>
              <a:rPr lang="zh-CN" altLang="en-US" sz="2400" dirty="0">
                <a:latin typeface="华文仿宋" panose="02010600040101010101" pitchFamily="2" charset="-122"/>
                <a:ea typeface="华文仿宋" panose="02010600040101010101" pitchFamily="2" charset="-122"/>
              </a:rPr>
              <a:t>的方向性，它们根据目标函数而不是数据潜在的含义来学习</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r>
              <a:rPr lang="en-US" altLang="zh-CN" sz="2400" dirty="0">
                <a:latin typeface="华文仿宋" panose="02010600040101010101" pitchFamily="2" charset="-122"/>
                <a:ea typeface="华文仿宋" panose="02010600040101010101" pitchFamily="2" charset="-122"/>
              </a:rPr>
              <a:t> </a:t>
            </a:r>
            <a:r>
              <a:rPr lang="en-US" altLang="zh-CN" sz="2400" dirty="0" smtClean="0">
                <a:latin typeface="华文仿宋" panose="02010600040101010101" pitchFamily="2" charset="-122"/>
                <a:ea typeface="华文仿宋" panose="02010600040101010101" pitchFamily="2" charset="-122"/>
              </a:rPr>
              <a:t> </a:t>
            </a:r>
            <a:r>
              <a:rPr lang="zh-CN" altLang="en-US" sz="2400" dirty="0" smtClean="0">
                <a:latin typeface="华文仿宋" panose="02010600040101010101" pitchFamily="2" charset="-122"/>
                <a:ea typeface="华文仿宋" panose="02010600040101010101" pitchFamily="2" charset="-122"/>
              </a:rPr>
              <a:t>因此</a:t>
            </a:r>
            <a:r>
              <a:rPr lang="zh-CN" altLang="en-US" sz="2400" dirty="0">
                <a:latin typeface="华文仿宋" panose="02010600040101010101" pitchFamily="2" charset="-122"/>
                <a:ea typeface="华文仿宋" panose="02010600040101010101" pitchFamily="2" charset="-122"/>
              </a:rPr>
              <a:t>，选择聚类效果好的</a:t>
            </a:r>
            <a:r>
              <a:rPr lang="zh-CN" altLang="en-US" sz="2400" dirty="0" smtClean="0">
                <a:latin typeface="华文仿宋" panose="02010600040101010101" pitchFamily="2" charset="-122"/>
                <a:ea typeface="华文仿宋" panose="02010600040101010101" pitchFamily="2" charset="-122"/>
              </a:rPr>
              <a:t>特征</a:t>
            </a:r>
            <a:r>
              <a:rPr lang="zh-CN" altLang="en-US" sz="2400" dirty="0">
                <a:latin typeface="华文仿宋" panose="02010600040101010101" pitchFamily="2" charset="-122"/>
                <a:ea typeface="华文仿宋" panose="02010600040101010101" pitchFamily="2" charset="-122"/>
              </a:rPr>
              <a:t>就很有必要。对于有监督学习，即使你选用了效果较差的特征，学习算法可以选择不用这些特征</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endParaRPr lang="zh-CN" altLang="en-US" sz="2400" dirty="0">
              <a:latin typeface="华文仿宋" panose="02010600040101010101" pitchFamily="2" charset="-122"/>
              <a:ea typeface="华文仿宋" panose="02010600040101010101" pitchFamily="2" charset="-122"/>
            </a:endParaRPr>
          </a:p>
          <a:p>
            <a:r>
              <a:rPr lang="zh-CN" altLang="en-US" sz="2400" dirty="0" smtClean="0">
                <a:latin typeface="华文仿宋" panose="02010600040101010101" pitchFamily="2" charset="-122"/>
                <a:ea typeface="华文仿宋" panose="02010600040101010101" pitchFamily="2" charset="-122"/>
              </a:rPr>
              <a:t>  例如</a:t>
            </a:r>
            <a:r>
              <a:rPr lang="zh-CN" altLang="en-US" sz="2400" dirty="0">
                <a:latin typeface="华文仿宋" panose="02010600040101010101" pitchFamily="2" charset="-122"/>
                <a:ea typeface="华文仿宋" panose="02010600040101010101" pitchFamily="2" charset="-122"/>
              </a:rPr>
              <a:t>，支持向量机为对分类用处不大的特征分配很小的权重。然而，聚类算法会综合所有特征</a:t>
            </a:r>
            <a:r>
              <a:rPr lang="zh-CN" altLang="en-US" sz="2400" dirty="0" smtClean="0">
                <a:latin typeface="华文仿宋" panose="02010600040101010101" pitchFamily="2" charset="-122"/>
                <a:ea typeface="华文仿宋" panose="02010600040101010101" pitchFamily="2" charset="-122"/>
              </a:rPr>
              <a:t>给出</a:t>
            </a:r>
            <a:r>
              <a:rPr lang="zh-CN" altLang="en-US" sz="2400" dirty="0">
                <a:latin typeface="华文仿宋" panose="02010600040101010101" pitchFamily="2" charset="-122"/>
                <a:ea typeface="华文仿宋" panose="02010600040101010101" pitchFamily="2" charset="-122"/>
              </a:rPr>
              <a:t>最后结果</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即使那些不会提供给我们答案的特征</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r>
              <a:rPr lang="en-US" altLang="zh-CN" sz="2400" dirty="0">
                <a:latin typeface="华文仿宋" panose="02010600040101010101" pitchFamily="2" charset="-122"/>
                <a:ea typeface="华文仿宋" panose="02010600040101010101" pitchFamily="2" charset="-122"/>
              </a:rPr>
              <a:t> </a:t>
            </a:r>
            <a:r>
              <a:rPr lang="en-US" altLang="zh-CN" sz="2400" dirty="0" smtClean="0">
                <a:latin typeface="华文仿宋" panose="02010600040101010101" pitchFamily="2" charset="-122"/>
                <a:ea typeface="华文仿宋" panose="02010600040101010101" pitchFamily="2" charset="-122"/>
              </a:rPr>
              <a:t> </a:t>
            </a:r>
            <a:r>
              <a:rPr lang="zh-CN" altLang="en-US" sz="2400" dirty="0" smtClean="0">
                <a:latin typeface="华文仿宋" panose="02010600040101010101" pitchFamily="2" charset="-122"/>
                <a:ea typeface="华文仿宋" panose="02010600040101010101" pitchFamily="2" charset="-122"/>
              </a:rPr>
              <a:t>在</a:t>
            </a:r>
            <a:r>
              <a:rPr lang="zh-CN" altLang="en-US" sz="2400" dirty="0">
                <a:latin typeface="华文仿宋" panose="02010600040101010101" pitchFamily="2" charset="-122"/>
                <a:ea typeface="华文仿宋" panose="02010600040101010101" pitchFamily="2" charset="-122"/>
              </a:rPr>
              <a:t>对真实的数据进行聚类分析前，最好了解哪些特征适用于当前任务。本章使用词袋模型</a:t>
            </a:r>
            <a:r>
              <a:rPr lang="zh-CN" altLang="en-US" sz="2400" dirty="0" smtClean="0">
                <a:latin typeface="华文仿宋" panose="02010600040101010101" pitchFamily="2" charset="-122"/>
                <a:ea typeface="华文仿宋" panose="02010600040101010101" pitchFamily="2" charset="-122"/>
              </a:rPr>
              <a:t>。我们</a:t>
            </a:r>
            <a:r>
              <a:rPr lang="zh-CN" altLang="en-US" sz="2400" dirty="0">
                <a:latin typeface="华文仿宋" panose="02010600040101010101" pitchFamily="2" charset="-122"/>
                <a:ea typeface="华文仿宋" panose="02010600040101010101" pitchFamily="2" charset="-122"/>
              </a:rPr>
              <a:t>寻找的是主题相关的簇，因此使用主题相关的特征为数据建模。我们之所以知道这些特征</a:t>
            </a:r>
            <a:r>
              <a:rPr lang="zh-CN" altLang="en-US" sz="2400" dirty="0" smtClean="0">
                <a:latin typeface="华文仿宋" panose="02010600040101010101" pitchFamily="2" charset="-122"/>
                <a:ea typeface="华文仿宋" panose="02010600040101010101" pitchFamily="2" charset="-122"/>
              </a:rPr>
              <a:t>可用</a:t>
            </a:r>
            <a:r>
              <a:rPr lang="zh-CN" altLang="en-US" sz="2400" dirty="0">
                <a:latin typeface="华文仿宋" panose="02010600040101010101" pitchFamily="2" charset="-122"/>
                <a:ea typeface="华文仿宋" panose="02010600040101010101" pitchFamily="2" charset="-122"/>
              </a:rPr>
              <a:t>来聚类，是因为别人用有监督方法解决类似问题时用过这些特征。</a:t>
            </a:r>
            <a:endParaRPr lang="zh-CN" altLang="en-US" sz="24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32435" y="405130"/>
            <a:ext cx="6686550" cy="523220"/>
          </a:xfrm>
          <a:prstGeom prst="rect">
            <a:avLst/>
          </a:prstGeom>
          <a:noFill/>
        </p:spPr>
        <p:txBody>
          <a:bodyPr wrap="square" rtlCol="0" anchor="t">
            <a:spAutoFit/>
          </a:bodyPr>
          <a:lstStyle/>
          <a:p>
            <a:r>
              <a:rPr lang="en-US" altLang="zh-CN" sz="2800" b="1" dirty="0">
                <a:latin typeface="华文仿宋" panose="02010600040101010101" pitchFamily="2" charset="-122"/>
                <a:ea typeface="华文仿宋" panose="02010600040101010101" pitchFamily="2" charset="-122"/>
              </a:rPr>
              <a:t>k-means </a:t>
            </a:r>
            <a:r>
              <a:rPr lang="zh-CN" altLang="en-US" sz="2800" b="1" dirty="0" smtClean="0">
                <a:latin typeface="华文仿宋" panose="02010600040101010101" pitchFamily="2" charset="-122"/>
                <a:ea typeface="华文仿宋" panose="02010600040101010101" pitchFamily="2" charset="-122"/>
              </a:rPr>
              <a:t>算法</a:t>
            </a:r>
            <a:endParaRPr lang="zh-CN" altLang="en-US" sz="2800" b="1" dirty="0">
              <a:latin typeface="华文仿宋" panose="02010600040101010101" pitchFamily="2" charset="-122"/>
              <a:ea typeface="华文仿宋" panose="02010600040101010101" pitchFamily="2" charset="-122"/>
            </a:endParaRPr>
          </a:p>
        </p:txBody>
      </p:sp>
      <p:sp>
        <p:nvSpPr>
          <p:cNvPr id="4" name="文本框 3"/>
          <p:cNvSpPr txBox="1"/>
          <p:nvPr/>
        </p:nvSpPr>
        <p:spPr>
          <a:xfrm>
            <a:off x="432435" y="944880"/>
            <a:ext cx="8660130" cy="5262979"/>
          </a:xfrm>
          <a:prstGeom prst="rect">
            <a:avLst/>
          </a:prstGeom>
          <a:noFill/>
        </p:spPr>
        <p:txBody>
          <a:bodyPr wrap="square" rtlCol="0" anchor="t">
            <a:spAutoFit/>
          </a:bodyPr>
          <a:lstStyle/>
          <a:p>
            <a:r>
              <a:rPr lang="en-US" altLang="zh-CN" sz="2400" dirty="0" smtClean="0">
                <a:latin typeface="华文仿宋" panose="02010600040101010101" pitchFamily="2" charset="-122"/>
                <a:ea typeface="华文仿宋" panose="02010600040101010101" pitchFamily="2" charset="-122"/>
              </a:rPr>
              <a:t>  k-means</a:t>
            </a:r>
            <a:r>
              <a:rPr lang="zh-CN" altLang="en-US" sz="2400" dirty="0">
                <a:latin typeface="华文仿宋" panose="02010600040101010101" pitchFamily="2" charset="-122"/>
                <a:ea typeface="华文仿宋" panose="02010600040101010101" pitchFamily="2" charset="-122"/>
              </a:rPr>
              <a:t>聚类算法迭代寻找最能够代表数据的聚类质心点。算法开始时使用从训练数据中</a:t>
            </a:r>
            <a:r>
              <a:rPr lang="zh-CN" altLang="en-US" sz="2400" dirty="0" smtClean="0">
                <a:latin typeface="华文仿宋" panose="02010600040101010101" pitchFamily="2" charset="-122"/>
                <a:ea typeface="华文仿宋" panose="02010600040101010101" pitchFamily="2" charset="-122"/>
              </a:rPr>
              <a:t>随机</a:t>
            </a:r>
            <a:r>
              <a:rPr lang="zh-CN" altLang="en-US" sz="2400" dirty="0">
                <a:latin typeface="华文仿宋" panose="02010600040101010101" pitchFamily="2" charset="-122"/>
                <a:ea typeface="华文仿宋" panose="02010600040101010101" pitchFamily="2" charset="-122"/>
              </a:rPr>
              <a:t>选取的几个数据点作为质心点。</a:t>
            </a:r>
            <a:r>
              <a:rPr lang="en-US" altLang="zh-CN" sz="2400" dirty="0">
                <a:latin typeface="华文仿宋" panose="02010600040101010101" pitchFamily="2" charset="-122"/>
                <a:ea typeface="华文仿宋" panose="02010600040101010101" pitchFamily="2" charset="-122"/>
              </a:rPr>
              <a:t>k-means</a:t>
            </a:r>
            <a:r>
              <a:rPr lang="zh-CN" altLang="en-US" sz="2400" dirty="0">
                <a:latin typeface="华文仿宋" panose="02010600040101010101" pitchFamily="2" charset="-122"/>
                <a:ea typeface="华文仿宋" panose="02010600040101010101" pitchFamily="2" charset="-122"/>
              </a:rPr>
              <a:t>中的</a:t>
            </a:r>
            <a:r>
              <a:rPr lang="en-US" altLang="zh-CN" sz="2400" i="1" dirty="0">
                <a:latin typeface="华文仿宋" panose="02010600040101010101" pitchFamily="2" charset="-122"/>
                <a:ea typeface="华文仿宋" panose="02010600040101010101" pitchFamily="2" charset="-122"/>
              </a:rPr>
              <a:t>k</a:t>
            </a:r>
            <a:r>
              <a:rPr lang="zh-CN" altLang="en-US" sz="2400" dirty="0">
                <a:latin typeface="华文仿宋" panose="02010600040101010101" pitchFamily="2" charset="-122"/>
                <a:ea typeface="华文仿宋" panose="02010600040101010101" pitchFamily="2" charset="-122"/>
              </a:rPr>
              <a:t>表示寻找多少个质心点，同时也是算法将会</a:t>
            </a:r>
            <a:r>
              <a:rPr lang="zh-CN" altLang="en-US" sz="2400" dirty="0" smtClean="0">
                <a:latin typeface="华文仿宋" panose="02010600040101010101" pitchFamily="2" charset="-122"/>
                <a:ea typeface="华文仿宋" panose="02010600040101010101" pitchFamily="2" charset="-122"/>
              </a:rPr>
              <a:t>找到的</a:t>
            </a:r>
            <a:r>
              <a:rPr lang="zh-CN" altLang="en-US" sz="2400" dirty="0">
                <a:latin typeface="华文仿宋" panose="02010600040101010101" pitchFamily="2" charset="-122"/>
                <a:ea typeface="华文仿宋" panose="02010600040101010101" pitchFamily="2" charset="-122"/>
              </a:rPr>
              <a:t>簇的数量。例如，把</a:t>
            </a:r>
            <a:r>
              <a:rPr lang="en-US" altLang="zh-CN" sz="2400" i="1" dirty="0">
                <a:latin typeface="华文仿宋" panose="02010600040101010101" pitchFamily="2" charset="-122"/>
                <a:ea typeface="华文仿宋" panose="02010600040101010101" pitchFamily="2" charset="-122"/>
              </a:rPr>
              <a:t>k</a:t>
            </a:r>
            <a:r>
              <a:rPr lang="zh-CN" altLang="en-US" sz="2400" dirty="0">
                <a:latin typeface="华文仿宋" panose="02010600040101010101" pitchFamily="2" charset="-122"/>
                <a:ea typeface="华文仿宋" panose="02010600040101010101" pitchFamily="2" charset="-122"/>
              </a:rPr>
              <a:t>设置为</a:t>
            </a:r>
            <a:r>
              <a:rPr lang="en-US" altLang="zh-CN" sz="2400" dirty="0">
                <a:latin typeface="华文仿宋" panose="02010600040101010101" pitchFamily="2" charset="-122"/>
                <a:ea typeface="华文仿宋" panose="02010600040101010101" pitchFamily="2" charset="-122"/>
              </a:rPr>
              <a:t>3</a:t>
            </a:r>
            <a:r>
              <a:rPr lang="zh-CN" altLang="en-US" sz="2400" dirty="0">
                <a:latin typeface="华文仿宋" panose="02010600040101010101" pitchFamily="2" charset="-122"/>
                <a:ea typeface="华文仿宋" panose="02010600040101010101" pitchFamily="2" charset="-122"/>
              </a:rPr>
              <a:t>，数据集所有数据将会被分成</a:t>
            </a:r>
            <a:r>
              <a:rPr lang="en-US" altLang="zh-CN" sz="2400" dirty="0">
                <a:latin typeface="华文仿宋" panose="02010600040101010101" pitchFamily="2" charset="-122"/>
                <a:ea typeface="华文仿宋" panose="02010600040101010101" pitchFamily="2" charset="-122"/>
              </a:rPr>
              <a:t>3</a:t>
            </a:r>
            <a:r>
              <a:rPr lang="zh-CN" altLang="en-US" sz="2400" dirty="0">
                <a:latin typeface="华文仿宋" panose="02010600040101010101" pitchFamily="2" charset="-122"/>
                <a:ea typeface="华文仿宋" panose="02010600040101010101" pitchFamily="2" charset="-122"/>
              </a:rPr>
              <a:t>个簇</a:t>
            </a:r>
            <a:r>
              <a:rPr lang="zh-CN" altLang="en-US" sz="2400" dirty="0" smtClean="0">
                <a:latin typeface="华文仿宋" panose="02010600040101010101" pitchFamily="2" charset="-122"/>
                <a:ea typeface="华文仿宋" panose="02010600040101010101" pitchFamily="2" charset="-122"/>
              </a:rPr>
              <a:t>。</a:t>
            </a:r>
            <a:endParaRPr lang="zh-CN" altLang="en-US" sz="2400" dirty="0">
              <a:latin typeface="华文仿宋" panose="02010600040101010101" pitchFamily="2" charset="-122"/>
              <a:ea typeface="华文仿宋" panose="02010600040101010101" pitchFamily="2" charset="-122"/>
            </a:endParaRPr>
          </a:p>
          <a:p>
            <a:r>
              <a:rPr lang="en-US" altLang="zh-CN" sz="2400" dirty="0" smtClean="0">
                <a:latin typeface="华文仿宋" panose="02010600040101010101" pitchFamily="2" charset="-122"/>
                <a:ea typeface="华文仿宋" panose="02010600040101010101" pitchFamily="2" charset="-122"/>
              </a:rPr>
              <a:t>  k-means</a:t>
            </a:r>
            <a:r>
              <a:rPr lang="zh-CN" altLang="en-US" sz="2400" dirty="0">
                <a:latin typeface="华文仿宋" panose="02010600040101010101" pitchFamily="2" charset="-122"/>
                <a:ea typeface="华文仿宋" panose="02010600040101010101" pitchFamily="2" charset="-122"/>
              </a:rPr>
              <a:t>算法分为两个步骤：为每一个数</a:t>
            </a:r>
            <a:r>
              <a:rPr lang="zh-CN" altLang="en-US" sz="2400" dirty="0" smtClean="0">
                <a:latin typeface="华文仿宋" panose="02010600040101010101" pitchFamily="2" charset="-122"/>
                <a:ea typeface="华文仿宋" panose="02010600040101010101" pitchFamily="2" charset="-122"/>
              </a:rPr>
              <a:t>据点分配</a:t>
            </a:r>
            <a:r>
              <a:rPr lang="zh-CN" altLang="en-US" sz="2400" dirty="0">
                <a:latin typeface="华文仿宋" panose="02010600040101010101" pitchFamily="2" charset="-122"/>
                <a:ea typeface="华文仿宋" panose="02010600040101010101" pitchFamily="2" charset="-122"/>
              </a:rPr>
              <a:t>簇标签，更新各簇的质心点</a:t>
            </a:r>
            <a:r>
              <a:rPr lang="zh-CN" altLang="en-US" sz="2400" dirty="0" smtClean="0">
                <a:latin typeface="华文仿宋" panose="02010600040101010101" pitchFamily="2" charset="-122"/>
                <a:ea typeface="华文仿宋" panose="02010600040101010101" pitchFamily="2" charset="-122"/>
              </a:rPr>
              <a:t>。</a:t>
            </a:r>
            <a:endParaRPr lang="zh-CN" altLang="en-US" sz="2400" dirty="0">
              <a:latin typeface="华文仿宋" panose="02010600040101010101" pitchFamily="2" charset="-122"/>
              <a:ea typeface="华文仿宋" panose="02010600040101010101" pitchFamily="2" charset="-122"/>
            </a:endParaRPr>
          </a:p>
          <a:p>
            <a:r>
              <a:rPr lang="zh-CN" altLang="en-US" sz="2400" dirty="0">
                <a:latin typeface="华文仿宋" panose="02010600040101010101" pitchFamily="2" charset="-122"/>
                <a:ea typeface="华文仿宋" panose="02010600040101010101" pitchFamily="2" charset="-122"/>
              </a:rPr>
              <a:t>分簇这一步中，我们为数据集的每个个体设置一个标签，把它和最近的质心点联系起来。</a:t>
            </a:r>
            <a:r>
              <a:rPr lang="zh-CN" altLang="en-US" sz="2400" dirty="0" smtClean="0">
                <a:latin typeface="华文仿宋" panose="02010600040101010101" pitchFamily="2" charset="-122"/>
                <a:ea typeface="华文仿宋" panose="02010600040101010101" pitchFamily="2" charset="-122"/>
              </a:rPr>
              <a:t>对于</a:t>
            </a:r>
            <a:r>
              <a:rPr lang="zh-CN" altLang="en-US" sz="2400" dirty="0">
                <a:latin typeface="华文仿宋" panose="02010600040101010101" pitchFamily="2" charset="-122"/>
                <a:ea typeface="华文仿宋" panose="02010600040101010101" pitchFamily="2" charset="-122"/>
              </a:rPr>
              <a:t>距离质心点</a:t>
            </a:r>
            <a:r>
              <a:rPr lang="en-US" altLang="zh-CN" sz="2400" dirty="0">
                <a:latin typeface="华文仿宋" panose="02010600040101010101" pitchFamily="2" charset="-122"/>
                <a:ea typeface="华文仿宋" panose="02010600040101010101" pitchFamily="2" charset="-122"/>
              </a:rPr>
              <a:t>1</a:t>
            </a:r>
            <a:r>
              <a:rPr lang="zh-CN" altLang="en-US" sz="2400" dirty="0">
                <a:latin typeface="华文仿宋" panose="02010600040101010101" pitchFamily="2" charset="-122"/>
                <a:ea typeface="华文仿宋" panose="02010600040101010101" pitchFamily="2" charset="-122"/>
              </a:rPr>
              <a:t>最近的个体，我们为它们分配标签</a:t>
            </a:r>
            <a:r>
              <a:rPr lang="en-US" altLang="zh-CN" sz="2400" dirty="0">
                <a:latin typeface="华文仿宋" panose="02010600040101010101" pitchFamily="2" charset="-122"/>
                <a:ea typeface="华文仿宋" panose="02010600040101010101" pitchFamily="2" charset="-122"/>
              </a:rPr>
              <a:t>1</a:t>
            </a:r>
            <a:r>
              <a:rPr lang="zh-CN" altLang="en-US" sz="2400" dirty="0">
                <a:latin typeface="华文仿宋" panose="02010600040101010101" pitchFamily="2" charset="-122"/>
                <a:ea typeface="华文仿宋" panose="02010600040101010101" pitchFamily="2" charset="-122"/>
              </a:rPr>
              <a:t>，距离质心点</a:t>
            </a:r>
            <a:r>
              <a:rPr lang="en-US" altLang="zh-CN" sz="2400" dirty="0">
                <a:latin typeface="华文仿宋" panose="02010600040101010101" pitchFamily="2" charset="-122"/>
                <a:ea typeface="华文仿宋" panose="02010600040101010101" pitchFamily="2" charset="-122"/>
              </a:rPr>
              <a:t>2</a:t>
            </a:r>
            <a:r>
              <a:rPr lang="zh-CN" altLang="en-US" sz="2400" dirty="0">
                <a:latin typeface="华文仿宋" panose="02010600040101010101" pitchFamily="2" charset="-122"/>
                <a:ea typeface="华文仿宋" panose="02010600040101010101" pitchFamily="2" charset="-122"/>
              </a:rPr>
              <a:t>最近的个体，分配标签</a:t>
            </a:r>
            <a:r>
              <a:rPr lang="en-US" altLang="zh-CN" sz="2400" dirty="0">
                <a:latin typeface="华文仿宋" panose="02010600040101010101" pitchFamily="2" charset="-122"/>
                <a:ea typeface="华文仿宋" panose="02010600040101010101" pitchFamily="2" charset="-122"/>
              </a:rPr>
              <a:t>2</a:t>
            </a:r>
            <a:r>
              <a:rPr lang="zh-CN" altLang="en-US" sz="2400" dirty="0">
                <a:latin typeface="华文仿宋" panose="02010600040101010101" pitchFamily="2" charset="-122"/>
                <a:ea typeface="华文仿宋" panose="02010600040101010101" pitchFamily="2" charset="-122"/>
              </a:rPr>
              <a:t>，</a:t>
            </a:r>
            <a:r>
              <a:rPr lang="zh-CN" altLang="en-US" sz="2400" dirty="0" smtClean="0">
                <a:latin typeface="华文仿宋" panose="02010600040101010101" pitchFamily="2" charset="-122"/>
                <a:ea typeface="华文仿宋" panose="02010600040101010101" pitchFamily="2" charset="-122"/>
              </a:rPr>
              <a:t>以此类推</a:t>
            </a:r>
            <a:r>
              <a:rPr lang="zh-CN" altLang="en-US" sz="2400" dirty="0">
                <a:latin typeface="华文仿宋" panose="02010600040101010101" pitchFamily="2" charset="-122"/>
                <a:ea typeface="华文仿宋" panose="02010600040101010101" pitchFamily="2" charset="-122"/>
              </a:rPr>
              <a:t>。标签相同的个体属于同一个簇，所有带有标签</a:t>
            </a:r>
            <a:r>
              <a:rPr lang="en-US" altLang="zh-CN" sz="2400" dirty="0">
                <a:latin typeface="华文仿宋" panose="02010600040101010101" pitchFamily="2" charset="-122"/>
                <a:ea typeface="华文仿宋" panose="02010600040101010101" pitchFamily="2" charset="-122"/>
              </a:rPr>
              <a:t>1</a:t>
            </a:r>
            <a:r>
              <a:rPr lang="zh-CN" altLang="en-US" sz="2400" dirty="0">
                <a:latin typeface="华文仿宋" panose="02010600040101010101" pitchFamily="2" charset="-122"/>
                <a:ea typeface="华文仿宋" panose="02010600040101010101" pitchFamily="2" charset="-122"/>
              </a:rPr>
              <a:t>的数据点属于簇</a:t>
            </a:r>
            <a:r>
              <a:rPr lang="en-US" altLang="zh-CN" sz="2400" dirty="0">
                <a:latin typeface="华文仿宋" panose="02010600040101010101" pitchFamily="2" charset="-122"/>
                <a:ea typeface="华文仿宋" panose="02010600040101010101" pitchFamily="2" charset="-122"/>
              </a:rPr>
              <a:t>1</a:t>
            </a:r>
            <a:r>
              <a:rPr lang="zh-CN" altLang="en-US" sz="2400" dirty="0">
                <a:latin typeface="华文仿宋" panose="02010600040101010101" pitchFamily="2" charset="-122"/>
                <a:ea typeface="华文仿宋" panose="02010600040101010101" pitchFamily="2" charset="-122"/>
              </a:rPr>
              <a:t>（只是暂时的，数据点</a:t>
            </a:r>
            <a:r>
              <a:rPr lang="zh-CN" altLang="en-US" sz="2400" dirty="0" smtClean="0">
                <a:latin typeface="华文仿宋" panose="02010600040101010101" pitchFamily="2" charset="-122"/>
                <a:ea typeface="华文仿宋" panose="02010600040101010101" pitchFamily="2" charset="-122"/>
              </a:rPr>
              <a:t>所属</a:t>
            </a:r>
            <a:r>
              <a:rPr lang="zh-CN" altLang="en-US" sz="2400" dirty="0">
                <a:latin typeface="华文仿宋" panose="02010600040101010101" pitchFamily="2" charset="-122"/>
                <a:ea typeface="华文仿宋" panose="02010600040101010101" pitchFamily="2" charset="-122"/>
              </a:rPr>
              <a:t>的簇会随着算法的运行发生变化）</a:t>
            </a:r>
            <a:r>
              <a:rPr lang="zh-CN" altLang="en-US" sz="2400" dirty="0" smtClean="0">
                <a:latin typeface="华文仿宋" panose="02010600040101010101" pitchFamily="2" charset="-122"/>
                <a:ea typeface="华文仿宋" panose="02010600040101010101" pitchFamily="2" charset="-122"/>
              </a:rPr>
              <a:t>。</a:t>
            </a:r>
            <a:endParaRPr lang="zh-CN" altLang="en-US" sz="2400" dirty="0">
              <a:latin typeface="华文仿宋" panose="02010600040101010101" pitchFamily="2" charset="-122"/>
              <a:ea typeface="华文仿宋" panose="02010600040101010101" pitchFamily="2" charset="-122"/>
            </a:endParaRPr>
          </a:p>
          <a:p>
            <a:r>
              <a:rPr lang="zh-CN" altLang="en-US" sz="2400" dirty="0" smtClean="0">
                <a:latin typeface="华文仿宋" panose="02010600040101010101" pitchFamily="2" charset="-122"/>
                <a:ea typeface="华文仿宋" panose="02010600040101010101" pitchFamily="2" charset="-122"/>
              </a:rPr>
              <a:t>  更新</a:t>
            </a:r>
            <a:r>
              <a:rPr lang="zh-CN" altLang="en-US" sz="2400" dirty="0">
                <a:latin typeface="华文仿宋" panose="02010600040101010101" pitchFamily="2" charset="-122"/>
                <a:ea typeface="华文仿宋" panose="02010600040101010101" pitchFamily="2" charset="-122"/>
              </a:rPr>
              <a:t>环节，计算各簇内所有数据点的均值，更新质心点。</a:t>
            </a:r>
            <a:endParaRPr lang="zh-CN" altLang="en-US" sz="24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89915" y="482600"/>
            <a:ext cx="4567555" cy="523220"/>
          </a:xfrm>
          <a:prstGeom prst="rect">
            <a:avLst/>
          </a:prstGeom>
          <a:noFill/>
        </p:spPr>
        <p:txBody>
          <a:bodyPr wrap="square" rtlCol="0" anchor="t">
            <a:spAutoFit/>
          </a:bodyPr>
          <a:lstStyle/>
          <a:p>
            <a:r>
              <a:rPr lang="zh-CN" altLang="en-US" sz="2800" b="1" dirty="0">
                <a:latin typeface="华文仿宋" panose="02010600040101010101" pitchFamily="2" charset="-122"/>
                <a:ea typeface="华文仿宋" panose="02010600040101010101" pitchFamily="2" charset="-122"/>
              </a:rPr>
              <a:t>获取新闻文章</a:t>
            </a:r>
            <a:endParaRPr lang="zh-CN" altLang="en-US" sz="2800" b="1" dirty="0">
              <a:latin typeface="华文仿宋" panose="02010600040101010101" pitchFamily="2" charset="-122"/>
              <a:ea typeface="华文仿宋" panose="02010600040101010101" pitchFamily="2" charset="-122"/>
            </a:endParaRPr>
          </a:p>
        </p:txBody>
      </p:sp>
      <p:sp>
        <p:nvSpPr>
          <p:cNvPr id="4" name="文本框 3"/>
          <p:cNvSpPr txBox="1"/>
          <p:nvPr/>
        </p:nvSpPr>
        <p:spPr>
          <a:xfrm>
            <a:off x="589915" y="1203325"/>
            <a:ext cx="7779385" cy="1200329"/>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本章</a:t>
            </a:r>
            <a:r>
              <a:rPr lang="zh-CN" altLang="en-US" sz="2400" dirty="0">
                <a:latin typeface="华文仿宋" panose="02010600040101010101" pitchFamily="2" charset="-122"/>
                <a:ea typeface="华文仿宋" panose="02010600040101010101" pitchFamily="2" charset="-122"/>
              </a:rPr>
              <a:t>将构建一个按照主题为最新的新闻报道分组的系统。你可以运行几周（或更长时间）</a:t>
            </a:r>
            <a:r>
              <a:rPr lang="zh-CN" altLang="en-US" sz="2400" dirty="0" smtClean="0">
                <a:latin typeface="华文仿宋" panose="02010600040101010101" pitchFamily="2" charset="-122"/>
                <a:ea typeface="华文仿宋" panose="02010600040101010101" pitchFamily="2" charset="-122"/>
              </a:rPr>
              <a:t>以了解</a:t>
            </a:r>
            <a:r>
              <a:rPr lang="zh-CN" altLang="en-US" sz="2400" dirty="0">
                <a:latin typeface="华文仿宋" panose="02010600040101010101" pitchFamily="2" charset="-122"/>
                <a:ea typeface="华文仿宋" panose="02010600040101010101" pitchFamily="2" charset="-122"/>
              </a:rPr>
              <a:t>这段时间新闻趋势的变化。</a:t>
            </a:r>
            <a:endParaRPr lang="zh-CN" altLang="en-US" sz="2400" dirty="0">
              <a:latin typeface="华文仿宋" panose="02010600040101010101" pitchFamily="2" charset="-122"/>
              <a:ea typeface="华文仿宋" panose="02010600040101010101" pitchFamily="2" charset="-122"/>
            </a:endParaRPr>
          </a:p>
        </p:txBody>
      </p:sp>
      <p:sp>
        <p:nvSpPr>
          <p:cNvPr id="5" name="文本框 4"/>
          <p:cNvSpPr txBox="1"/>
          <p:nvPr/>
        </p:nvSpPr>
        <p:spPr>
          <a:xfrm>
            <a:off x="589915" y="2488565"/>
            <a:ext cx="7779385" cy="2308324"/>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系统</a:t>
            </a:r>
            <a:r>
              <a:rPr lang="zh-CN" altLang="en-US" sz="2400" dirty="0">
                <a:latin typeface="华文仿宋" panose="02010600040101010101" pitchFamily="2" charset="-122"/>
                <a:ea typeface="华文仿宋" panose="02010600040101010101" pitchFamily="2" charset="-122"/>
              </a:rPr>
              <a:t>首先从流行的链接聚合网站</a:t>
            </a:r>
            <a:r>
              <a:rPr lang="en-US" altLang="zh-CN" sz="2400" dirty="0" err="1" smtClean="0">
                <a:latin typeface="华文仿宋" panose="02010600040101010101" pitchFamily="2" charset="-122"/>
                <a:ea typeface="华文仿宋" panose="02010600040101010101" pitchFamily="2" charset="-122"/>
              </a:rPr>
              <a:t>reddit</a:t>
            </a:r>
            <a:r>
              <a:rPr lang="zh-CN" altLang="en-US" sz="2400" dirty="0" smtClean="0">
                <a:latin typeface="华文仿宋" panose="02010600040101010101" pitchFamily="2" charset="-122"/>
                <a:ea typeface="华文仿宋" panose="02010600040101010101" pitchFamily="2" charset="-122"/>
              </a:rPr>
              <a:t>寻找</a:t>
            </a:r>
            <a:r>
              <a:rPr lang="zh-CN" altLang="en-US" sz="2400" dirty="0">
                <a:latin typeface="华文仿宋" panose="02010600040101010101" pitchFamily="2" charset="-122"/>
                <a:ea typeface="华文仿宋" panose="02010600040101010101" pitchFamily="2" charset="-122"/>
              </a:rPr>
              <a:t>新闻报道的链接。</a:t>
            </a:r>
            <a:r>
              <a:rPr lang="en-US" altLang="zh-CN" sz="2400" dirty="0" err="1">
                <a:latin typeface="华文仿宋" panose="02010600040101010101" pitchFamily="2" charset="-122"/>
                <a:ea typeface="华文仿宋" panose="02010600040101010101" pitchFamily="2" charset="-122"/>
              </a:rPr>
              <a:t>reddit</a:t>
            </a:r>
            <a:r>
              <a:rPr lang="zh-CN" altLang="en-US" sz="2400" dirty="0">
                <a:latin typeface="华文仿宋" panose="02010600040101010101" pitchFamily="2" charset="-122"/>
                <a:ea typeface="华文仿宋" panose="02010600040101010101" pitchFamily="2" charset="-122"/>
              </a:rPr>
              <a:t>存储了大量其他网站的</a:t>
            </a:r>
            <a:r>
              <a:rPr lang="zh-CN" altLang="en-US" sz="2400" dirty="0" smtClean="0">
                <a:latin typeface="华文仿宋" panose="02010600040101010101" pitchFamily="2" charset="-122"/>
                <a:ea typeface="华文仿宋" panose="02010600040101010101" pitchFamily="2" charset="-122"/>
              </a:rPr>
              <a:t>链接</a:t>
            </a:r>
            <a:r>
              <a:rPr lang="zh-CN" altLang="en-US" sz="2400" dirty="0">
                <a:latin typeface="华文仿宋" panose="02010600040101010101" pitchFamily="2" charset="-122"/>
                <a:ea typeface="华文仿宋" panose="02010600040101010101" pitchFamily="2" charset="-122"/>
              </a:rPr>
              <a:t>，还提供讨论区。网站收集的链接按照类别进行分类，这些类别被统称为</a:t>
            </a:r>
            <a:r>
              <a:rPr lang="en-US" altLang="zh-CN" sz="2400" dirty="0" err="1">
                <a:latin typeface="华文仿宋" panose="02010600040101010101" pitchFamily="2" charset="-122"/>
                <a:ea typeface="华文仿宋" panose="02010600040101010101" pitchFamily="2" charset="-122"/>
              </a:rPr>
              <a:t>subreddit</a:t>
            </a:r>
            <a:r>
              <a:rPr lang="zh-CN" altLang="en-US" sz="2400" dirty="0">
                <a:latin typeface="华文仿宋" panose="02010600040101010101" pitchFamily="2" charset="-122"/>
                <a:ea typeface="华文仿宋" panose="02010600040101010101" pitchFamily="2" charset="-122"/>
              </a:rPr>
              <a:t>，比如有</a:t>
            </a:r>
            <a:r>
              <a:rPr lang="zh-CN" altLang="en-US" sz="2400" dirty="0" smtClean="0">
                <a:latin typeface="华文仿宋" panose="02010600040101010101" pitchFamily="2" charset="-122"/>
                <a:ea typeface="华文仿宋" panose="02010600040101010101" pitchFamily="2" charset="-122"/>
              </a:rPr>
              <a:t>电</a:t>
            </a:r>
            <a:r>
              <a:rPr lang="zh-CN" altLang="en-US" sz="2400" dirty="0">
                <a:latin typeface="华文仿宋" panose="02010600040101010101" pitchFamily="2" charset="-122"/>
                <a:ea typeface="华文仿宋" panose="02010600040101010101" pitchFamily="2" charset="-122"/>
              </a:rPr>
              <a:t>视节目、趣味图片等类别。本章关注的是新闻这一类链接。本章使用</a:t>
            </a:r>
            <a:r>
              <a:rPr lang="en-US" altLang="zh-CN" sz="2400" dirty="0">
                <a:latin typeface="华文仿宋" panose="02010600040101010101" pitchFamily="2" charset="-122"/>
                <a:ea typeface="华文仿宋" panose="02010600040101010101" pitchFamily="2" charset="-122"/>
              </a:rPr>
              <a:t>/r/</a:t>
            </a:r>
            <a:r>
              <a:rPr lang="en-US" altLang="zh-CN" sz="2400" dirty="0" err="1">
                <a:latin typeface="华文仿宋" panose="02010600040101010101" pitchFamily="2" charset="-122"/>
                <a:ea typeface="华文仿宋" panose="02010600040101010101" pitchFamily="2" charset="-122"/>
              </a:rPr>
              <a:t>worldnews</a:t>
            </a:r>
            <a:r>
              <a:rPr lang="zh-CN" altLang="en-US" sz="2400" dirty="0">
                <a:latin typeface="华文仿宋" panose="02010600040101010101" pitchFamily="2" charset="-122"/>
                <a:ea typeface="华文仿宋" panose="02010600040101010101" pitchFamily="2" charset="-122"/>
              </a:rPr>
              <a:t>类别的链接，</a:t>
            </a:r>
            <a:endParaRPr lang="zh-CN" altLang="en-US" sz="2400" dirty="0">
              <a:latin typeface="华文仿宋" panose="02010600040101010101" pitchFamily="2" charset="-122"/>
              <a:ea typeface="华文仿宋" panose="02010600040101010101" pitchFamily="2" charset="-122"/>
            </a:endParaRPr>
          </a:p>
          <a:p>
            <a:r>
              <a:rPr lang="zh-CN" altLang="en-US" sz="2400" dirty="0">
                <a:latin typeface="华文仿宋" panose="02010600040101010101" pitchFamily="2" charset="-122"/>
                <a:ea typeface="华文仿宋" panose="02010600040101010101" pitchFamily="2" charset="-122"/>
              </a:rPr>
              <a:t>但是我们所编写的代码也可以用来抓取其他类别的语料。</a:t>
            </a:r>
            <a:endParaRPr lang="zh-CN" altLang="en-US" sz="2400" dirty="0">
              <a:latin typeface="华文仿宋" panose="02010600040101010101" pitchFamily="2" charset="-122"/>
              <a:ea typeface="华文仿宋" panose="02010600040101010101" pitchFamily="2" charset="-122"/>
            </a:endParaRPr>
          </a:p>
        </p:txBody>
      </p:sp>
      <p:sp>
        <p:nvSpPr>
          <p:cNvPr id="6" name="文本框 5"/>
          <p:cNvSpPr txBox="1"/>
          <p:nvPr/>
        </p:nvSpPr>
        <p:spPr>
          <a:xfrm>
            <a:off x="594397" y="4881800"/>
            <a:ext cx="7779385" cy="1200329"/>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本次实验的</a:t>
            </a:r>
            <a:r>
              <a:rPr lang="zh-CN" altLang="en-US" sz="2400" dirty="0">
                <a:latin typeface="华文仿宋" panose="02010600040101010101" pitchFamily="2" charset="-122"/>
                <a:ea typeface="华文仿宋" panose="02010600040101010101" pitchFamily="2" charset="-122"/>
              </a:rPr>
              <a:t>目标是下载大家所关注的新闻报道，对其进行聚类分析，寻找其中的主题或主要概念</a:t>
            </a:r>
            <a:r>
              <a:rPr lang="zh-CN" altLang="en-US" sz="2400" dirty="0" smtClean="0">
                <a:latin typeface="华文仿宋" panose="02010600040101010101" pitchFamily="2" charset="-122"/>
                <a:ea typeface="华文仿宋" panose="02010600040101010101" pitchFamily="2" charset="-122"/>
              </a:rPr>
              <a:t>，无需</a:t>
            </a:r>
            <a:r>
              <a:rPr lang="zh-CN" altLang="en-US" sz="2400" dirty="0">
                <a:latin typeface="华文仿宋" panose="02010600040101010101" pitchFamily="2" charset="-122"/>
                <a:ea typeface="华文仿宋" panose="02010600040101010101" pitchFamily="2" charset="-122"/>
              </a:rPr>
              <a:t>人工分析成百上千篇新闻报道，就能洞察人们关注的焦点。</a:t>
            </a:r>
            <a:endParaRPr lang="zh-CN" altLang="en-US" sz="24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68655" y="1070610"/>
            <a:ext cx="7555230" cy="3046988"/>
          </a:xfrm>
          <a:prstGeom prst="rect">
            <a:avLst/>
          </a:prstGeom>
          <a:noFill/>
        </p:spPr>
        <p:txBody>
          <a:bodyPr wrap="square" rtlCol="0" anchor="t">
            <a:spAutoFit/>
          </a:bodyPr>
          <a:lstStyle/>
          <a:p>
            <a:r>
              <a:rPr lang="en-US" altLang="zh-CN" sz="2400" dirty="0" smtClean="0">
                <a:latin typeface="华文仿宋" panose="02010600040101010101" pitchFamily="2" charset="-122"/>
                <a:ea typeface="华文仿宋" panose="02010600040101010101" pitchFamily="2" charset="-122"/>
              </a:rPr>
              <a:t>  k-means</a:t>
            </a:r>
            <a:r>
              <a:rPr lang="zh-CN" altLang="en-US" sz="2400" dirty="0">
                <a:latin typeface="华文仿宋" panose="02010600040101010101" pitchFamily="2" charset="-122"/>
                <a:ea typeface="华文仿宋" panose="02010600040101010101" pitchFamily="2" charset="-122"/>
              </a:rPr>
              <a:t>算法会重复上述两个步骤；每次更新质心点时，所有质心点将会小范围移动。</a:t>
            </a:r>
            <a:r>
              <a:rPr lang="zh-CN" altLang="en-US" sz="2400" dirty="0" smtClean="0">
                <a:latin typeface="华文仿宋" panose="02010600040101010101" pitchFamily="2" charset="-122"/>
                <a:ea typeface="华文仿宋" panose="02010600040101010101" pitchFamily="2" charset="-122"/>
              </a:rPr>
              <a:t>这会轻微</a:t>
            </a:r>
            <a:r>
              <a:rPr lang="zh-CN" altLang="en-US" sz="2400" dirty="0">
                <a:latin typeface="华文仿宋" panose="02010600040101010101" pitchFamily="2" charset="-122"/>
                <a:ea typeface="华文仿宋" panose="02010600040101010101" pitchFamily="2" charset="-122"/>
              </a:rPr>
              <a:t>改变每个数据点在簇内的位置，从而引发下一次迭代时质心点的变动。这个过程会重复</a:t>
            </a:r>
            <a:r>
              <a:rPr lang="zh-CN" altLang="en-US" sz="2400" dirty="0" smtClean="0">
                <a:latin typeface="华文仿宋" panose="02010600040101010101" pitchFamily="2" charset="-122"/>
                <a:ea typeface="华文仿宋" panose="02010600040101010101" pitchFamily="2" charset="-122"/>
              </a:rPr>
              <a:t>执行直到</a:t>
            </a:r>
            <a:r>
              <a:rPr lang="zh-CN" altLang="en-US" sz="2400" dirty="0">
                <a:latin typeface="华文仿宋" panose="02010600040101010101" pitchFamily="2" charset="-122"/>
                <a:ea typeface="华文仿宋" panose="02010600040101010101" pitchFamily="2" charset="-122"/>
              </a:rPr>
              <a:t>条件不再满足时为止。通常是在迭代一定次数后，或者当质心点的整体移动量很小时，就</a:t>
            </a:r>
            <a:r>
              <a:rPr lang="zh-CN" altLang="en-US" sz="2400" dirty="0" smtClean="0">
                <a:latin typeface="华文仿宋" panose="02010600040101010101" pitchFamily="2" charset="-122"/>
                <a:ea typeface="华文仿宋" panose="02010600040101010101" pitchFamily="2" charset="-122"/>
              </a:rPr>
              <a:t>可以</a:t>
            </a:r>
            <a:r>
              <a:rPr lang="zh-CN" altLang="en-US" sz="2400" dirty="0">
                <a:latin typeface="华文仿宋" panose="02010600040101010101" pitchFamily="2" charset="-122"/>
                <a:ea typeface="华文仿宋" panose="02010600040101010101" pitchFamily="2" charset="-122"/>
              </a:rPr>
              <a:t>终止算法的运行。有时可以等算法自行终止运行，这表明簇已经相当稳定</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数据点所属的</a:t>
            </a:r>
            <a:r>
              <a:rPr lang="zh-CN" altLang="en-US" sz="2400" dirty="0" smtClean="0">
                <a:latin typeface="华文仿宋" panose="02010600040101010101" pitchFamily="2" charset="-122"/>
                <a:ea typeface="华文仿宋" panose="02010600040101010101" pitchFamily="2" charset="-122"/>
              </a:rPr>
              <a:t>簇不再</a:t>
            </a:r>
            <a:r>
              <a:rPr lang="zh-CN" altLang="en-US" sz="2400" dirty="0">
                <a:latin typeface="华文仿宋" panose="02010600040101010101" pitchFamily="2" charset="-122"/>
                <a:ea typeface="华文仿宋" panose="02010600040101010101" pitchFamily="2" charset="-122"/>
              </a:rPr>
              <a:t>变动，质心点也不再改变时。</a:t>
            </a:r>
            <a:endParaRPr lang="zh-CN" altLang="en-US" sz="24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3699" y="533400"/>
            <a:ext cx="7686675" cy="1477328"/>
          </a:xfrm>
          <a:prstGeom prst="rect">
            <a:avLst/>
          </a:prstGeom>
          <a:noFill/>
        </p:spPr>
        <p:txBody>
          <a:bodyPr wrap="square" rtlCol="0" anchor="t">
            <a:spAutoFit/>
          </a:bodyPr>
          <a:lstStyle/>
          <a:p>
            <a:r>
              <a:rPr lang="en-US" altLang="zh-CN" sz="2400" dirty="0" smtClean="0">
                <a:latin typeface="华文仿宋" panose="02010600040101010101" pitchFamily="2" charset="-122"/>
                <a:ea typeface="华文仿宋" panose="02010600040101010101" pitchFamily="2" charset="-122"/>
              </a:rPr>
              <a:t>  </a:t>
            </a:r>
            <a:r>
              <a:rPr lang="en-US" altLang="zh-CN" sz="2400" dirty="0" err="1" smtClean="0">
                <a:latin typeface="华文仿宋" panose="02010600040101010101" pitchFamily="2" charset="-122"/>
                <a:ea typeface="华文仿宋" panose="02010600040101010101" pitchFamily="2" charset="-122"/>
              </a:rPr>
              <a:t>scikit</a:t>
            </a:r>
            <a:r>
              <a:rPr lang="en-US" altLang="zh-CN" sz="2400" dirty="0" smtClean="0">
                <a:latin typeface="华文仿宋" panose="02010600040101010101" pitchFamily="2" charset="-122"/>
                <a:ea typeface="华文仿宋" panose="02010600040101010101" pitchFamily="2" charset="-122"/>
              </a:rPr>
              <a:t>-learn</a:t>
            </a:r>
            <a:r>
              <a:rPr lang="zh-CN" altLang="en-US" sz="2400" dirty="0">
                <a:latin typeface="华文仿宋" panose="02010600040101010101" pitchFamily="2" charset="-122"/>
                <a:ea typeface="华文仿宋" panose="02010600040101010101" pitchFamily="2" charset="-122"/>
              </a:rPr>
              <a:t>实现了</a:t>
            </a:r>
            <a:r>
              <a:rPr lang="en-US" altLang="zh-CN" sz="2400" dirty="0">
                <a:latin typeface="华文仿宋" panose="02010600040101010101" pitchFamily="2" charset="-122"/>
                <a:ea typeface="华文仿宋" panose="02010600040101010101" pitchFamily="2" charset="-122"/>
              </a:rPr>
              <a:t>k-means</a:t>
            </a:r>
            <a:r>
              <a:rPr lang="zh-CN" altLang="en-US" sz="2400" dirty="0">
                <a:latin typeface="华文仿宋" panose="02010600040101010101" pitchFamily="2" charset="-122"/>
                <a:ea typeface="华文仿宋" panose="02010600040101010101" pitchFamily="2" charset="-122"/>
              </a:rPr>
              <a:t>算法，直接从</a:t>
            </a:r>
            <a:r>
              <a:rPr lang="en-US" altLang="zh-CN" sz="2400" dirty="0">
                <a:latin typeface="华文仿宋" panose="02010600040101010101" pitchFamily="2" charset="-122"/>
                <a:ea typeface="华文仿宋" panose="02010600040101010101" pitchFamily="2" charset="-122"/>
              </a:rPr>
              <a:t>cluster</a:t>
            </a:r>
            <a:r>
              <a:rPr lang="zh-CN" altLang="en-US" sz="2400" dirty="0">
                <a:latin typeface="华文仿宋" panose="02010600040101010101" pitchFamily="2" charset="-122"/>
                <a:ea typeface="华文仿宋" panose="02010600040101010101" pitchFamily="2" charset="-122"/>
              </a:rPr>
              <a:t>模块导入即</a:t>
            </a:r>
            <a:r>
              <a:rPr lang="zh-CN" altLang="en-US" sz="2400" dirty="0" smtClean="0">
                <a:latin typeface="华文仿宋" panose="02010600040101010101" pitchFamily="2" charset="-122"/>
                <a:ea typeface="华文仿宋" panose="02010600040101010101" pitchFamily="2" charset="-122"/>
              </a:rPr>
              <a:t>可：</a:t>
            </a:r>
            <a:endParaRPr lang="en-US" altLang="zh-CN" sz="2400" dirty="0" smtClean="0">
              <a:latin typeface="华文仿宋" panose="02010600040101010101" pitchFamily="2" charset="-122"/>
              <a:ea typeface="华文仿宋" panose="02010600040101010101" pitchFamily="2" charset="-122"/>
            </a:endParaRPr>
          </a:p>
          <a:p>
            <a:endParaRPr lang="zh-CN" altLang="en-US" sz="2400" i="1" dirty="0">
              <a:latin typeface="华文仿宋" panose="02010600040101010101" pitchFamily="2" charset="-122"/>
              <a:ea typeface="华文仿宋" panose="02010600040101010101" pitchFamily="2" charset="-122"/>
            </a:endParaRPr>
          </a:p>
          <a:p>
            <a:pPr marL="742950" lvl="1" indent="-285750">
              <a:buFont typeface="Arial" panose="020B0604020202020204" pitchFamily="34" charset="0"/>
              <a:buChar char="•"/>
            </a:pPr>
            <a:r>
              <a:rPr lang="zh-CN" altLang="en-US" i="1" dirty="0"/>
              <a:t>from sklearn.cluster import </a:t>
            </a:r>
            <a:r>
              <a:rPr lang="zh-CN" altLang="en-US" i="1" dirty="0" smtClean="0"/>
              <a:t>K</a:t>
            </a:r>
            <a:r>
              <a:rPr lang="en-US" altLang="zh-CN" i="1" dirty="0" smtClean="0"/>
              <a:t>m</a:t>
            </a:r>
            <a:r>
              <a:rPr lang="zh-CN" altLang="en-US" i="1" dirty="0" smtClean="0"/>
              <a:t>eans                                     </a:t>
            </a:r>
            <a:endParaRPr lang="zh-CN" altLang="en-US" i="1" dirty="0"/>
          </a:p>
        </p:txBody>
      </p:sp>
      <p:sp>
        <p:nvSpPr>
          <p:cNvPr id="5" name="文本框 4"/>
          <p:cNvSpPr txBox="1"/>
          <p:nvPr/>
        </p:nvSpPr>
        <p:spPr>
          <a:xfrm>
            <a:off x="445770" y="2397125"/>
            <a:ext cx="7898130" cy="3877985"/>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我们</a:t>
            </a:r>
            <a:r>
              <a:rPr lang="zh-CN" altLang="en-US" sz="2400" dirty="0">
                <a:latin typeface="华文仿宋" panose="02010600040101010101" pitchFamily="2" charset="-122"/>
                <a:ea typeface="华文仿宋" panose="02010600040101010101" pitchFamily="2" charset="-122"/>
              </a:rPr>
              <a:t>顺便把</a:t>
            </a:r>
            <a:r>
              <a:rPr lang="en-US" altLang="zh-CN" sz="2400" dirty="0" err="1">
                <a:latin typeface="华文仿宋" panose="02010600040101010101" pitchFamily="2" charset="-122"/>
                <a:ea typeface="华文仿宋" panose="02010600040101010101" pitchFamily="2" charset="-122"/>
              </a:rPr>
              <a:t>CountVectorizer</a:t>
            </a:r>
            <a:r>
              <a:rPr lang="zh-CN" altLang="en-US" sz="2400" dirty="0">
                <a:latin typeface="华文仿宋" panose="02010600040101010101" pitchFamily="2" charset="-122"/>
                <a:ea typeface="华文仿宋" panose="02010600040101010101" pitchFamily="2" charset="-122"/>
              </a:rPr>
              <a:t>类的好兄弟</a:t>
            </a:r>
            <a:r>
              <a:rPr lang="en-US" altLang="zh-CN" sz="2400" dirty="0" err="1">
                <a:latin typeface="华文仿宋" panose="02010600040101010101" pitchFamily="2" charset="-122"/>
                <a:ea typeface="华文仿宋" panose="02010600040101010101" pitchFamily="2" charset="-122"/>
              </a:rPr>
              <a:t>TfidfVectorizer</a:t>
            </a:r>
            <a:r>
              <a:rPr lang="zh-CN" altLang="en-US" sz="2400" dirty="0">
                <a:latin typeface="华文仿宋" panose="02010600040101010101" pitchFamily="2" charset="-122"/>
                <a:ea typeface="华文仿宋" panose="02010600040101010101" pitchFamily="2" charset="-122"/>
              </a:rPr>
              <a:t>导进来。这个向量化工具</a:t>
            </a:r>
            <a:r>
              <a:rPr lang="zh-CN" altLang="en-US" sz="2400" dirty="0" smtClean="0">
                <a:latin typeface="华文仿宋" panose="02010600040101010101" pitchFamily="2" charset="-122"/>
                <a:ea typeface="华文仿宋" panose="02010600040101010101" pitchFamily="2" charset="-122"/>
              </a:rPr>
              <a:t>根据词语</a:t>
            </a:r>
            <a:r>
              <a:rPr lang="zh-CN" altLang="en-US" sz="2400" dirty="0">
                <a:latin typeface="华文仿宋" panose="02010600040101010101" pitchFamily="2" charset="-122"/>
                <a:ea typeface="华文仿宋" panose="02010600040101010101" pitchFamily="2" charset="-122"/>
              </a:rPr>
              <a:t>出现在多少篇文档中，对词语计数进行加权。出现在较多文档中的词语权重较低（用文档</a:t>
            </a:r>
            <a:r>
              <a:rPr lang="zh-CN" altLang="en-US" sz="2400" dirty="0" smtClean="0">
                <a:latin typeface="华文仿宋" panose="02010600040101010101" pitchFamily="2" charset="-122"/>
                <a:ea typeface="华文仿宋" panose="02010600040101010101" pitchFamily="2" charset="-122"/>
              </a:rPr>
              <a:t>集数量</a:t>
            </a:r>
            <a:r>
              <a:rPr lang="zh-CN" altLang="en-US" sz="2400" dirty="0">
                <a:latin typeface="华文仿宋" panose="02010600040101010101" pitchFamily="2" charset="-122"/>
                <a:ea typeface="华文仿宋" panose="02010600040101010101" pitchFamily="2" charset="-122"/>
              </a:rPr>
              <a:t>除以词语出现在的文档的数量，然后取对数）。对于很多文本挖掘应用，使用该种权重</a:t>
            </a:r>
            <a:r>
              <a:rPr lang="zh-CN" altLang="en-US" sz="2400" dirty="0" smtClean="0">
                <a:latin typeface="华文仿宋" panose="02010600040101010101" pitchFamily="2" charset="-122"/>
                <a:ea typeface="华文仿宋" panose="02010600040101010101" pitchFamily="2" charset="-122"/>
              </a:rPr>
              <a:t>计算方法</a:t>
            </a:r>
            <a:r>
              <a:rPr lang="zh-CN" altLang="en-US" sz="2400" dirty="0">
                <a:latin typeface="华文仿宋" panose="02010600040101010101" pitchFamily="2" charset="-122"/>
                <a:ea typeface="华文仿宋" panose="02010600040101010101" pitchFamily="2" charset="-122"/>
              </a:rPr>
              <a:t>，能够有效提升效果</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endParaRPr lang="en-US" altLang="zh-CN" sz="2400" dirty="0" smtClean="0">
              <a:latin typeface="华文仿宋" panose="02010600040101010101" pitchFamily="2" charset="-122"/>
              <a:ea typeface="华文仿宋" panose="02010600040101010101" pitchFamily="2" charset="-122"/>
            </a:endParaRPr>
          </a:p>
          <a:p>
            <a:r>
              <a:rPr lang="zh-CN" altLang="en-US" sz="2400" dirty="0" smtClean="0">
                <a:latin typeface="华文仿宋" panose="02010600040101010101" pitchFamily="2" charset="-122"/>
                <a:ea typeface="华文仿宋" panose="02010600040101010101" pitchFamily="2" charset="-122"/>
              </a:rPr>
              <a:t>  代码</a:t>
            </a:r>
            <a:r>
              <a:rPr lang="zh-CN" altLang="en-US" sz="2400" dirty="0">
                <a:latin typeface="华文仿宋" panose="02010600040101010101" pitchFamily="2" charset="-122"/>
                <a:ea typeface="华文仿宋" panose="02010600040101010101" pitchFamily="2" charset="-122"/>
              </a:rPr>
              <a:t>如下</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endParaRPr lang="en-US" altLang="zh-CN" dirty="0"/>
          </a:p>
          <a:p>
            <a:r>
              <a:rPr lang="zh-CN" altLang="en-US" dirty="0" smtClean="0"/>
              <a:t> </a:t>
            </a:r>
            <a:r>
              <a:rPr lang="zh-CN" altLang="en-US" i="1" dirty="0" smtClean="0"/>
              <a:t>from </a:t>
            </a:r>
            <a:r>
              <a:rPr lang="zh-CN" altLang="en-US" i="1" dirty="0"/>
              <a:t>sklearn.feature_extraction.text import TfidfVectorizer</a:t>
            </a:r>
            <a:endParaRPr lang="zh-CN" altLang="en-US" i="1" dirty="0"/>
          </a:p>
          <a:p>
            <a:pPr marL="285750" indent="-285750"/>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64515" y="781050"/>
            <a:ext cx="7212330" cy="4639732"/>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创建</a:t>
            </a:r>
            <a:r>
              <a:rPr lang="zh-CN" altLang="en-US" sz="2400" dirty="0">
                <a:latin typeface="华文仿宋" panose="02010600040101010101" pitchFamily="2" charset="-122"/>
                <a:ea typeface="华文仿宋" panose="02010600040101010101" pitchFamily="2" charset="-122"/>
              </a:rPr>
              <a:t>数据分析流水线，流水线分两步，第一步是特征抽取，第二步是调用</a:t>
            </a:r>
            <a:r>
              <a:rPr lang="en-US" altLang="zh-CN" sz="2400" dirty="0">
                <a:latin typeface="华文仿宋" panose="02010600040101010101" pitchFamily="2" charset="-122"/>
                <a:ea typeface="华文仿宋" panose="02010600040101010101" pitchFamily="2" charset="-122"/>
              </a:rPr>
              <a:t>k-means</a:t>
            </a:r>
            <a:r>
              <a:rPr lang="zh-CN" altLang="en-US" sz="2400" dirty="0">
                <a:latin typeface="华文仿宋" panose="02010600040101010101" pitchFamily="2" charset="-122"/>
                <a:ea typeface="华文仿宋" panose="02010600040101010101" pitchFamily="2" charset="-122"/>
              </a:rPr>
              <a:t>算法。</a:t>
            </a:r>
            <a:r>
              <a:rPr lang="zh-CN" altLang="en-US" sz="2400" dirty="0" smtClean="0">
                <a:latin typeface="华文仿宋" panose="02010600040101010101" pitchFamily="2" charset="-122"/>
                <a:ea typeface="华文仿宋" panose="02010600040101010101" pitchFamily="2" charset="-122"/>
              </a:rPr>
              <a:t>代码</a:t>
            </a:r>
            <a:r>
              <a:rPr lang="zh-CN" altLang="en-US" sz="2400" dirty="0">
                <a:latin typeface="华文仿宋" panose="02010600040101010101" pitchFamily="2" charset="-122"/>
                <a:ea typeface="华文仿宋" panose="02010600040101010101" pitchFamily="2" charset="-122"/>
              </a:rPr>
              <a:t>如下： </a:t>
            </a:r>
            <a:endParaRPr lang="en-US" altLang="zh-CN" sz="2400" dirty="0" smtClean="0">
              <a:latin typeface="华文仿宋" panose="02010600040101010101" pitchFamily="2" charset="-122"/>
              <a:ea typeface="华文仿宋" panose="02010600040101010101" pitchFamily="2" charset="-122"/>
            </a:endParaRPr>
          </a:p>
          <a:p>
            <a:endParaRPr lang="en-US" altLang="zh-CN" dirty="0" smtClean="0"/>
          </a:p>
          <a:p>
            <a:r>
              <a:rPr lang="zh-CN" altLang="en-US" i="1" dirty="0" smtClean="0">
                <a:sym typeface="+mn-ea"/>
              </a:rPr>
              <a:t>from </a:t>
            </a:r>
            <a:r>
              <a:rPr lang="zh-CN" altLang="en-US" i="1" dirty="0">
                <a:sym typeface="+mn-ea"/>
              </a:rPr>
              <a:t>sklearn.pipeline import Pipeline</a:t>
            </a:r>
            <a:endParaRPr lang="zh-CN" altLang="en-US" i="1" dirty="0"/>
          </a:p>
          <a:p>
            <a:pPr marL="742950" lvl="1" indent="-285750">
              <a:lnSpc>
                <a:spcPct val="125000"/>
              </a:lnSpc>
              <a:spcBef>
                <a:spcPts val="0"/>
              </a:spcBef>
              <a:spcAft>
                <a:spcPts val="0"/>
              </a:spcAft>
              <a:buFont typeface="Arial" panose="020B0604020202020204" pitchFamily="34" charset="0"/>
              <a:buChar char="•"/>
            </a:pPr>
            <a:r>
              <a:rPr lang="zh-CN" altLang="en-US" i="1" dirty="0">
                <a:sym typeface="+mn-ea"/>
              </a:rPr>
              <a:t>n_clusters = 10</a:t>
            </a:r>
            <a:endParaRPr lang="zh-CN" altLang="en-US" i="1" dirty="0"/>
          </a:p>
          <a:p>
            <a:pPr marL="742950" lvl="1" indent="-285750">
              <a:lnSpc>
                <a:spcPct val="125000"/>
              </a:lnSpc>
              <a:spcBef>
                <a:spcPts val="0"/>
              </a:spcBef>
              <a:spcAft>
                <a:spcPts val="0"/>
              </a:spcAft>
              <a:buFont typeface="Arial" panose="020B0604020202020204" pitchFamily="34" charset="0"/>
              <a:buChar char="•"/>
            </a:pPr>
            <a:r>
              <a:rPr lang="zh-CN" altLang="en-US" i="1" dirty="0">
                <a:sym typeface="+mn-ea"/>
              </a:rPr>
              <a:t>pipeline = Pipeline([('feature_extraction', TfidfVectorizer(max_</a:t>
            </a:r>
            <a:endParaRPr lang="zh-CN" altLang="en-US" i="1" dirty="0"/>
          </a:p>
          <a:p>
            <a:pPr marL="742950" lvl="1" indent="-285750">
              <a:lnSpc>
                <a:spcPct val="125000"/>
              </a:lnSpc>
              <a:spcBef>
                <a:spcPts val="0"/>
              </a:spcBef>
              <a:spcAft>
                <a:spcPts val="0"/>
              </a:spcAft>
              <a:buFont typeface="Arial" panose="020B0604020202020204" pitchFamily="34" charset="0"/>
              <a:buChar char="•"/>
            </a:pPr>
            <a:r>
              <a:rPr lang="zh-CN" altLang="en-US" i="1" dirty="0">
                <a:sym typeface="+mn-ea"/>
              </a:rPr>
              <a:t>df=0.4)),('clusterer', KMeans(n_clusters=n_clusters))])</a:t>
            </a:r>
            <a:endParaRPr lang="zh-CN" altLang="en-US" i="1" dirty="0">
              <a:sym typeface="+mn-ea"/>
            </a:endParaRPr>
          </a:p>
          <a:p>
            <a:pPr marL="742950" lvl="1" indent="-285750">
              <a:buFont typeface="Arial" panose="020B0604020202020204" pitchFamily="34" charset="0"/>
              <a:buChar char="•"/>
            </a:pPr>
            <a:endParaRPr lang="zh-CN" altLang="en-US" sz="2400" i="1" dirty="0">
              <a:latin typeface="华文仿宋" panose="02010600040101010101" pitchFamily="2" charset="-122"/>
              <a:ea typeface="华文仿宋" panose="02010600040101010101" pitchFamily="2" charset="-122"/>
            </a:endParaRPr>
          </a:p>
          <a:p>
            <a:r>
              <a:rPr lang="zh-CN" altLang="en-US" sz="2400" dirty="0" smtClean="0">
                <a:latin typeface="华文仿宋" panose="02010600040101010101" pitchFamily="2" charset="-122"/>
                <a:ea typeface="华文仿宋" panose="02010600040101010101" pitchFamily="2" charset="-122"/>
              </a:rPr>
              <a:t>  我们</a:t>
            </a:r>
            <a:r>
              <a:rPr lang="zh-CN" altLang="en-US" sz="2400" dirty="0">
                <a:latin typeface="华文仿宋" panose="02010600040101010101" pitchFamily="2" charset="-122"/>
                <a:ea typeface="华文仿宋" panose="02010600040101010101" pitchFamily="2" charset="-122"/>
              </a:rPr>
              <a:t>为参数</a:t>
            </a:r>
            <a:r>
              <a:rPr lang="en-US" altLang="zh-CN" sz="2400" dirty="0" err="1">
                <a:latin typeface="华文仿宋" panose="02010600040101010101" pitchFamily="2" charset="-122"/>
                <a:ea typeface="华文仿宋" panose="02010600040101010101" pitchFamily="2" charset="-122"/>
              </a:rPr>
              <a:t>max_df</a:t>
            </a:r>
            <a:r>
              <a:rPr lang="zh-CN" altLang="en-US" sz="2400" dirty="0">
                <a:latin typeface="华文仿宋" panose="02010600040101010101" pitchFamily="2" charset="-122"/>
                <a:ea typeface="华文仿宋" panose="02010600040101010101" pitchFamily="2" charset="-122"/>
              </a:rPr>
              <a:t>设置了一个很低的值</a:t>
            </a:r>
            <a:r>
              <a:rPr lang="en-US" altLang="zh-CN" sz="2400" dirty="0">
                <a:latin typeface="华文仿宋" panose="02010600040101010101" pitchFamily="2" charset="-122"/>
                <a:ea typeface="华文仿宋" panose="02010600040101010101" pitchFamily="2" charset="-122"/>
              </a:rPr>
              <a:t>0.4</a:t>
            </a:r>
            <a:r>
              <a:rPr lang="zh-CN" altLang="en-US" sz="2400" dirty="0">
                <a:latin typeface="华文仿宋" panose="02010600040101010101" pitchFamily="2" charset="-122"/>
                <a:ea typeface="华文仿宋" panose="02010600040101010101" pitchFamily="2" charset="-122"/>
              </a:rPr>
              <a:t>，表示忽略出现在</a:t>
            </a:r>
            <a:r>
              <a:rPr lang="en-US" altLang="zh-CN" sz="2400" dirty="0">
                <a:latin typeface="华文仿宋" panose="02010600040101010101" pitchFamily="2" charset="-122"/>
                <a:ea typeface="华文仿宋" panose="02010600040101010101" pitchFamily="2" charset="-122"/>
              </a:rPr>
              <a:t>40%</a:t>
            </a:r>
            <a:r>
              <a:rPr lang="zh-CN" altLang="en-US" sz="2400" dirty="0">
                <a:latin typeface="华文仿宋" panose="02010600040101010101" pitchFamily="2" charset="-122"/>
                <a:ea typeface="华文仿宋" panose="02010600040101010101" pitchFamily="2" charset="-122"/>
              </a:rPr>
              <a:t>及以上的文档中的词语</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endParaRPr lang="en-US" altLang="zh-CN" sz="2400" dirty="0">
              <a:latin typeface="华文仿宋" panose="02010600040101010101" pitchFamily="2" charset="-122"/>
              <a:ea typeface="华文仿宋" panose="02010600040101010101" pitchFamily="2" charset="-122"/>
            </a:endParaRPr>
          </a:p>
          <a:p>
            <a:r>
              <a:rPr lang="en-US" altLang="zh-CN" sz="2400" dirty="0" smtClean="0">
                <a:latin typeface="华文仿宋" panose="02010600040101010101" pitchFamily="2" charset="-122"/>
                <a:ea typeface="华文仿宋" panose="02010600040101010101" pitchFamily="2" charset="-122"/>
              </a:rPr>
              <a:t>  </a:t>
            </a:r>
            <a:r>
              <a:rPr lang="zh-CN" altLang="en-US" sz="2400" dirty="0" smtClean="0">
                <a:latin typeface="华文仿宋" panose="02010600040101010101" pitchFamily="2" charset="-122"/>
                <a:ea typeface="华文仿宋" panose="02010600040101010101" pitchFamily="2" charset="-122"/>
              </a:rPr>
              <a:t>这个</a:t>
            </a:r>
            <a:r>
              <a:rPr lang="zh-CN" altLang="en-US" sz="2400" dirty="0">
                <a:latin typeface="华文仿宋" panose="02010600040101010101" pitchFamily="2" charset="-122"/>
                <a:ea typeface="华文仿宋" panose="02010600040101010101" pitchFamily="2" charset="-122"/>
              </a:rPr>
              <a:t>参数可用来剔除本身不含有主题相关含义的词语</a:t>
            </a:r>
            <a:r>
              <a:rPr lang="zh-CN" altLang="en-US" sz="2400" dirty="0" smtClean="0">
                <a:latin typeface="华文仿宋" panose="02010600040101010101" pitchFamily="2" charset="-122"/>
                <a:ea typeface="华文仿宋" panose="02010600040101010101" pitchFamily="2" charset="-122"/>
              </a:rPr>
              <a:t>。</a:t>
            </a:r>
            <a:endParaRPr lang="zh-CN" altLang="en-US" sz="2400" dirty="0">
              <a:latin typeface="华文仿宋" panose="02010600040101010101" pitchFamily="2" charset="-122"/>
              <a:ea typeface="华文仿宋" panose="02010600040101010101" pitchFamily="2" charset="-122"/>
              <a:sym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89915" y="751840"/>
            <a:ext cx="7806055" cy="2400657"/>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首先</a:t>
            </a:r>
            <a:r>
              <a:rPr lang="zh-CN" altLang="en-US" sz="2400" dirty="0">
                <a:latin typeface="华文仿宋" panose="02010600040101010101" pitchFamily="2" charset="-122"/>
                <a:ea typeface="华文仿宋" panose="02010600040101010101" pitchFamily="2" charset="-122"/>
              </a:rPr>
              <a:t>训练算法，然后再用它来做预测。前几章的分类任务都是按照这两个步骤实施，但是</a:t>
            </a:r>
            <a:r>
              <a:rPr lang="zh-CN" altLang="en-US" sz="2400" dirty="0" smtClean="0">
                <a:latin typeface="华文仿宋" panose="02010600040101010101" pitchFamily="2" charset="-122"/>
                <a:ea typeface="华文仿宋" panose="02010600040101010101" pitchFamily="2" charset="-122"/>
              </a:rPr>
              <a:t>这里</a:t>
            </a:r>
            <a:r>
              <a:rPr lang="zh-CN" altLang="en-US" sz="2400" dirty="0">
                <a:latin typeface="华文仿宋" panose="02010600040101010101" pitchFamily="2" charset="-122"/>
                <a:ea typeface="华文仿宋" panose="02010600040101010101" pitchFamily="2" charset="-122"/>
              </a:rPr>
              <a:t>有一点不同</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我们没有为</a:t>
            </a:r>
            <a:r>
              <a:rPr lang="en-US" altLang="zh-CN" sz="2400" dirty="0">
                <a:latin typeface="华文仿宋" panose="02010600040101010101" pitchFamily="2" charset="-122"/>
                <a:ea typeface="华文仿宋" panose="02010600040101010101" pitchFamily="2" charset="-122"/>
              </a:rPr>
              <a:t>fit</a:t>
            </a:r>
            <a:r>
              <a:rPr lang="zh-CN" altLang="en-US" sz="2400" dirty="0">
                <a:latin typeface="华文仿宋" panose="02010600040101010101" pitchFamily="2" charset="-122"/>
                <a:ea typeface="华文仿宋" panose="02010600040101010101" pitchFamily="2" charset="-122"/>
              </a:rPr>
              <a:t>函数指定目标类别。这也正是无监督学习任务的含义所在！</a:t>
            </a:r>
            <a:r>
              <a:rPr lang="zh-CN" altLang="en-US" sz="2400" dirty="0" smtClean="0">
                <a:latin typeface="华文仿宋" panose="02010600040101010101" pitchFamily="2" charset="-122"/>
                <a:ea typeface="华文仿宋" panose="02010600040101010101" pitchFamily="2" charset="-122"/>
              </a:rPr>
              <a:t>代码</a:t>
            </a:r>
            <a:r>
              <a:rPr lang="zh-CN" altLang="en-US" sz="2400" dirty="0">
                <a:latin typeface="华文仿宋" panose="02010600040101010101" pitchFamily="2" charset="-122"/>
                <a:ea typeface="华文仿宋" panose="02010600040101010101" pitchFamily="2" charset="-122"/>
              </a:rPr>
              <a:t>如下</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endParaRPr lang="zh-CN" altLang="en-US" i="1" dirty="0"/>
          </a:p>
          <a:p>
            <a:pPr marL="742950" lvl="1" indent="-285750">
              <a:buFont typeface="Arial" panose="020B0604020202020204" pitchFamily="34" charset="0"/>
              <a:buChar char="•"/>
            </a:pPr>
            <a:r>
              <a:rPr lang="zh-CN" altLang="en-US" i="1" dirty="0"/>
              <a:t>pipeline.fit(documents)</a:t>
            </a:r>
            <a:endParaRPr lang="zh-CN" altLang="en-US" i="1" dirty="0"/>
          </a:p>
          <a:p>
            <a:pPr marL="742950" lvl="1" indent="-285750">
              <a:buFont typeface="Arial" panose="020B0604020202020204" pitchFamily="34" charset="0"/>
              <a:buChar char="•"/>
            </a:pPr>
            <a:r>
              <a:rPr lang="zh-CN" altLang="en-US" i="1" dirty="0"/>
              <a:t>labels = pipeline.predict(documents)</a:t>
            </a:r>
            <a:endParaRPr lang="zh-CN" altLang="en-US" i="1" dirty="0"/>
          </a:p>
        </p:txBody>
      </p:sp>
      <p:sp>
        <p:nvSpPr>
          <p:cNvPr id="4" name="文本框 3"/>
          <p:cNvSpPr txBox="1"/>
          <p:nvPr/>
        </p:nvSpPr>
        <p:spPr>
          <a:xfrm>
            <a:off x="590550" y="4050030"/>
            <a:ext cx="7712710" cy="1200329"/>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变量</a:t>
            </a:r>
            <a:r>
              <a:rPr lang="en-US" altLang="zh-CN" sz="2400" dirty="0">
                <a:latin typeface="华文仿宋" panose="02010600040101010101" pitchFamily="2" charset="-122"/>
                <a:ea typeface="华文仿宋" panose="02010600040101010101" pitchFamily="2" charset="-122"/>
              </a:rPr>
              <a:t>labels</a:t>
            </a:r>
            <a:r>
              <a:rPr lang="zh-CN" altLang="en-US" sz="2400" dirty="0">
                <a:latin typeface="华文仿宋" panose="02010600040101010101" pitchFamily="2" charset="-122"/>
                <a:ea typeface="华文仿宋" panose="02010600040101010101" pitchFamily="2" charset="-122"/>
              </a:rPr>
              <a:t>包含每个数据点的簇标签。标签相同的数据点属于同一个簇。需要指出的是</a:t>
            </a:r>
            <a:r>
              <a:rPr lang="zh-CN" altLang="en-US" sz="2400" dirty="0" smtClean="0">
                <a:latin typeface="华文仿宋" panose="02010600040101010101" pitchFamily="2" charset="-122"/>
                <a:ea typeface="华文仿宋" panose="02010600040101010101" pitchFamily="2" charset="-122"/>
              </a:rPr>
              <a:t>簇标签</a:t>
            </a:r>
            <a:r>
              <a:rPr lang="zh-CN" altLang="en-US" sz="2400" dirty="0">
                <a:latin typeface="华文仿宋" panose="02010600040101010101" pitchFamily="2" charset="-122"/>
                <a:ea typeface="华文仿宋" panose="02010600040101010101" pitchFamily="2" charset="-122"/>
              </a:rPr>
              <a:t>本身没有含义：不能说簇</a:t>
            </a:r>
            <a:r>
              <a:rPr lang="en-US" altLang="zh-CN" sz="2400" dirty="0">
                <a:latin typeface="华文仿宋" panose="02010600040101010101" pitchFamily="2" charset="-122"/>
                <a:ea typeface="华文仿宋" panose="02010600040101010101" pitchFamily="2" charset="-122"/>
              </a:rPr>
              <a:t>1</a:t>
            </a:r>
            <a:r>
              <a:rPr lang="zh-CN" altLang="en-US" sz="2400" dirty="0">
                <a:latin typeface="华文仿宋" panose="02010600040101010101" pitchFamily="2" charset="-122"/>
                <a:ea typeface="华文仿宋" panose="02010600040101010101" pitchFamily="2" charset="-122"/>
              </a:rPr>
              <a:t>和簇</a:t>
            </a:r>
            <a:r>
              <a:rPr lang="en-US" altLang="zh-CN" sz="2400" dirty="0">
                <a:latin typeface="华文仿宋" panose="02010600040101010101" pitchFamily="2" charset="-122"/>
                <a:ea typeface="华文仿宋" panose="02010600040101010101" pitchFamily="2" charset="-122"/>
              </a:rPr>
              <a:t>2</a:t>
            </a:r>
            <a:r>
              <a:rPr lang="zh-CN" altLang="en-US" sz="2400" dirty="0">
                <a:latin typeface="华文仿宋" panose="02010600040101010101" pitchFamily="2" charset="-122"/>
                <a:ea typeface="华文仿宋" panose="02010600040101010101" pitchFamily="2" charset="-122"/>
              </a:rPr>
              <a:t>比簇</a:t>
            </a:r>
            <a:r>
              <a:rPr lang="en-US" altLang="zh-CN" sz="2400" dirty="0">
                <a:latin typeface="华文仿宋" panose="02010600040101010101" pitchFamily="2" charset="-122"/>
                <a:ea typeface="华文仿宋" panose="02010600040101010101" pitchFamily="2" charset="-122"/>
              </a:rPr>
              <a:t>1</a:t>
            </a:r>
            <a:r>
              <a:rPr lang="zh-CN" altLang="en-US" sz="2400" dirty="0">
                <a:latin typeface="华文仿宋" panose="02010600040101010101" pitchFamily="2" charset="-122"/>
                <a:ea typeface="华文仿宋" panose="02010600040101010101" pitchFamily="2" charset="-122"/>
              </a:rPr>
              <a:t>和簇</a:t>
            </a:r>
            <a:r>
              <a:rPr lang="en-US" altLang="zh-CN" sz="2400" dirty="0">
                <a:latin typeface="华文仿宋" panose="02010600040101010101" pitchFamily="2" charset="-122"/>
                <a:ea typeface="华文仿宋" panose="02010600040101010101" pitchFamily="2" charset="-122"/>
              </a:rPr>
              <a:t>3</a:t>
            </a:r>
            <a:r>
              <a:rPr lang="zh-CN" altLang="en-US" sz="2400" dirty="0">
                <a:latin typeface="华文仿宋" panose="02010600040101010101" pitchFamily="2" charset="-122"/>
                <a:ea typeface="华文仿宋" panose="02010600040101010101" pitchFamily="2" charset="-122"/>
              </a:rPr>
              <a:t>更相似。</a:t>
            </a:r>
            <a:endParaRPr lang="zh-CN" altLang="en-US" sz="24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21995" y="1019175"/>
            <a:ext cx="7700010" cy="4224233"/>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我们</a:t>
            </a:r>
            <a:r>
              <a:rPr lang="zh-CN" altLang="en-US" sz="2400" dirty="0">
                <a:latin typeface="华文仿宋" panose="02010600040101010101" pitchFamily="2" charset="-122"/>
                <a:ea typeface="华文仿宋" panose="02010600040101010101" pitchFamily="2" charset="-122"/>
              </a:rPr>
              <a:t>可以使用</a:t>
            </a:r>
            <a:r>
              <a:rPr lang="en-US" altLang="zh-CN" sz="2400" dirty="0">
                <a:latin typeface="华文仿宋" panose="02010600040101010101" pitchFamily="2" charset="-122"/>
                <a:ea typeface="华文仿宋" panose="02010600040101010101" pitchFamily="2" charset="-122"/>
              </a:rPr>
              <a:t>Counter</a:t>
            </a:r>
            <a:r>
              <a:rPr lang="zh-CN" altLang="en-US" sz="2400" dirty="0">
                <a:latin typeface="华文仿宋" panose="02010600040101010101" pitchFamily="2" charset="-122"/>
                <a:ea typeface="华文仿宋" panose="02010600040101010101" pitchFamily="2" charset="-122"/>
              </a:rPr>
              <a:t>类来查看每个簇有多少数</a:t>
            </a:r>
            <a:r>
              <a:rPr lang="zh-CN" altLang="en-US" sz="2400" dirty="0" smtClean="0">
                <a:latin typeface="华文仿宋" panose="02010600040101010101" pitchFamily="2" charset="-122"/>
                <a:ea typeface="华文仿宋" panose="02010600040101010101" pitchFamily="2" charset="-122"/>
              </a:rPr>
              <a:t>据点</a:t>
            </a:r>
            <a:r>
              <a:rPr lang="zh-CN" altLang="en-US" sz="2400" dirty="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endParaRPr lang="zh-CN" altLang="en-US" dirty="0"/>
          </a:p>
          <a:p>
            <a:pPr marL="742950" lvl="1" indent="-285750">
              <a:lnSpc>
                <a:spcPct val="125000"/>
              </a:lnSpc>
              <a:spcBef>
                <a:spcPts val="0"/>
              </a:spcBef>
              <a:spcAft>
                <a:spcPts val="0"/>
              </a:spcAft>
              <a:buFont typeface="Arial" panose="020B0604020202020204" pitchFamily="34" charset="0"/>
              <a:buChar char="•"/>
            </a:pPr>
            <a:r>
              <a:rPr lang="zh-CN" altLang="en-US" i="1" dirty="0"/>
              <a:t>from collections import Counter</a:t>
            </a:r>
            <a:endParaRPr lang="zh-CN" altLang="en-US" i="1" dirty="0"/>
          </a:p>
          <a:p>
            <a:pPr marL="742950" lvl="1" indent="-285750">
              <a:lnSpc>
                <a:spcPct val="125000"/>
              </a:lnSpc>
              <a:spcBef>
                <a:spcPts val="0"/>
              </a:spcBef>
              <a:spcAft>
                <a:spcPts val="0"/>
              </a:spcAft>
              <a:buFont typeface="Arial" panose="020B0604020202020204" pitchFamily="34" charset="0"/>
              <a:buChar char="•"/>
            </a:pPr>
            <a:r>
              <a:rPr lang="zh-CN" altLang="en-US" i="1" dirty="0"/>
              <a:t>c = Counter(labels)</a:t>
            </a:r>
            <a:endParaRPr lang="zh-CN" altLang="en-US" i="1" dirty="0"/>
          </a:p>
          <a:p>
            <a:pPr marL="742950" lvl="1" indent="-285750">
              <a:lnSpc>
                <a:spcPct val="125000"/>
              </a:lnSpc>
              <a:spcBef>
                <a:spcPts val="0"/>
              </a:spcBef>
              <a:spcAft>
                <a:spcPts val="0"/>
              </a:spcAft>
              <a:buFont typeface="Arial" panose="020B0604020202020204" pitchFamily="34" charset="0"/>
              <a:buChar char="•"/>
            </a:pPr>
            <a:r>
              <a:rPr lang="zh-CN" altLang="en-US" i="1" dirty="0"/>
              <a:t>for cluster_number in range(n_clusters):</a:t>
            </a:r>
            <a:endParaRPr lang="zh-CN" altLang="en-US" i="1" dirty="0"/>
          </a:p>
          <a:p>
            <a:pPr marL="742950" lvl="1" indent="-285750">
              <a:lnSpc>
                <a:spcPct val="125000"/>
              </a:lnSpc>
              <a:spcBef>
                <a:spcPts val="0"/>
              </a:spcBef>
              <a:spcAft>
                <a:spcPts val="0"/>
              </a:spcAft>
              <a:buFont typeface="Arial" panose="020B0604020202020204" pitchFamily="34" charset="0"/>
              <a:buChar char="•"/>
            </a:pPr>
            <a:r>
              <a:rPr lang="zh-CN" altLang="en-US" i="1" dirty="0"/>
              <a:t>print("Cluster {} contains {} samples".format(cluster_number, [cluster_number]))</a:t>
            </a:r>
            <a:endParaRPr lang="zh-CN" altLang="en-US" i="1" dirty="0"/>
          </a:p>
          <a:p>
            <a:pPr marL="742950" lvl="1" indent="-285750">
              <a:buFont typeface="Arial" panose="020B0604020202020204" pitchFamily="34" charset="0"/>
              <a:buChar char="•"/>
            </a:pPr>
            <a:endParaRPr lang="zh-CN" altLang="en-US" i="1" dirty="0"/>
          </a:p>
          <a:p>
            <a:r>
              <a:rPr lang="zh-CN" altLang="en-US" dirty="0" smtClean="0"/>
              <a:t>  </a:t>
            </a:r>
            <a:r>
              <a:rPr lang="zh-CN" altLang="en-US" sz="2400" dirty="0" smtClean="0">
                <a:latin typeface="华文仿宋" panose="02010600040101010101" pitchFamily="2" charset="-122"/>
                <a:ea typeface="华文仿宋" panose="02010600040101010101" pitchFamily="2" charset="-122"/>
              </a:rPr>
              <a:t>聚类</a:t>
            </a:r>
            <a:r>
              <a:rPr lang="zh-CN" altLang="en-US" sz="2400" dirty="0">
                <a:latin typeface="华文仿宋" panose="02010600040101010101" pitchFamily="2" charset="-122"/>
                <a:ea typeface="华文仿宋" panose="02010600040101010101" pitchFamily="2" charset="-122"/>
              </a:rPr>
              <a:t>问题的结果（注意你的数据集可能跟我的不同）往往是一个簇很大，包含了大多数个体</a:t>
            </a:r>
            <a:r>
              <a:rPr lang="zh-CN" altLang="en-US" sz="2400" dirty="0" smtClean="0">
                <a:latin typeface="华文仿宋" panose="02010600040101010101" pitchFamily="2" charset="-122"/>
                <a:ea typeface="华文仿宋" panose="02010600040101010101" pitchFamily="2" charset="-122"/>
              </a:rPr>
              <a:t>，再</a:t>
            </a:r>
            <a:r>
              <a:rPr lang="zh-CN" altLang="en-US" sz="2400" dirty="0">
                <a:latin typeface="华文仿宋" panose="02010600040101010101" pitchFamily="2" charset="-122"/>
                <a:ea typeface="华文仿宋" panose="02010600040101010101" pitchFamily="2" charset="-122"/>
              </a:rPr>
              <a:t>有几个中等规模的簇，最后还有几个只包含一两个个体的很小的簇，这种不平衡性很常见。</a:t>
            </a:r>
            <a:endParaRPr lang="zh-CN" altLang="en-US" sz="24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56590" y="625475"/>
            <a:ext cx="6224905" cy="523220"/>
          </a:xfrm>
          <a:prstGeom prst="rect">
            <a:avLst/>
          </a:prstGeom>
          <a:noFill/>
        </p:spPr>
        <p:txBody>
          <a:bodyPr wrap="square" rtlCol="0" anchor="t">
            <a:spAutoFit/>
          </a:bodyPr>
          <a:lstStyle/>
          <a:p>
            <a:r>
              <a:rPr lang="zh-CN" altLang="en-US" sz="2800" dirty="0">
                <a:latin typeface="华文仿宋" panose="02010600040101010101" pitchFamily="2" charset="-122"/>
                <a:ea typeface="华文仿宋" panose="02010600040101010101" pitchFamily="2" charset="-122"/>
              </a:rPr>
              <a:t>评估结果</a:t>
            </a:r>
            <a:endParaRPr lang="zh-CN" altLang="en-US" sz="2800" b="1" dirty="0">
              <a:latin typeface="华文仿宋" panose="02010600040101010101" pitchFamily="2" charset="-122"/>
              <a:ea typeface="华文仿宋" panose="02010600040101010101" pitchFamily="2" charset="-122"/>
            </a:endParaRPr>
          </a:p>
        </p:txBody>
      </p:sp>
      <p:sp>
        <p:nvSpPr>
          <p:cNvPr id="4" name="文本框 3"/>
          <p:cNvSpPr txBox="1"/>
          <p:nvPr/>
        </p:nvSpPr>
        <p:spPr>
          <a:xfrm>
            <a:off x="656590" y="1398905"/>
            <a:ext cx="7764780" cy="1200329"/>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聚类分析</a:t>
            </a:r>
            <a:r>
              <a:rPr lang="zh-CN" altLang="en-US" sz="2400" dirty="0">
                <a:latin typeface="华文仿宋" panose="02010600040101010101" pitchFamily="2" charset="-122"/>
                <a:ea typeface="华文仿宋" panose="02010600040101010101" pitchFamily="2" charset="-122"/>
              </a:rPr>
              <a:t>主要是探索性分析，因此很难有效地评估聚类算法结果的好坏。评估算法结果最</a:t>
            </a:r>
            <a:r>
              <a:rPr lang="zh-CN" altLang="en-US" sz="2400" dirty="0" smtClean="0">
                <a:latin typeface="华文仿宋" panose="02010600040101010101" pitchFamily="2" charset="-122"/>
                <a:ea typeface="华文仿宋" panose="02010600040101010101" pitchFamily="2" charset="-122"/>
              </a:rPr>
              <a:t>直接</a:t>
            </a:r>
            <a:r>
              <a:rPr lang="zh-CN" altLang="en-US" sz="2400" dirty="0">
                <a:latin typeface="华文仿宋" panose="02010600040101010101" pitchFamily="2" charset="-122"/>
                <a:ea typeface="华文仿宋" panose="02010600040101010101" pitchFamily="2" charset="-122"/>
              </a:rPr>
              <a:t>的方式是根据它要学习的标准对其进行评价。</a:t>
            </a:r>
            <a:endParaRPr lang="zh-CN" altLang="en-US" sz="2400" dirty="0">
              <a:latin typeface="华文仿宋" panose="02010600040101010101" pitchFamily="2" charset="-122"/>
              <a:ea typeface="华文仿宋" panose="02010600040101010101" pitchFamily="2" charset="-122"/>
            </a:endParaRPr>
          </a:p>
        </p:txBody>
      </p:sp>
      <p:sp>
        <p:nvSpPr>
          <p:cNvPr id="5" name="文本框 4"/>
          <p:cNvSpPr txBox="1"/>
          <p:nvPr/>
        </p:nvSpPr>
        <p:spPr>
          <a:xfrm>
            <a:off x="656590" y="3234690"/>
            <a:ext cx="7764780" cy="1200329"/>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对于</a:t>
            </a:r>
            <a:r>
              <a:rPr lang="en-US" altLang="zh-CN" sz="2400" dirty="0">
                <a:latin typeface="华文仿宋" panose="02010600040101010101" pitchFamily="2" charset="-122"/>
                <a:ea typeface="华文仿宋" panose="02010600040101010101" pitchFamily="2" charset="-122"/>
              </a:rPr>
              <a:t>k-means</a:t>
            </a:r>
            <a:r>
              <a:rPr lang="zh-CN" altLang="en-US" sz="2400" dirty="0">
                <a:latin typeface="华文仿宋" panose="02010600040101010101" pitchFamily="2" charset="-122"/>
                <a:ea typeface="华文仿宋" panose="02010600040101010101" pitchFamily="2" charset="-122"/>
              </a:rPr>
              <a:t>算法，寻找新质心点的标准是，最小化每个数据点到最近质心点的距离。这</a:t>
            </a:r>
            <a:r>
              <a:rPr lang="zh-CN" altLang="en-US" sz="2400" dirty="0" smtClean="0">
                <a:latin typeface="华文仿宋" panose="02010600040101010101" pitchFamily="2" charset="-122"/>
                <a:ea typeface="华文仿宋" panose="02010600040101010101" pitchFamily="2" charset="-122"/>
              </a:rPr>
              <a:t>叫作</a:t>
            </a:r>
            <a:r>
              <a:rPr lang="zh-CN" altLang="en-US" sz="2400" dirty="0">
                <a:latin typeface="华文仿宋" panose="02010600040101010101" pitchFamily="2" charset="-122"/>
                <a:ea typeface="华文仿宋" panose="02010600040101010101" pitchFamily="2" charset="-122"/>
              </a:rPr>
              <a:t>算法的惯性权重（</a:t>
            </a:r>
            <a:r>
              <a:rPr lang="en-US" altLang="zh-CN" sz="2400" dirty="0">
                <a:latin typeface="华文仿宋" panose="02010600040101010101" pitchFamily="2" charset="-122"/>
                <a:ea typeface="华文仿宋" panose="02010600040101010101" pitchFamily="2" charset="-122"/>
              </a:rPr>
              <a:t>inertia</a:t>
            </a:r>
            <a:r>
              <a:rPr lang="zh-CN" altLang="en-US" sz="2400" dirty="0">
                <a:latin typeface="华文仿宋" panose="02010600040101010101" pitchFamily="2" charset="-122"/>
                <a:ea typeface="华文仿宋" panose="02010600040101010101" pitchFamily="2" charset="-122"/>
              </a:rPr>
              <a:t>），任何经过训练的</a:t>
            </a:r>
            <a:r>
              <a:rPr lang="en-US" altLang="zh-CN" sz="2400" dirty="0" err="1">
                <a:latin typeface="华文仿宋" panose="02010600040101010101" pitchFamily="2" charset="-122"/>
                <a:ea typeface="华文仿宋" panose="02010600040101010101" pitchFamily="2" charset="-122"/>
              </a:rPr>
              <a:t>KMeans</a:t>
            </a:r>
            <a:r>
              <a:rPr lang="zh-CN" altLang="en-US" sz="2400" dirty="0">
                <a:latin typeface="华文仿宋" panose="02010600040101010101" pitchFamily="2" charset="-122"/>
                <a:ea typeface="华文仿宋" panose="02010600040101010101" pitchFamily="2" charset="-122"/>
              </a:rPr>
              <a:t>实例都有该属性。</a:t>
            </a:r>
            <a:endParaRPr lang="zh-CN" altLang="en-US" sz="2400" dirty="0">
              <a:latin typeface="华文仿宋" panose="02010600040101010101" pitchFamily="2" charset="-122"/>
              <a:ea typeface="华文仿宋" panose="02010600040101010101" pitchFamily="2" charset="-122"/>
            </a:endParaRPr>
          </a:p>
        </p:txBody>
      </p:sp>
      <p:sp>
        <p:nvSpPr>
          <p:cNvPr id="6" name="文本框 5"/>
          <p:cNvSpPr txBox="1"/>
          <p:nvPr/>
        </p:nvSpPr>
        <p:spPr>
          <a:xfrm>
            <a:off x="656590" y="5475605"/>
            <a:ext cx="8054975" cy="368300"/>
          </a:xfrm>
          <a:prstGeom prst="rect">
            <a:avLst/>
          </a:prstGeom>
          <a:noFill/>
        </p:spPr>
        <p:txBody>
          <a:bodyPr wrap="square" rtlCol="0" anchor="t">
            <a:spAutoFit/>
          </a:bodyPr>
          <a:lstStyle/>
          <a:p>
            <a:pPr marL="742950" lvl="1" indent="-285750">
              <a:buFont typeface="Arial" panose="020B0604020202020204" pitchFamily="34" charset="0"/>
              <a:buChar char="•"/>
            </a:pPr>
            <a:r>
              <a:rPr lang="zh-CN" altLang="en-US" i="1"/>
              <a:t>pipeline.named_steps['clusterer'].inertia_</a:t>
            </a:r>
            <a:endParaRPr lang="zh-CN" altLang="en-US" i="1"/>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24510" y="613410"/>
            <a:ext cx="7791450" cy="2677656"/>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输出</a:t>
            </a:r>
            <a:r>
              <a:rPr lang="zh-CN" altLang="en-US" sz="2400" dirty="0">
                <a:latin typeface="华文仿宋" panose="02010600040101010101" pitchFamily="2" charset="-122"/>
                <a:ea typeface="华文仿宋" panose="02010600040101010101" pitchFamily="2" charset="-122"/>
              </a:rPr>
              <a:t>结果为</a:t>
            </a:r>
            <a:r>
              <a:rPr lang="en-US" altLang="zh-CN" sz="2400" dirty="0">
                <a:latin typeface="华文仿宋" panose="02010600040101010101" pitchFamily="2" charset="-122"/>
                <a:ea typeface="华文仿宋" panose="02010600040101010101" pitchFamily="2" charset="-122"/>
              </a:rPr>
              <a:t>343.94</a:t>
            </a:r>
            <a:r>
              <a:rPr lang="zh-CN" altLang="en-US" sz="2400" dirty="0">
                <a:latin typeface="华文仿宋" panose="02010600040101010101" pitchFamily="2" charset="-122"/>
                <a:ea typeface="华文仿宋" panose="02010600040101010101" pitchFamily="2" charset="-122"/>
              </a:rPr>
              <a:t>，不过这个值本身没有意义，但是可以用它来确定分为多少簇合适。</a:t>
            </a:r>
            <a:r>
              <a:rPr lang="zh-CN" altLang="en-US" sz="2400" dirty="0" smtClean="0">
                <a:latin typeface="华文仿宋" panose="02010600040101010101" pitchFamily="2" charset="-122"/>
                <a:ea typeface="华文仿宋" panose="02010600040101010101" pitchFamily="2" charset="-122"/>
              </a:rPr>
              <a:t>前面的</a:t>
            </a:r>
            <a:r>
              <a:rPr lang="zh-CN" altLang="en-US" sz="2400" dirty="0">
                <a:latin typeface="华文仿宋" panose="02010600040101010101" pitchFamily="2" charset="-122"/>
                <a:ea typeface="华文仿宋" panose="02010600040101010101" pitchFamily="2" charset="-122"/>
              </a:rPr>
              <a:t>例子，</a:t>
            </a:r>
            <a:r>
              <a:rPr lang="en-US" altLang="zh-CN" sz="2400" dirty="0" err="1">
                <a:latin typeface="华文仿宋" panose="02010600040101010101" pitchFamily="2" charset="-122"/>
                <a:ea typeface="华文仿宋" panose="02010600040101010101" pitchFamily="2" charset="-122"/>
              </a:rPr>
              <a:t>n_clusters</a:t>
            </a:r>
            <a:r>
              <a:rPr lang="zh-CN" altLang="en-US" sz="2400" dirty="0">
                <a:latin typeface="华文仿宋" panose="02010600040101010101" pitchFamily="2" charset="-122"/>
                <a:ea typeface="华文仿宋" panose="02010600040101010101" pitchFamily="2" charset="-122"/>
              </a:rPr>
              <a:t>的值被设置为</a:t>
            </a:r>
            <a:r>
              <a:rPr lang="en-US" altLang="zh-CN" sz="2400" dirty="0">
                <a:latin typeface="华文仿宋" panose="02010600040101010101" pitchFamily="2" charset="-122"/>
                <a:ea typeface="华文仿宋" panose="02010600040101010101" pitchFamily="2" charset="-122"/>
              </a:rPr>
              <a:t>10</a:t>
            </a:r>
            <a:r>
              <a:rPr lang="zh-CN" altLang="en-US" sz="2400" dirty="0">
                <a:latin typeface="华文仿宋" panose="02010600040101010101" pitchFamily="2" charset="-122"/>
                <a:ea typeface="华文仿宋" panose="02010600040101010101" pitchFamily="2" charset="-122"/>
              </a:rPr>
              <a:t>，但这是最佳值吗？下面代码</a:t>
            </a:r>
            <a:r>
              <a:rPr lang="en-US" altLang="zh-CN" sz="2400" dirty="0" err="1">
                <a:latin typeface="华文仿宋" panose="02010600040101010101" pitchFamily="2" charset="-122"/>
                <a:ea typeface="华文仿宋" panose="02010600040101010101" pitchFamily="2" charset="-122"/>
              </a:rPr>
              <a:t>n_clusters</a:t>
            </a:r>
            <a:r>
              <a:rPr lang="zh-CN" altLang="en-US" sz="2400" dirty="0">
                <a:latin typeface="华文仿宋" panose="02010600040101010101" pitchFamily="2" charset="-122"/>
                <a:ea typeface="华文仿宋" panose="02010600040101010101" pitchFamily="2" charset="-122"/>
              </a:rPr>
              <a:t>依次取</a:t>
            </a:r>
            <a:r>
              <a:rPr lang="en-US" altLang="zh-CN" sz="2400" dirty="0">
                <a:latin typeface="华文仿宋" panose="02010600040101010101" pitchFamily="2" charset="-122"/>
                <a:ea typeface="华文仿宋" panose="02010600040101010101" pitchFamily="2" charset="-122"/>
              </a:rPr>
              <a:t>2</a:t>
            </a:r>
            <a:r>
              <a:rPr lang="zh-CN" altLang="en-US" sz="2400" dirty="0">
                <a:latin typeface="华文仿宋" panose="02010600040101010101" pitchFamily="2" charset="-122"/>
                <a:ea typeface="华文仿宋" panose="02010600040101010101" pitchFamily="2" charset="-122"/>
              </a:rPr>
              <a:t>到</a:t>
            </a:r>
            <a:r>
              <a:rPr lang="en-US" altLang="zh-CN" sz="2400" dirty="0">
                <a:latin typeface="华文仿宋" panose="02010600040101010101" pitchFamily="2" charset="-122"/>
                <a:ea typeface="华文仿宋" panose="02010600040101010101" pitchFamily="2" charset="-122"/>
              </a:rPr>
              <a:t>20</a:t>
            </a:r>
            <a:r>
              <a:rPr lang="zh-CN" altLang="en-US" sz="2400" dirty="0" smtClean="0">
                <a:latin typeface="华文仿宋" panose="02010600040101010101" pitchFamily="2" charset="-122"/>
                <a:ea typeface="华文仿宋" panose="02010600040101010101" pitchFamily="2" charset="-122"/>
              </a:rPr>
              <a:t>之</a:t>
            </a:r>
            <a:r>
              <a:rPr lang="zh-CN" altLang="en-US" sz="2400" dirty="0">
                <a:latin typeface="华文仿宋" panose="02010600040101010101" pitchFamily="2" charset="-122"/>
                <a:ea typeface="华文仿宋" panose="02010600040101010101" pitchFamily="2" charset="-122"/>
              </a:rPr>
              <a:t>间的值，每取一个值，</a:t>
            </a:r>
            <a:r>
              <a:rPr lang="en-US" altLang="zh-CN" sz="2400" dirty="0">
                <a:latin typeface="华文仿宋" panose="02010600040101010101" pitchFamily="2" charset="-122"/>
                <a:ea typeface="华文仿宋" panose="02010600040101010101" pitchFamily="2" charset="-122"/>
              </a:rPr>
              <a:t>k-means</a:t>
            </a:r>
            <a:r>
              <a:rPr lang="zh-CN" altLang="en-US" sz="2400" dirty="0">
                <a:latin typeface="华文仿宋" panose="02010600040101010101" pitchFamily="2" charset="-122"/>
                <a:ea typeface="华文仿宋" panose="02010600040101010101" pitchFamily="2" charset="-122"/>
              </a:rPr>
              <a:t>算法运行</a:t>
            </a:r>
            <a:r>
              <a:rPr lang="en-US" altLang="zh-CN" sz="2400" dirty="0">
                <a:latin typeface="华文仿宋" panose="02010600040101010101" pitchFamily="2" charset="-122"/>
                <a:ea typeface="华文仿宋" panose="02010600040101010101" pitchFamily="2" charset="-122"/>
              </a:rPr>
              <a:t>10</a:t>
            </a:r>
            <a:r>
              <a:rPr lang="zh-CN" altLang="en-US" sz="2400" dirty="0">
                <a:latin typeface="华文仿宋" panose="02010600040101010101" pitchFamily="2" charset="-122"/>
                <a:ea typeface="华文仿宋" panose="02010600040101010101" pitchFamily="2" charset="-122"/>
              </a:rPr>
              <a:t>次。每次运行算法都记录惯性权重。</a:t>
            </a:r>
            <a:endParaRPr lang="zh-CN" altLang="en-US" sz="2400" dirty="0">
              <a:latin typeface="华文仿宋" panose="02010600040101010101" pitchFamily="2" charset="-122"/>
              <a:ea typeface="华文仿宋" panose="02010600040101010101" pitchFamily="2" charset="-122"/>
            </a:endParaRPr>
          </a:p>
          <a:p>
            <a:r>
              <a:rPr lang="zh-CN" altLang="en-US" sz="2400" dirty="0" smtClean="0">
                <a:latin typeface="华文仿宋" panose="02010600040101010101" pitchFamily="2" charset="-122"/>
                <a:ea typeface="华文仿宋" panose="02010600040101010101" pitchFamily="2" charset="-122"/>
              </a:rPr>
              <a:t>  对于</a:t>
            </a:r>
            <a:r>
              <a:rPr lang="en-US" altLang="zh-CN" sz="2400" dirty="0" err="1">
                <a:latin typeface="华文仿宋" panose="02010600040101010101" pitchFamily="2" charset="-122"/>
                <a:ea typeface="华文仿宋" panose="02010600040101010101" pitchFamily="2" charset="-122"/>
              </a:rPr>
              <a:t>n_clusters</a:t>
            </a:r>
            <a:r>
              <a:rPr lang="zh-CN" altLang="en-US" sz="2400" dirty="0">
                <a:latin typeface="华文仿宋" panose="02010600040101010101" pitchFamily="2" charset="-122"/>
                <a:ea typeface="华文仿宋" panose="02010600040101010101" pitchFamily="2" charset="-122"/>
              </a:rPr>
              <a:t>变量的每个取值，仅训练</a:t>
            </a:r>
            <a:r>
              <a:rPr lang="en-US" altLang="zh-CN" sz="2400" dirty="0">
                <a:latin typeface="华文仿宋" panose="02010600040101010101" pitchFamily="2" charset="-122"/>
                <a:ea typeface="华文仿宋" panose="02010600040101010101" pitchFamily="2" charset="-122"/>
              </a:rPr>
              <a:t>X</a:t>
            </a:r>
            <a:r>
              <a:rPr lang="zh-CN" altLang="en-US" sz="2400" dirty="0">
                <a:latin typeface="华文仿宋" panose="02010600040101010101" pitchFamily="2" charset="-122"/>
                <a:ea typeface="华文仿宋" panose="02010600040101010101" pitchFamily="2" charset="-122"/>
              </a:rPr>
              <a:t>矩阵一次，以（极大）提升代码运行</a:t>
            </a:r>
            <a:r>
              <a:rPr lang="zh-CN" altLang="en-US" sz="2400" dirty="0" smtClean="0">
                <a:latin typeface="华文仿宋" panose="02010600040101010101" pitchFamily="2" charset="-122"/>
                <a:ea typeface="华文仿宋" panose="02010600040101010101" pitchFamily="2" charset="-122"/>
              </a:rPr>
              <a:t>速度。</a:t>
            </a:r>
            <a:endParaRPr lang="zh-CN" altLang="en-US" sz="2400" dirty="0">
              <a:latin typeface="华文仿宋" panose="02010600040101010101" pitchFamily="2" charset="-122"/>
              <a:ea typeface="华文仿宋" panose="02010600040101010101" pitchFamily="2" charset="-122"/>
            </a:endParaRPr>
          </a:p>
        </p:txBody>
      </p:sp>
      <p:sp>
        <p:nvSpPr>
          <p:cNvPr id="4" name="文本框 3"/>
          <p:cNvSpPr txBox="1"/>
          <p:nvPr/>
        </p:nvSpPr>
        <p:spPr>
          <a:xfrm>
            <a:off x="520028" y="3291066"/>
            <a:ext cx="8199755" cy="3877985"/>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对于</a:t>
            </a:r>
            <a:r>
              <a:rPr lang="en-US" altLang="zh-CN" sz="2400" dirty="0" err="1">
                <a:latin typeface="华文仿宋" panose="02010600040101010101" pitchFamily="2" charset="-122"/>
                <a:ea typeface="华文仿宋" panose="02010600040101010101" pitchFamily="2" charset="-122"/>
              </a:rPr>
              <a:t>n_clusters</a:t>
            </a:r>
            <a:r>
              <a:rPr lang="zh-CN" altLang="en-US" sz="2400" dirty="0">
                <a:latin typeface="华文仿宋" panose="02010600040101010101" pitchFamily="2" charset="-122"/>
                <a:ea typeface="华文仿宋" panose="02010600040101010101" pitchFamily="2" charset="-122"/>
              </a:rPr>
              <a:t>变量的每个取值，仅训练</a:t>
            </a:r>
            <a:r>
              <a:rPr lang="en-US" altLang="zh-CN" sz="2400" dirty="0">
                <a:latin typeface="华文仿宋" panose="02010600040101010101" pitchFamily="2" charset="-122"/>
                <a:ea typeface="华文仿宋" panose="02010600040101010101" pitchFamily="2" charset="-122"/>
              </a:rPr>
              <a:t>X</a:t>
            </a:r>
            <a:r>
              <a:rPr lang="zh-CN" altLang="en-US" sz="2400" dirty="0">
                <a:latin typeface="华文仿宋" panose="02010600040101010101" pitchFamily="2" charset="-122"/>
                <a:ea typeface="华文仿宋" panose="02010600040101010101" pitchFamily="2" charset="-122"/>
              </a:rPr>
              <a:t>矩阵一次，以（极大）提升代码运行</a:t>
            </a:r>
            <a:r>
              <a:rPr lang="zh-CN" altLang="en-US" sz="2400" dirty="0" smtClean="0">
                <a:latin typeface="华文仿宋" panose="02010600040101010101" pitchFamily="2" charset="-122"/>
                <a:ea typeface="华文仿宋" panose="02010600040101010101" pitchFamily="2" charset="-122"/>
              </a:rPr>
              <a:t>速度：</a:t>
            </a:r>
            <a:endParaRPr lang="en-US" altLang="zh-CN" sz="2400" dirty="0" smtClean="0">
              <a:latin typeface="华文仿宋" panose="02010600040101010101" pitchFamily="2" charset="-122"/>
              <a:ea typeface="华文仿宋" panose="02010600040101010101" pitchFamily="2" charset="-122"/>
            </a:endParaRPr>
          </a:p>
          <a:p>
            <a:endParaRPr lang="zh-CN" altLang="en-US" dirty="0"/>
          </a:p>
          <a:p>
            <a:pPr marL="742950" lvl="1" indent="-285750">
              <a:buFont typeface="Arial" panose="020B0604020202020204" pitchFamily="34" charset="0"/>
              <a:buChar char="•"/>
            </a:pPr>
            <a:r>
              <a:rPr lang="zh-CN" altLang="en-US" i="1" dirty="0" smtClean="0"/>
              <a:t>inertia</a:t>
            </a:r>
            <a:r>
              <a:rPr lang="zh-CN" altLang="en-US" i="1" dirty="0"/>
              <a:t>_scores = []</a:t>
            </a:r>
            <a:endParaRPr lang="zh-CN" altLang="en-US" i="1" dirty="0"/>
          </a:p>
          <a:p>
            <a:pPr marL="742950" lvl="1" indent="-285750">
              <a:buFont typeface="Arial" panose="020B0604020202020204" pitchFamily="34" charset="0"/>
              <a:buChar char="•"/>
            </a:pPr>
            <a:r>
              <a:rPr lang="zh-CN" altLang="en-US" i="1" dirty="0"/>
              <a:t>n_cluster_values = list(range(2, 20))</a:t>
            </a:r>
            <a:endParaRPr lang="zh-CN" altLang="en-US" i="1" dirty="0"/>
          </a:p>
          <a:p>
            <a:pPr marL="742950" lvl="1" indent="-285750">
              <a:buFont typeface="Arial" panose="020B0604020202020204" pitchFamily="34" charset="0"/>
              <a:buChar char="•"/>
            </a:pPr>
            <a:r>
              <a:rPr lang="zh-CN" altLang="en-US" i="1" dirty="0"/>
              <a:t>for n_clusters in n_cluster_values:</a:t>
            </a:r>
            <a:endParaRPr lang="zh-CN" altLang="en-US" i="1" dirty="0"/>
          </a:p>
          <a:p>
            <a:pPr marL="742950" lvl="1" indent="-285750">
              <a:buFont typeface="Arial" panose="020B0604020202020204" pitchFamily="34" charset="0"/>
              <a:buChar char="•"/>
            </a:pPr>
            <a:r>
              <a:rPr lang="zh-CN" altLang="en-US" i="1" dirty="0"/>
              <a:t>cur_inertia_scores = []</a:t>
            </a:r>
            <a:endParaRPr lang="zh-CN" altLang="en-US" i="1" dirty="0"/>
          </a:p>
          <a:p>
            <a:pPr marL="742950" lvl="1" indent="-285750">
              <a:buFont typeface="Arial" panose="020B0604020202020204" pitchFamily="34" charset="0"/>
              <a:buChar char="•"/>
            </a:pPr>
            <a:r>
              <a:rPr lang="zh-CN" altLang="en-US" i="1" dirty="0"/>
              <a:t>X = TfidfVectorizer(max_df=0.4).fit_transform(documents)</a:t>
            </a:r>
            <a:endParaRPr lang="zh-CN" altLang="en-US" i="1" dirty="0"/>
          </a:p>
          <a:p>
            <a:pPr marL="742950" lvl="1" indent="-285750">
              <a:buFont typeface="Arial" panose="020B0604020202020204" pitchFamily="34" charset="0"/>
              <a:buChar char="•"/>
            </a:pPr>
            <a:r>
              <a:rPr lang="zh-CN" altLang="en-US" i="1" dirty="0"/>
              <a:t>for i in range(10):</a:t>
            </a:r>
            <a:endParaRPr lang="zh-CN" altLang="en-US" i="1" dirty="0"/>
          </a:p>
          <a:p>
            <a:pPr marL="742950" lvl="1" indent="-285750">
              <a:buFont typeface="Arial" panose="020B0604020202020204" pitchFamily="34" charset="0"/>
              <a:buChar char="•"/>
            </a:pPr>
            <a:r>
              <a:rPr lang="zh-CN" altLang="en-US" i="1" dirty="0"/>
              <a:t>km = KMeans(n_clusters=n_clusters).fit(X)</a:t>
            </a:r>
            <a:endParaRPr lang="zh-CN" altLang="en-US" i="1" dirty="0"/>
          </a:p>
          <a:p>
            <a:pPr marL="742950" lvl="1" indent="-285750">
              <a:buFont typeface="Arial" panose="020B0604020202020204" pitchFamily="34" charset="0"/>
              <a:buChar char="•"/>
            </a:pPr>
            <a:r>
              <a:rPr lang="zh-CN" altLang="en-US" i="1" dirty="0"/>
              <a:t>cur_inertia_scores.append(km.inertia_)</a:t>
            </a:r>
            <a:endParaRPr lang="zh-CN" altLang="en-US" i="1" dirty="0"/>
          </a:p>
          <a:p>
            <a:pPr marL="742950" lvl="1" indent="-285750">
              <a:buFont typeface="Arial" panose="020B0604020202020204" pitchFamily="34" charset="0"/>
              <a:buChar char="•"/>
            </a:pPr>
            <a:r>
              <a:rPr lang="zh-CN" altLang="en-US" i="1" dirty="0"/>
              <a:t>inertia_scores.append(cur_inertia_scores)</a:t>
            </a:r>
            <a:endParaRPr lang="zh-CN" altLang="en-US" i="1" dirty="0"/>
          </a:p>
          <a:p>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7200" y="419249"/>
            <a:ext cx="7778750" cy="1938992"/>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变量</a:t>
            </a:r>
            <a:r>
              <a:rPr lang="en-US" altLang="zh-CN" sz="2400" dirty="0" err="1">
                <a:latin typeface="华文仿宋" panose="02010600040101010101" pitchFamily="2" charset="-122"/>
                <a:ea typeface="华文仿宋" panose="02010600040101010101" pitchFamily="2" charset="-122"/>
              </a:rPr>
              <a:t>inertia_scores</a:t>
            </a:r>
            <a:r>
              <a:rPr lang="zh-CN" altLang="en-US" sz="2400" dirty="0">
                <a:latin typeface="华文仿宋" panose="02010600040101010101" pitchFamily="2" charset="-122"/>
                <a:ea typeface="华文仿宋" panose="02010600040101010101" pitchFamily="2" charset="-122"/>
              </a:rPr>
              <a:t>存储了</a:t>
            </a:r>
            <a:r>
              <a:rPr lang="en-US" altLang="zh-CN" sz="2400" dirty="0" err="1">
                <a:latin typeface="华文仿宋" panose="02010600040101010101" pitchFamily="2" charset="-122"/>
                <a:ea typeface="华文仿宋" panose="02010600040101010101" pitchFamily="2" charset="-122"/>
              </a:rPr>
              <a:t>n_clusters</a:t>
            </a:r>
            <a:r>
              <a:rPr lang="zh-CN" altLang="en-US" sz="2400" dirty="0">
                <a:latin typeface="华文仿宋" panose="02010600040101010101" pitchFamily="2" charset="-122"/>
                <a:ea typeface="华文仿宋" panose="02010600040101010101" pitchFamily="2" charset="-122"/>
              </a:rPr>
              <a:t>取</a:t>
            </a:r>
            <a:r>
              <a:rPr lang="en-US" altLang="zh-CN" sz="2400" dirty="0">
                <a:latin typeface="华文仿宋" panose="02010600040101010101" pitchFamily="2" charset="-122"/>
                <a:ea typeface="华文仿宋" panose="02010600040101010101" pitchFamily="2" charset="-122"/>
              </a:rPr>
              <a:t>2</a:t>
            </a:r>
            <a:r>
              <a:rPr lang="zh-CN" altLang="en-US" sz="2400" dirty="0">
                <a:latin typeface="华文仿宋" panose="02010600040101010101" pitchFamily="2" charset="-122"/>
                <a:ea typeface="华文仿宋" panose="02010600040101010101" pitchFamily="2" charset="-122"/>
              </a:rPr>
              <a:t>到</a:t>
            </a:r>
            <a:r>
              <a:rPr lang="en-US" altLang="zh-CN" sz="2400" dirty="0">
                <a:latin typeface="华文仿宋" panose="02010600040101010101" pitchFamily="2" charset="-122"/>
                <a:ea typeface="华文仿宋" panose="02010600040101010101" pitchFamily="2" charset="-122"/>
              </a:rPr>
              <a:t>20</a:t>
            </a:r>
            <a:r>
              <a:rPr lang="zh-CN" altLang="en-US" sz="2400" dirty="0">
                <a:latin typeface="华文仿宋" panose="02010600040101010101" pitchFamily="2" charset="-122"/>
                <a:ea typeface="华文仿宋" panose="02010600040101010101" pitchFamily="2" charset="-122"/>
              </a:rPr>
              <a:t>每个值时所对应的惯性</a:t>
            </a:r>
            <a:r>
              <a:rPr lang="zh-CN" altLang="en-US" sz="2400" dirty="0" smtClean="0">
                <a:latin typeface="华文仿宋" panose="02010600040101010101" pitchFamily="2" charset="-122"/>
                <a:ea typeface="华文仿宋" panose="02010600040101010101" pitchFamily="2" charset="-122"/>
              </a:rPr>
              <a:t>权重。</a:t>
            </a:r>
            <a:endParaRPr lang="en-US" altLang="zh-CN" sz="2400" dirty="0" smtClean="0">
              <a:latin typeface="华文仿宋" panose="02010600040101010101" pitchFamily="2" charset="-122"/>
              <a:ea typeface="华文仿宋" panose="02010600040101010101" pitchFamily="2" charset="-122"/>
            </a:endParaRPr>
          </a:p>
          <a:p>
            <a:endParaRPr lang="en-US" altLang="zh-CN" sz="2400" dirty="0">
              <a:latin typeface="华文仿宋" panose="02010600040101010101" pitchFamily="2" charset="-122"/>
              <a:ea typeface="华文仿宋" panose="02010600040101010101" pitchFamily="2" charset="-122"/>
            </a:endParaRPr>
          </a:p>
          <a:p>
            <a:r>
              <a:rPr lang="zh-CN" altLang="en-US" sz="2400" dirty="0" smtClean="0">
                <a:latin typeface="华文仿宋" panose="02010600040101010101" pitchFamily="2" charset="-122"/>
                <a:ea typeface="华文仿宋" panose="02010600040101010101" pitchFamily="2" charset="-122"/>
              </a:rPr>
              <a:t>  我们</a:t>
            </a:r>
            <a:r>
              <a:rPr lang="zh-CN" altLang="en-US" sz="2400" dirty="0">
                <a:latin typeface="华文仿宋" panose="02010600040101010101" pitchFamily="2" charset="-122"/>
                <a:ea typeface="华文仿宋" panose="02010600040101010101" pitchFamily="2" charset="-122"/>
              </a:rPr>
              <a:t>把</a:t>
            </a:r>
            <a:r>
              <a:rPr lang="zh-CN" altLang="en-US" sz="2400" dirty="0" smtClean="0">
                <a:latin typeface="华文仿宋" panose="02010600040101010101" pitchFamily="2" charset="-122"/>
                <a:ea typeface="华文仿宋" panose="02010600040101010101" pitchFamily="2" charset="-122"/>
              </a:rPr>
              <a:t>惯性</a:t>
            </a:r>
            <a:r>
              <a:rPr lang="zh-CN" altLang="en-US" sz="2400" dirty="0">
                <a:latin typeface="华文仿宋" panose="02010600040101010101" pitchFamily="2" charset="-122"/>
                <a:ea typeface="华文仿宋" panose="02010600040101010101" pitchFamily="2" charset="-122"/>
              </a:rPr>
              <a:t>权重和簇的数量做成图，以便了解它们之间的</a:t>
            </a:r>
            <a:r>
              <a:rPr lang="zh-CN" altLang="en-US" sz="2400" dirty="0" smtClean="0">
                <a:latin typeface="华文仿宋" panose="02010600040101010101" pitchFamily="2" charset="-122"/>
                <a:ea typeface="华文仿宋" panose="02010600040101010101" pitchFamily="2" charset="-122"/>
              </a:rPr>
              <a:t>关系：</a:t>
            </a:r>
            <a:endParaRPr lang="zh-CN" altLang="en-US" sz="2400" dirty="0">
              <a:latin typeface="华文仿宋" panose="02010600040101010101" pitchFamily="2" charset="-122"/>
              <a:ea typeface="华文仿宋" panose="02010600040101010101" pitchFamily="2" charset="-122"/>
            </a:endParaRPr>
          </a:p>
        </p:txBody>
      </p:sp>
      <p:pic>
        <p:nvPicPr>
          <p:cNvPr id="5" name="图片 4"/>
          <p:cNvPicPr>
            <a:picLocks noChangeAspect="1"/>
          </p:cNvPicPr>
          <p:nvPr/>
        </p:nvPicPr>
        <p:blipFill>
          <a:blip r:embed="rId1"/>
          <a:stretch>
            <a:fillRect/>
          </a:stretch>
        </p:blipFill>
        <p:spPr>
          <a:xfrm>
            <a:off x="1143000" y="2590800"/>
            <a:ext cx="6780530" cy="334264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2625" y="782955"/>
            <a:ext cx="7514590" cy="3046988"/>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整体而言</a:t>
            </a:r>
            <a:r>
              <a:rPr lang="zh-CN" altLang="en-US" sz="2400" dirty="0">
                <a:latin typeface="华文仿宋" panose="02010600040101010101" pitchFamily="2" charset="-122"/>
                <a:ea typeface="华文仿宋" panose="02010600040101010101" pitchFamily="2" charset="-122"/>
              </a:rPr>
              <a:t>，随着簇数量的增加，质心点和其他数据点位置的调整逐渐减少，惯性权重应该</a:t>
            </a:r>
            <a:r>
              <a:rPr lang="zh-CN" altLang="en-US" sz="2400" dirty="0" smtClean="0">
                <a:latin typeface="华文仿宋" panose="02010600040101010101" pitchFamily="2" charset="-122"/>
                <a:ea typeface="华文仿宋" panose="02010600040101010101" pitchFamily="2" charset="-122"/>
              </a:rPr>
              <a:t>逐渐</a:t>
            </a:r>
            <a:r>
              <a:rPr lang="zh-CN" altLang="en-US" sz="2400" dirty="0">
                <a:latin typeface="华文仿宋" panose="02010600040101010101" pitchFamily="2" charset="-122"/>
                <a:ea typeface="华文仿宋" panose="02010600040101010101" pitchFamily="2" charset="-122"/>
              </a:rPr>
              <a:t>降低，这是很容易就能从上图得到的结论</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endParaRPr lang="en-US" altLang="zh-CN" sz="2400" dirty="0" smtClean="0">
              <a:latin typeface="华文仿宋" panose="02010600040101010101" pitchFamily="2" charset="-122"/>
              <a:ea typeface="华文仿宋" panose="02010600040101010101" pitchFamily="2" charset="-122"/>
            </a:endParaRPr>
          </a:p>
          <a:p>
            <a:r>
              <a:rPr lang="en-US" altLang="zh-CN" sz="2400" dirty="0">
                <a:latin typeface="华文仿宋" panose="02010600040101010101" pitchFamily="2" charset="-122"/>
                <a:ea typeface="华文仿宋" panose="02010600040101010101" pitchFamily="2" charset="-122"/>
              </a:rPr>
              <a:t> </a:t>
            </a:r>
            <a:r>
              <a:rPr lang="en-US" altLang="zh-CN" sz="2400" dirty="0" smtClean="0">
                <a:latin typeface="华文仿宋" panose="02010600040101010101" pitchFamily="2" charset="-122"/>
                <a:ea typeface="华文仿宋" panose="02010600040101010101" pitchFamily="2" charset="-122"/>
              </a:rPr>
              <a:t> </a:t>
            </a:r>
            <a:r>
              <a:rPr lang="zh-CN" altLang="en-US" sz="2400" dirty="0" smtClean="0">
                <a:latin typeface="华文仿宋" panose="02010600040101010101" pitchFamily="2" charset="-122"/>
                <a:ea typeface="华文仿宋" panose="02010600040101010101" pitchFamily="2" charset="-122"/>
              </a:rPr>
              <a:t>从</a:t>
            </a:r>
            <a:r>
              <a:rPr lang="en-US" altLang="zh-CN" sz="2400" dirty="0">
                <a:latin typeface="华文仿宋" panose="02010600040101010101" pitchFamily="2" charset="-122"/>
                <a:ea typeface="华文仿宋" panose="02010600040101010101" pitchFamily="2" charset="-122"/>
              </a:rPr>
              <a:t>6</a:t>
            </a:r>
            <a:r>
              <a:rPr lang="zh-CN" altLang="en-US" sz="2400" dirty="0">
                <a:latin typeface="华文仿宋" panose="02010600040101010101" pitchFamily="2" charset="-122"/>
                <a:ea typeface="华文仿宋" panose="02010600040101010101" pitchFamily="2" charset="-122"/>
              </a:rPr>
              <a:t>簇进一步分为</a:t>
            </a:r>
            <a:r>
              <a:rPr lang="en-US" altLang="zh-CN" sz="2400" dirty="0">
                <a:latin typeface="华文仿宋" panose="02010600040101010101" pitchFamily="2" charset="-122"/>
                <a:ea typeface="华文仿宋" panose="02010600040101010101" pitchFamily="2" charset="-122"/>
              </a:rPr>
              <a:t>7</a:t>
            </a:r>
            <a:r>
              <a:rPr lang="zh-CN" altLang="en-US" sz="2400" dirty="0">
                <a:latin typeface="华文仿宋" panose="02010600040101010101" pitchFamily="2" charset="-122"/>
                <a:ea typeface="华文仿宋" panose="02010600040101010101" pitchFamily="2" charset="-122"/>
              </a:rPr>
              <a:t>簇时，质心点是随机选取的，</a:t>
            </a:r>
            <a:r>
              <a:rPr lang="zh-CN" altLang="en-US" sz="2400" dirty="0" smtClean="0">
                <a:latin typeface="华文仿宋" panose="02010600040101010101" pitchFamily="2" charset="-122"/>
                <a:ea typeface="华文仿宋" panose="02010600040101010101" pitchFamily="2" charset="-122"/>
              </a:rPr>
              <a:t>这将</a:t>
            </a:r>
            <a:r>
              <a:rPr lang="zh-CN" altLang="en-US" sz="2400" dirty="0">
                <a:latin typeface="华文仿宋" panose="02010600040101010101" pitchFamily="2" charset="-122"/>
                <a:ea typeface="华文仿宋" panose="02010600040101010101" pitchFamily="2" charset="-122"/>
              </a:rPr>
              <a:t>会直接影响到最终结果。尽管如此，整体的趋势（你的结果可能会有所不同）是簇数量为</a:t>
            </a:r>
            <a:r>
              <a:rPr lang="en-US" altLang="zh-CN" sz="2400" dirty="0">
                <a:latin typeface="华文仿宋" panose="02010600040101010101" pitchFamily="2" charset="-122"/>
                <a:ea typeface="华文仿宋" panose="02010600040101010101" pitchFamily="2" charset="-122"/>
              </a:rPr>
              <a:t>6</a:t>
            </a:r>
            <a:r>
              <a:rPr lang="zh-CN" altLang="en-US" sz="2400" dirty="0">
                <a:latin typeface="华文仿宋" panose="02010600040101010101" pitchFamily="2" charset="-122"/>
                <a:ea typeface="华文仿宋" panose="02010600040101010101" pitchFamily="2" charset="-122"/>
              </a:rPr>
              <a:t>时</a:t>
            </a:r>
            <a:r>
              <a:rPr lang="zh-CN" altLang="en-US" sz="2400" dirty="0" smtClean="0">
                <a:latin typeface="华文仿宋" panose="02010600040101010101" pitchFamily="2" charset="-122"/>
                <a:ea typeface="华文仿宋" panose="02010600040101010101" pitchFamily="2" charset="-122"/>
              </a:rPr>
              <a:t>，惯性</a:t>
            </a:r>
            <a:r>
              <a:rPr lang="zh-CN" altLang="en-US" sz="2400" dirty="0">
                <a:latin typeface="华文仿宋" panose="02010600040101010101" pitchFamily="2" charset="-122"/>
                <a:ea typeface="华文仿宋" panose="02010600040101010101" pitchFamily="2" charset="-122"/>
              </a:rPr>
              <a:t>权重进行了最后一次大的调整。</a:t>
            </a:r>
            <a:endParaRPr lang="zh-CN" altLang="en-US" sz="2400" dirty="0">
              <a:latin typeface="华文仿宋" panose="02010600040101010101" pitchFamily="2" charset="-122"/>
              <a:ea typeface="华文仿宋" panose="02010600040101010101" pitchFamily="2" charset="-122"/>
            </a:endParaRPr>
          </a:p>
        </p:txBody>
      </p:sp>
      <p:sp>
        <p:nvSpPr>
          <p:cNvPr id="4" name="文本框 3"/>
          <p:cNvSpPr txBox="1"/>
          <p:nvPr/>
        </p:nvSpPr>
        <p:spPr>
          <a:xfrm>
            <a:off x="609600" y="4038600"/>
            <a:ext cx="7515225" cy="2308324"/>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随后</a:t>
            </a:r>
            <a:r>
              <a:rPr lang="zh-CN" altLang="en-US" sz="2400" dirty="0">
                <a:latin typeface="华文仿宋" panose="02010600040101010101" pitchFamily="2" charset="-122"/>
                <a:ea typeface="华文仿宋" panose="02010600040101010101" pitchFamily="2" charset="-122"/>
              </a:rPr>
              <a:t>惯性权重改变很小，虽然没有明确的标准可言。这样的时刻被称作是拐点（</a:t>
            </a:r>
            <a:r>
              <a:rPr lang="en-US" altLang="zh-CN" sz="2400" dirty="0">
                <a:latin typeface="华文仿宋" panose="02010600040101010101" pitchFamily="2" charset="-122"/>
                <a:ea typeface="华文仿宋" panose="02010600040101010101" pitchFamily="2" charset="-122"/>
              </a:rPr>
              <a:t>elbow</a:t>
            </a:r>
            <a:r>
              <a:rPr lang="zh-CN" altLang="en-US" sz="2400" dirty="0">
                <a:latin typeface="华文仿宋" panose="02010600040101010101" pitchFamily="2" charset="-122"/>
                <a:ea typeface="华文仿宋" panose="02010600040101010101" pitchFamily="2" charset="-122"/>
              </a:rPr>
              <a:t>），</a:t>
            </a:r>
            <a:r>
              <a:rPr lang="zh-CN" altLang="en-US" sz="2400" dirty="0" smtClean="0">
                <a:latin typeface="华文仿宋" panose="02010600040101010101" pitchFamily="2" charset="-122"/>
                <a:ea typeface="华文仿宋" panose="02010600040101010101" pitchFamily="2" charset="-122"/>
              </a:rPr>
              <a:t>用图</a:t>
            </a:r>
            <a:r>
              <a:rPr lang="zh-CN" altLang="en-US" sz="2400" dirty="0">
                <a:latin typeface="华文仿宋" panose="02010600040101010101" pitchFamily="2" charset="-122"/>
                <a:ea typeface="华文仿宋" panose="02010600040101010101" pitchFamily="2" charset="-122"/>
              </a:rPr>
              <a:t>来表示就是曲线的顶点，看起来就像是肘部</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endParaRPr lang="en-US" altLang="zh-CN" sz="2400" dirty="0" smtClean="0">
              <a:latin typeface="华文仿宋" panose="02010600040101010101" pitchFamily="2" charset="-122"/>
              <a:ea typeface="华文仿宋" panose="02010600040101010101" pitchFamily="2" charset="-122"/>
            </a:endParaRPr>
          </a:p>
          <a:p>
            <a:r>
              <a:rPr lang="en-US" altLang="zh-CN" sz="2400" dirty="0">
                <a:latin typeface="华文仿宋" panose="02010600040101010101" pitchFamily="2" charset="-122"/>
                <a:ea typeface="华文仿宋" panose="02010600040101010101" pitchFamily="2" charset="-122"/>
              </a:rPr>
              <a:t> </a:t>
            </a:r>
            <a:r>
              <a:rPr lang="en-US" altLang="zh-CN" sz="2400" dirty="0" smtClean="0">
                <a:latin typeface="华文仿宋" panose="02010600040101010101" pitchFamily="2" charset="-122"/>
                <a:ea typeface="华文仿宋" panose="02010600040101010101" pitchFamily="2" charset="-122"/>
              </a:rPr>
              <a:t> </a:t>
            </a:r>
            <a:r>
              <a:rPr lang="zh-CN" altLang="en-US" sz="2400" dirty="0" smtClean="0">
                <a:latin typeface="华文仿宋" panose="02010600040101010101" pitchFamily="2" charset="-122"/>
                <a:ea typeface="华文仿宋" panose="02010600040101010101" pitchFamily="2" charset="-122"/>
              </a:rPr>
              <a:t>有些</a:t>
            </a:r>
            <a:r>
              <a:rPr lang="zh-CN" altLang="en-US" sz="2400" dirty="0">
                <a:latin typeface="华文仿宋" panose="02010600040101010101" pitchFamily="2" charset="-122"/>
                <a:ea typeface="华文仿宋" panose="02010600040101010101" pitchFamily="2" charset="-122"/>
              </a:rPr>
              <a:t>数据集拐点很明显，但是有的数据集可能</a:t>
            </a:r>
            <a:r>
              <a:rPr lang="zh-CN" altLang="en-US" sz="2400" dirty="0" smtClean="0">
                <a:latin typeface="华文仿宋" panose="02010600040101010101" pitchFamily="2" charset="-122"/>
                <a:ea typeface="华文仿宋" panose="02010600040101010101" pitchFamily="2" charset="-122"/>
              </a:rPr>
              <a:t>没有</a:t>
            </a:r>
            <a:r>
              <a:rPr lang="zh-CN" altLang="en-US" sz="2400" dirty="0">
                <a:latin typeface="华文仿宋" panose="02010600040101010101" pitchFamily="2" charset="-122"/>
                <a:ea typeface="华文仿宋" panose="02010600040101010101" pitchFamily="2" charset="-122"/>
              </a:rPr>
              <a:t>拐点（它们的图像看起来很平滑）。</a:t>
            </a:r>
            <a:endParaRPr lang="zh-CN" altLang="en-US" sz="24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2440" y="567055"/>
            <a:ext cx="7936230" cy="523220"/>
          </a:xfrm>
          <a:prstGeom prst="rect">
            <a:avLst/>
          </a:prstGeom>
          <a:noFill/>
        </p:spPr>
        <p:txBody>
          <a:bodyPr wrap="square" rtlCol="0" anchor="t">
            <a:spAutoFit/>
          </a:bodyPr>
          <a:lstStyle/>
          <a:p>
            <a:r>
              <a:rPr lang="zh-CN" altLang="en-US" sz="2800" dirty="0">
                <a:latin typeface="华文仿宋" panose="02010600040101010101" pitchFamily="2" charset="-122"/>
                <a:ea typeface="华文仿宋" panose="02010600040101010101" pitchFamily="2" charset="-122"/>
              </a:rPr>
              <a:t>从簇中抽取主题信息</a:t>
            </a:r>
            <a:endParaRPr lang="zh-CN" altLang="en-US" sz="2800" b="1" dirty="0">
              <a:latin typeface="华文仿宋" panose="02010600040101010101" pitchFamily="2" charset="-122"/>
              <a:ea typeface="华文仿宋" panose="02010600040101010101" pitchFamily="2" charset="-122"/>
            </a:endParaRPr>
          </a:p>
        </p:txBody>
      </p:sp>
      <p:sp>
        <p:nvSpPr>
          <p:cNvPr id="4" name="文本框 3"/>
          <p:cNvSpPr txBox="1"/>
          <p:nvPr/>
        </p:nvSpPr>
        <p:spPr>
          <a:xfrm>
            <a:off x="472440" y="1274445"/>
            <a:ext cx="8199120" cy="4708981"/>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现在</a:t>
            </a:r>
            <a:r>
              <a:rPr lang="zh-CN" altLang="en-US" sz="2400" dirty="0">
                <a:latin typeface="华文仿宋" panose="02010600040101010101" pitchFamily="2" charset="-122"/>
                <a:ea typeface="华文仿宋" panose="02010600040101010101" pitchFamily="2" charset="-122"/>
              </a:rPr>
              <a:t>我们把关注点放到各簇上，尝试从中找到每个簇的主题</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endParaRPr lang="en-US" altLang="zh-CN" sz="2400" dirty="0">
              <a:latin typeface="华文仿宋" panose="02010600040101010101" pitchFamily="2" charset="-122"/>
              <a:ea typeface="华文仿宋" panose="02010600040101010101" pitchFamily="2" charset="-122"/>
            </a:endParaRPr>
          </a:p>
          <a:p>
            <a:r>
              <a:rPr lang="zh-CN" altLang="en-US" sz="2400" dirty="0" smtClean="0">
                <a:latin typeface="华文仿宋" panose="02010600040101010101" pitchFamily="2" charset="-122"/>
                <a:ea typeface="华文仿宋" panose="02010600040101010101" pitchFamily="2" charset="-122"/>
              </a:rPr>
              <a:t>  首先</a:t>
            </a:r>
            <a:r>
              <a:rPr lang="zh-CN" altLang="en-US" sz="2400" dirty="0">
                <a:latin typeface="华文仿宋" panose="02010600040101010101" pitchFamily="2" charset="-122"/>
                <a:ea typeface="华文仿宋" panose="02010600040101010101" pitchFamily="2" charset="-122"/>
              </a:rPr>
              <a:t>，从特征提取这一步</a:t>
            </a:r>
            <a:r>
              <a:rPr lang="zh-CN" altLang="en-US" sz="2400" dirty="0" smtClean="0">
                <a:latin typeface="华文仿宋" panose="02010600040101010101" pitchFamily="2" charset="-122"/>
                <a:ea typeface="华文仿宋" panose="02010600040101010101" pitchFamily="2" charset="-122"/>
              </a:rPr>
              <a:t>抽取词表：</a:t>
            </a:r>
            <a:endParaRPr lang="en-US" altLang="zh-CN" sz="2400" dirty="0" smtClean="0">
              <a:latin typeface="华文仿宋" panose="02010600040101010101" pitchFamily="2" charset="-122"/>
              <a:ea typeface="华文仿宋" panose="02010600040101010101" pitchFamily="2" charset="-122"/>
            </a:endParaRPr>
          </a:p>
          <a:p>
            <a:endParaRPr lang="zh-CN" altLang="en-US" dirty="0"/>
          </a:p>
          <a:p>
            <a:pPr marL="742950" lvl="1" indent="-285750">
              <a:buFont typeface="Arial" panose="020B0604020202020204" pitchFamily="34" charset="0"/>
              <a:buChar char="•"/>
            </a:pPr>
            <a:r>
              <a:rPr lang="zh-CN" altLang="en-US" i="1" dirty="0"/>
              <a:t>terms = pipeline.named_steps['feature_extraction'].get_feature_names()</a:t>
            </a:r>
            <a:endParaRPr lang="zh-CN" altLang="en-US" i="1" dirty="0"/>
          </a:p>
          <a:p>
            <a:endParaRPr lang="zh-CN" altLang="en-US" dirty="0"/>
          </a:p>
          <a:p>
            <a:r>
              <a:rPr lang="zh-CN" altLang="en-US" sz="2400" dirty="0" smtClean="0">
                <a:latin typeface="华文仿宋" panose="02010600040101010101" pitchFamily="2" charset="-122"/>
                <a:ea typeface="华文仿宋" panose="02010600040101010101" pitchFamily="2" charset="-122"/>
              </a:rPr>
              <a:t>  计算</a:t>
            </a:r>
            <a:r>
              <a:rPr lang="zh-CN" altLang="en-US" sz="2400" dirty="0">
                <a:latin typeface="华文仿宋" panose="02010600040101010101" pitchFamily="2" charset="-122"/>
                <a:ea typeface="华文仿宋" panose="02010600040101010101" pitchFamily="2" charset="-122"/>
              </a:rPr>
              <a:t>每簇所包含的个体</a:t>
            </a:r>
            <a:r>
              <a:rPr lang="zh-CN" altLang="en-US" sz="2400" dirty="0" smtClean="0">
                <a:latin typeface="华文仿宋" panose="02010600040101010101" pitchFamily="2" charset="-122"/>
                <a:ea typeface="华文仿宋" panose="02010600040101010101" pitchFamily="2" charset="-122"/>
              </a:rPr>
              <a:t>数量：</a:t>
            </a:r>
            <a:endParaRPr lang="en-US" altLang="zh-CN" sz="2400" dirty="0" smtClean="0">
              <a:latin typeface="华文仿宋" panose="02010600040101010101" pitchFamily="2" charset="-122"/>
              <a:ea typeface="华文仿宋" panose="02010600040101010101" pitchFamily="2" charset="-122"/>
            </a:endParaRPr>
          </a:p>
          <a:p>
            <a:endParaRPr lang="zh-CN" altLang="en-US" dirty="0"/>
          </a:p>
          <a:p>
            <a:pPr marL="742950" lvl="1" indent="-285750">
              <a:buFont typeface="Arial" panose="020B0604020202020204" pitchFamily="34" charset="0"/>
              <a:buChar char="•"/>
            </a:pPr>
            <a:r>
              <a:rPr lang="zh-CN" altLang="en-US" i="1" dirty="0"/>
              <a:t>c = Counter(labels)</a:t>
            </a:r>
            <a:endParaRPr lang="zh-CN" altLang="en-US" i="1" dirty="0"/>
          </a:p>
          <a:p>
            <a:pPr marL="742950" lvl="1" indent="-285750">
              <a:buFont typeface="Arial" panose="020B0604020202020204" pitchFamily="34" charset="0"/>
              <a:buChar char="•"/>
            </a:pPr>
            <a:endParaRPr lang="zh-CN" altLang="en-US" i="1" dirty="0"/>
          </a:p>
          <a:p>
            <a:r>
              <a:rPr lang="zh-CN" altLang="en-US" dirty="0" smtClean="0"/>
              <a:t>  </a:t>
            </a:r>
            <a:r>
              <a:rPr lang="zh-CN" altLang="en-US" sz="2400" dirty="0" smtClean="0">
                <a:latin typeface="华文仿宋" panose="02010600040101010101" pitchFamily="2" charset="-122"/>
                <a:ea typeface="华文仿宋" panose="02010600040101010101" pitchFamily="2" charset="-122"/>
              </a:rPr>
              <a:t>遍历</a:t>
            </a:r>
            <a:r>
              <a:rPr lang="zh-CN" altLang="en-US" sz="2400" dirty="0">
                <a:latin typeface="华文仿宋" panose="02010600040101010101" pitchFamily="2" charset="-122"/>
                <a:ea typeface="华文仿宋" panose="02010600040101010101" pitchFamily="2" charset="-122"/>
              </a:rPr>
              <a:t>所有的簇，输出每簇所包含的个体数量。评估结果时，要把簇的大小考虑进去</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有</a:t>
            </a:r>
            <a:r>
              <a:rPr lang="zh-CN" altLang="en-US" sz="2400" dirty="0" smtClean="0">
                <a:latin typeface="华文仿宋" panose="02010600040101010101" pitchFamily="2" charset="-122"/>
                <a:ea typeface="华文仿宋" panose="02010600040101010101" pitchFamily="2" charset="-122"/>
              </a:rPr>
              <a:t>的簇</a:t>
            </a:r>
            <a:r>
              <a:rPr lang="zh-CN" altLang="en-US" sz="2400" dirty="0">
                <a:latin typeface="华文仿宋" panose="02010600040101010101" pitchFamily="2" charset="-122"/>
                <a:ea typeface="华文仿宋" panose="02010600040101010101" pitchFamily="2" charset="-122"/>
              </a:rPr>
              <a:t>可能只有一个个体，因此不能代表新闻趋势。</a:t>
            </a:r>
            <a:endParaRPr lang="zh-CN" altLang="en-US" sz="24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9105" y="776605"/>
            <a:ext cx="6303645" cy="523220"/>
          </a:xfrm>
          <a:prstGeom prst="rect">
            <a:avLst/>
          </a:prstGeom>
          <a:noFill/>
        </p:spPr>
        <p:txBody>
          <a:bodyPr wrap="square" rtlCol="0" anchor="t">
            <a:spAutoFit/>
          </a:bodyPr>
          <a:lstStyle/>
          <a:p>
            <a:r>
              <a:rPr lang="zh-CN" altLang="en-US" sz="2800" b="1" dirty="0">
                <a:latin typeface="华文仿宋" panose="02010600040101010101" pitchFamily="2" charset="-122"/>
                <a:ea typeface="华文仿宋" panose="02010600040101010101" pitchFamily="2" charset="-122"/>
              </a:rPr>
              <a:t>数据资源宝库</a:t>
            </a:r>
            <a:r>
              <a:rPr lang="en-US" altLang="zh-CN" sz="2800" b="1" dirty="0" err="1">
                <a:latin typeface="华文仿宋" panose="02010600040101010101" pitchFamily="2" charset="-122"/>
                <a:ea typeface="华文仿宋" panose="02010600040101010101" pitchFamily="2" charset="-122"/>
              </a:rPr>
              <a:t>reddit</a:t>
            </a:r>
            <a:endParaRPr lang="zh-CN" altLang="en-US" sz="2800" b="1" dirty="0">
              <a:latin typeface="华文仿宋" panose="02010600040101010101" pitchFamily="2" charset="-122"/>
              <a:ea typeface="华文仿宋" panose="02010600040101010101" pitchFamily="2" charset="-122"/>
            </a:endParaRPr>
          </a:p>
        </p:txBody>
      </p:sp>
      <p:sp>
        <p:nvSpPr>
          <p:cNvPr id="4" name="文本框 3"/>
          <p:cNvSpPr txBox="1"/>
          <p:nvPr/>
        </p:nvSpPr>
        <p:spPr>
          <a:xfrm>
            <a:off x="459105" y="1721485"/>
            <a:ext cx="7962265" cy="4154984"/>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链接</a:t>
            </a:r>
            <a:r>
              <a:rPr lang="zh-CN" altLang="en-US" sz="2400" dirty="0">
                <a:latin typeface="华文仿宋" panose="02010600040101010101" pitchFamily="2" charset="-122"/>
                <a:ea typeface="华文仿宋" panose="02010600040101010101" pitchFamily="2" charset="-122"/>
              </a:rPr>
              <a:t>聚合网站</a:t>
            </a:r>
            <a:r>
              <a:rPr lang="en-US" altLang="zh-CN" sz="2400" dirty="0" err="1">
                <a:latin typeface="华文仿宋" panose="02010600040101010101" pitchFamily="2" charset="-122"/>
                <a:ea typeface="华文仿宋" panose="02010600040101010101" pitchFamily="2" charset="-122"/>
              </a:rPr>
              <a:t>reddit</a:t>
            </a:r>
            <a:r>
              <a:rPr lang="zh-CN" altLang="en-US" sz="2400" dirty="0">
                <a:latin typeface="华文仿宋" panose="02010600040101010101" pitchFamily="2" charset="-122"/>
                <a:ea typeface="华文仿宋" panose="02010600040101010101" pitchFamily="2" charset="-122"/>
              </a:rPr>
              <a:t>（</a:t>
            </a:r>
            <a:r>
              <a:rPr lang="en-US" altLang="zh-CN" sz="2400" dirty="0">
                <a:latin typeface="华文仿宋" panose="02010600040101010101" pitchFamily="2" charset="-122"/>
                <a:ea typeface="华文仿宋" panose="02010600040101010101" pitchFamily="2" charset="-122"/>
              </a:rPr>
              <a:t>www.reddit.com</a:t>
            </a:r>
            <a:r>
              <a:rPr lang="zh-CN" altLang="en-US" sz="2400" dirty="0">
                <a:latin typeface="华文仿宋" panose="02010600040101010101" pitchFamily="2" charset="-122"/>
                <a:ea typeface="华文仿宋" panose="02010600040101010101" pitchFamily="2" charset="-122"/>
              </a:rPr>
              <a:t>）拥有几亿用户，虽然英文版主要面向美国。每个</a:t>
            </a:r>
            <a:r>
              <a:rPr lang="zh-CN" altLang="en-US" sz="2400" dirty="0" smtClean="0">
                <a:latin typeface="华文仿宋" panose="02010600040101010101" pitchFamily="2" charset="-122"/>
                <a:ea typeface="华文仿宋" panose="02010600040101010101" pitchFamily="2" charset="-122"/>
              </a:rPr>
              <a:t>用户都</a:t>
            </a:r>
            <a:r>
              <a:rPr lang="zh-CN" altLang="en-US" sz="2400" dirty="0">
                <a:latin typeface="华文仿宋" panose="02010600040101010101" pitchFamily="2" charset="-122"/>
                <a:ea typeface="华文仿宋" panose="02010600040101010101" pitchFamily="2" charset="-122"/>
              </a:rPr>
              <a:t>可以发布他们感兴趣的网站的链接，同时为该链接指定标题</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endParaRPr lang="en-US" altLang="zh-CN" sz="2400" dirty="0">
              <a:latin typeface="华文仿宋" panose="02010600040101010101" pitchFamily="2" charset="-122"/>
              <a:ea typeface="华文仿宋" panose="02010600040101010101" pitchFamily="2" charset="-122"/>
            </a:endParaRPr>
          </a:p>
          <a:p>
            <a:r>
              <a:rPr lang="zh-CN" altLang="en-US" sz="2400" dirty="0" smtClean="0">
                <a:latin typeface="华文仿宋" panose="02010600040101010101" pitchFamily="2" charset="-122"/>
                <a:ea typeface="华文仿宋" panose="02010600040101010101" pitchFamily="2" charset="-122"/>
              </a:rPr>
              <a:t>  其他</a:t>
            </a:r>
            <a:r>
              <a:rPr lang="zh-CN" altLang="en-US" sz="2400" dirty="0">
                <a:latin typeface="华文仿宋" panose="02010600040101010101" pitchFamily="2" charset="-122"/>
                <a:ea typeface="华文仿宋" panose="02010600040101010101" pitchFamily="2" charset="-122"/>
              </a:rPr>
              <a:t>用户对其点赞，表示他们</a:t>
            </a:r>
            <a:r>
              <a:rPr lang="zh-CN" altLang="en-US" sz="2400" dirty="0" smtClean="0">
                <a:latin typeface="华文仿宋" panose="02010600040101010101" pitchFamily="2" charset="-122"/>
                <a:ea typeface="华文仿宋" panose="02010600040101010101" pitchFamily="2" charset="-122"/>
              </a:rPr>
              <a:t>喜欢</a:t>
            </a:r>
            <a:r>
              <a:rPr lang="zh-CN" altLang="en-US" sz="2400" dirty="0">
                <a:latin typeface="华文仿宋" panose="02010600040101010101" pitchFamily="2" charset="-122"/>
                <a:ea typeface="华文仿宋" panose="02010600040101010101" pitchFamily="2" charset="-122"/>
              </a:rPr>
              <a:t>这个链接的内容，也可以投反对票，表示不喜欢。点赞最高的链接将被移到网页的最上面，</a:t>
            </a:r>
            <a:r>
              <a:rPr lang="zh-CN" altLang="en-US" sz="2400" dirty="0" smtClean="0">
                <a:latin typeface="华文仿宋" panose="02010600040101010101" pitchFamily="2" charset="-122"/>
                <a:ea typeface="华文仿宋" panose="02010600040101010101" pitchFamily="2" charset="-122"/>
              </a:rPr>
              <a:t>没有</a:t>
            </a:r>
            <a:r>
              <a:rPr lang="zh-CN" altLang="en-US" sz="2400" dirty="0">
                <a:latin typeface="华文仿宋" panose="02010600040101010101" pitchFamily="2" charset="-122"/>
                <a:ea typeface="华文仿宋" panose="02010600040101010101" pitchFamily="2" charset="-122"/>
              </a:rPr>
              <a:t>多少人喜欢的将不会显示。随着时间的推移，先前发表的链接也将不再显示（根据喜欢数来定）。</a:t>
            </a:r>
            <a:endParaRPr lang="zh-CN" altLang="en-US" sz="2400" dirty="0">
              <a:latin typeface="华文仿宋" panose="02010600040101010101" pitchFamily="2" charset="-122"/>
              <a:ea typeface="华文仿宋" panose="02010600040101010101" pitchFamily="2" charset="-122"/>
            </a:endParaRPr>
          </a:p>
          <a:p>
            <a:r>
              <a:rPr lang="en-US" altLang="zh-CN" sz="2400" dirty="0" smtClean="0">
                <a:latin typeface="华文仿宋" panose="02010600040101010101" pitchFamily="2" charset="-122"/>
                <a:ea typeface="华文仿宋" panose="02010600040101010101" pitchFamily="2" charset="-122"/>
              </a:rPr>
              <a:t> </a:t>
            </a:r>
            <a:endParaRPr lang="en-US" altLang="zh-CN" sz="2400" dirty="0" smtClean="0">
              <a:latin typeface="华文仿宋" panose="02010600040101010101" pitchFamily="2" charset="-122"/>
              <a:ea typeface="华文仿宋" panose="02010600040101010101" pitchFamily="2" charset="-122"/>
            </a:endParaRPr>
          </a:p>
          <a:p>
            <a:r>
              <a:rPr lang="zh-CN" altLang="en-US" sz="2400" dirty="0" smtClean="0">
                <a:latin typeface="华文仿宋" panose="02010600040101010101" pitchFamily="2" charset="-122"/>
                <a:ea typeface="华文仿宋" panose="02010600040101010101" pitchFamily="2" charset="-122"/>
              </a:rPr>
              <a:t>  分享</a:t>
            </a:r>
            <a:r>
              <a:rPr lang="zh-CN" altLang="en-US" sz="2400" dirty="0">
                <a:latin typeface="华文仿宋" panose="02010600040101010101" pitchFamily="2" charset="-122"/>
                <a:ea typeface="华文仿宋" panose="02010600040101010101" pitchFamily="2" charset="-122"/>
              </a:rPr>
              <a:t>的链接被点赞后，用户将会获得叫作</a:t>
            </a:r>
            <a:r>
              <a:rPr lang="en-US" altLang="zh-CN" sz="2400" dirty="0" smtClean="0">
                <a:latin typeface="华文仿宋" panose="02010600040101010101" pitchFamily="2" charset="-122"/>
                <a:ea typeface="华文仿宋" panose="02010600040101010101" pitchFamily="2" charset="-122"/>
              </a:rPr>
              <a:t>karma</a:t>
            </a:r>
            <a:r>
              <a:rPr lang="zh-CN" altLang="en-US" sz="2400" dirty="0" smtClean="0">
                <a:latin typeface="华文仿宋" panose="02010600040101010101" pitchFamily="2" charset="-122"/>
                <a:ea typeface="华文仿宋" panose="02010600040101010101" pitchFamily="2" charset="-122"/>
              </a:rPr>
              <a:t>的</a:t>
            </a:r>
            <a:r>
              <a:rPr lang="zh-CN" altLang="en-US" sz="2400" dirty="0">
                <a:latin typeface="华文仿宋" panose="02010600040101010101" pitchFamily="2" charset="-122"/>
                <a:ea typeface="华文仿宋" panose="02010600040101010101" pitchFamily="2" charset="-122"/>
              </a:rPr>
              <a:t>积分，这也是为了激励用户只分享好故事。</a:t>
            </a:r>
            <a:endParaRPr lang="zh-CN" altLang="en-US" sz="24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98475" y="656590"/>
            <a:ext cx="8054975" cy="1569660"/>
          </a:xfrm>
          <a:prstGeom prst="rect">
            <a:avLst/>
          </a:prstGeom>
          <a:noFill/>
        </p:spPr>
        <p:txBody>
          <a:bodyPr wrap="square" rtlCol="0" anchor="t">
            <a:spAutoFit/>
          </a:bodyPr>
          <a:lstStyle/>
          <a:p>
            <a:pPr marL="285750" indent="-285750"/>
            <a:r>
              <a:rPr lang="zh-CN" altLang="en-US" sz="2400" dirty="0" smtClean="0">
                <a:latin typeface="华文仿宋" panose="02010600040101010101" pitchFamily="2" charset="-122"/>
                <a:ea typeface="华文仿宋" panose="02010600040101010101" pitchFamily="2" charset="-122"/>
              </a:rPr>
              <a:t>  代码</a:t>
            </a:r>
            <a:r>
              <a:rPr lang="zh-CN" altLang="en-US" sz="2400" dirty="0">
                <a:latin typeface="华文仿宋" panose="02010600040101010101" pitchFamily="2" charset="-122"/>
                <a:ea typeface="华文仿宋" panose="02010600040101010101" pitchFamily="2" charset="-122"/>
              </a:rPr>
              <a:t>如下</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pPr marL="285750" indent="-285750"/>
            <a:endParaRPr lang="zh-CN" altLang="en-US" i="1" dirty="0"/>
          </a:p>
          <a:p>
            <a:pPr marL="742950" lvl="1" indent="-285750">
              <a:buFont typeface="Arial" panose="020B0604020202020204" pitchFamily="34" charset="0"/>
              <a:buChar char="•"/>
            </a:pPr>
            <a:r>
              <a:rPr lang="zh-CN" altLang="en-US" i="1" dirty="0">
                <a:sym typeface="+mn-ea"/>
              </a:rPr>
              <a:t>for cluster_number in range(n_clusters):</a:t>
            </a:r>
            <a:endParaRPr lang="zh-CN" altLang="en-US" i="1" dirty="0"/>
          </a:p>
          <a:p>
            <a:pPr lvl="2" indent="0">
              <a:buFont typeface="Arial" panose="020B0604020202020204" pitchFamily="34" charset="0"/>
              <a:buNone/>
            </a:pPr>
            <a:r>
              <a:rPr lang="zh-CN" altLang="en-US" i="1" dirty="0">
                <a:sym typeface="+mn-ea"/>
              </a:rPr>
              <a:t>print("Cluster {} contains {} samples".format(cluster_number,c[cluster_number]))</a:t>
            </a:r>
            <a:endParaRPr lang="zh-CN" altLang="en-US" i="1" dirty="0"/>
          </a:p>
        </p:txBody>
      </p:sp>
      <p:sp>
        <p:nvSpPr>
          <p:cNvPr id="4" name="文本框 3"/>
          <p:cNvSpPr txBox="1"/>
          <p:nvPr/>
        </p:nvSpPr>
        <p:spPr>
          <a:xfrm>
            <a:off x="498475" y="2330450"/>
            <a:ext cx="8054975" cy="2459006"/>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接下来</a:t>
            </a:r>
            <a:r>
              <a:rPr lang="zh-CN" altLang="en-US" sz="2400" dirty="0">
                <a:latin typeface="华文仿宋" panose="02010600040101010101" pitchFamily="2" charset="-122"/>
                <a:ea typeface="华文仿宋" panose="02010600040101010101" pitchFamily="2" charset="-122"/>
              </a:rPr>
              <a:t>（在循环体内部），遍历该簇最重要的词语。首先，从质心点找出特征值最大的</a:t>
            </a:r>
            <a:r>
              <a:rPr lang="en-US" altLang="zh-CN" sz="2400" dirty="0">
                <a:latin typeface="华文仿宋" panose="02010600040101010101" pitchFamily="2" charset="-122"/>
                <a:ea typeface="华文仿宋" panose="02010600040101010101" pitchFamily="2" charset="-122"/>
              </a:rPr>
              <a:t>5</a:t>
            </a:r>
            <a:r>
              <a:rPr lang="zh-CN" altLang="en-US" sz="2400" dirty="0">
                <a:latin typeface="华文仿宋" panose="02010600040101010101" pitchFamily="2" charset="-122"/>
                <a:ea typeface="华文仿宋" panose="02010600040101010101" pitchFamily="2" charset="-122"/>
              </a:rPr>
              <a:t>个</a:t>
            </a:r>
            <a:r>
              <a:rPr lang="zh-CN" altLang="en-US" sz="2400" dirty="0" smtClean="0">
                <a:latin typeface="华文仿宋" panose="02010600040101010101" pitchFamily="2" charset="-122"/>
                <a:ea typeface="华文仿宋" panose="02010600040101010101" pitchFamily="2" charset="-122"/>
              </a:rPr>
              <a:t>特征</a:t>
            </a:r>
            <a:r>
              <a:rPr lang="zh-CN" altLang="en-US" sz="2400" dirty="0">
                <a:latin typeface="华文仿宋" panose="02010600040101010101" pitchFamily="2" charset="-122"/>
                <a:ea typeface="华文仿宋" panose="02010600040101010101" pitchFamily="2" charset="-122"/>
              </a:rPr>
              <a:t>。代码如下</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endParaRPr lang="zh-CN" altLang="en-US" dirty="0"/>
          </a:p>
          <a:p>
            <a:pPr marL="742950" lvl="1" indent="-285750">
              <a:lnSpc>
                <a:spcPct val="125000"/>
              </a:lnSpc>
              <a:spcBef>
                <a:spcPts val="0"/>
              </a:spcBef>
              <a:spcAft>
                <a:spcPts val="0"/>
              </a:spcAft>
              <a:buFont typeface="Arial" panose="020B0604020202020204" pitchFamily="34" charset="0"/>
              <a:buChar char="•"/>
            </a:pPr>
            <a:r>
              <a:rPr lang="zh-CN" altLang="en-US" i="1" dirty="0"/>
              <a:t>print(" Most important terms")</a:t>
            </a:r>
            <a:endParaRPr lang="zh-CN" altLang="en-US" i="1" dirty="0"/>
          </a:p>
          <a:p>
            <a:pPr marL="742950" lvl="1" indent="-285750">
              <a:lnSpc>
                <a:spcPct val="125000"/>
              </a:lnSpc>
              <a:spcBef>
                <a:spcPts val="0"/>
              </a:spcBef>
              <a:spcAft>
                <a:spcPts val="0"/>
              </a:spcAft>
              <a:buFont typeface="Arial" panose="020B0604020202020204" pitchFamily="34" charset="0"/>
              <a:buChar char="•"/>
            </a:pPr>
            <a:r>
              <a:rPr lang="zh-CN" altLang="en-US" i="1" dirty="0"/>
              <a:t>centroid = pipeline.named_steps['clusterer'].cluster_centers_</a:t>
            </a:r>
            <a:endParaRPr lang="zh-CN" altLang="en-US" i="1" dirty="0"/>
          </a:p>
          <a:p>
            <a:pPr marL="742950" lvl="1" indent="-285750">
              <a:lnSpc>
                <a:spcPct val="125000"/>
              </a:lnSpc>
              <a:spcBef>
                <a:spcPts val="0"/>
              </a:spcBef>
              <a:spcAft>
                <a:spcPts val="0"/>
              </a:spcAft>
              <a:buFont typeface="Arial" panose="020B0604020202020204" pitchFamily="34" charset="0"/>
              <a:buChar char="•"/>
            </a:pPr>
            <a:r>
              <a:rPr lang="zh-CN" altLang="en-US" i="1" dirty="0"/>
              <a:t>[cluster_number]</a:t>
            </a:r>
            <a:endParaRPr lang="zh-CN" altLang="en-US" i="1" dirty="0"/>
          </a:p>
          <a:p>
            <a:pPr marL="742950" lvl="1" indent="-285750">
              <a:lnSpc>
                <a:spcPct val="125000"/>
              </a:lnSpc>
              <a:spcBef>
                <a:spcPts val="0"/>
              </a:spcBef>
              <a:spcAft>
                <a:spcPts val="0"/>
              </a:spcAft>
              <a:buFont typeface="Arial" panose="020B0604020202020204" pitchFamily="34" charset="0"/>
              <a:buChar char="•"/>
            </a:pPr>
            <a:r>
              <a:rPr lang="zh-CN" altLang="en-US" i="1" dirty="0"/>
              <a:t>most_important = centroid.argsort()</a:t>
            </a:r>
            <a:endParaRPr lang="zh-CN" altLang="en-US" i="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06400" y="609600"/>
            <a:ext cx="7869555" cy="3693319"/>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依次</a:t>
            </a:r>
            <a:r>
              <a:rPr lang="zh-CN" altLang="en-US" sz="2400" dirty="0">
                <a:latin typeface="华文仿宋" panose="02010600040101010101" pitchFamily="2" charset="-122"/>
                <a:ea typeface="华文仿宋" panose="02010600040101010101" pitchFamily="2" charset="-122"/>
              </a:rPr>
              <a:t>输出这</a:t>
            </a:r>
            <a:r>
              <a:rPr lang="en-US" altLang="zh-CN" sz="2400" dirty="0">
                <a:latin typeface="华文仿宋" panose="02010600040101010101" pitchFamily="2" charset="-122"/>
                <a:ea typeface="华文仿宋" panose="02010600040101010101" pitchFamily="2" charset="-122"/>
              </a:rPr>
              <a:t>5</a:t>
            </a:r>
            <a:r>
              <a:rPr lang="zh-CN" altLang="en-US" sz="2400" dirty="0">
                <a:latin typeface="华文仿宋" panose="02010600040101010101" pitchFamily="2" charset="-122"/>
                <a:ea typeface="华文仿宋" panose="02010600040101010101" pitchFamily="2" charset="-122"/>
              </a:rPr>
              <a:t>个</a:t>
            </a:r>
            <a:r>
              <a:rPr lang="zh-CN" altLang="en-US" sz="2400" dirty="0" smtClean="0">
                <a:latin typeface="华文仿宋" panose="02010600040101010101" pitchFamily="2" charset="-122"/>
                <a:ea typeface="华文仿宋" panose="02010600040101010101" pitchFamily="2" charset="-122"/>
              </a:rPr>
              <a:t>特征：</a:t>
            </a:r>
            <a:endParaRPr lang="en-US" altLang="zh-CN" sz="2400" dirty="0" smtClean="0">
              <a:latin typeface="华文仿宋" panose="02010600040101010101" pitchFamily="2" charset="-122"/>
              <a:ea typeface="华文仿宋" panose="02010600040101010101" pitchFamily="2" charset="-122"/>
            </a:endParaRPr>
          </a:p>
          <a:p>
            <a:endParaRPr lang="zh-CN" altLang="en-US" dirty="0"/>
          </a:p>
          <a:p>
            <a:pPr marL="742950" lvl="1" indent="-285750">
              <a:buFont typeface="Arial" panose="020B0604020202020204" pitchFamily="34" charset="0"/>
              <a:buChar char="•"/>
            </a:pPr>
            <a:r>
              <a:rPr lang="zh-CN" altLang="en-US" i="1" dirty="0"/>
              <a:t>for i in range(5):</a:t>
            </a:r>
            <a:endParaRPr lang="zh-CN" altLang="en-US" i="1" dirty="0"/>
          </a:p>
          <a:p>
            <a:pPr marL="742950" lvl="1" indent="-285750">
              <a:buFont typeface="Arial" panose="020B0604020202020204" pitchFamily="34" charset="0"/>
              <a:buChar char="•"/>
            </a:pPr>
            <a:endParaRPr lang="zh-CN" altLang="en-US" i="1" dirty="0"/>
          </a:p>
          <a:p>
            <a:r>
              <a:rPr lang="zh-CN" altLang="en-US" sz="2400" dirty="0" smtClean="0">
                <a:latin typeface="华文仿宋" panose="02010600040101010101" pitchFamily="2" charset="-122"/>
                <a:ea typeface="华文仿宋" panose="02010600040101010101" pitchFamily="2" charset="-122"/>
              </a:rPr>
              <a:t>  对</a:t>
            </a:r>
            <a:r>
              <a:rPr lang="en-US" altLang="zh-CN" sz="2400" dirty="0" err="1">
                <a:latin typeface="华文仿宋" panose="02010600040101010101" pitchFamily="2" charset="-122"/>
                <a:ea typeface="华文仿宋" panose="02010600040101010101" pitchFamily="2" charset="-122"/>
              </a:rPr>
              <a:t>i</a:t>
            </a:r>
            <a:r>
              <a:rPr lang="zh-CN" altLang="en-US" sz="2400" dirty="0">
                <a:latin typeface="华文仿宋" panose="02010600040101010101" pitchFamily="2" charset="-122"/>
                <a:ea typeface="华文仿宋" panose="02010600040101010101" pitchFamily="2" charset="-122"/>
              </a:rPr>
              <a:t>取反，因为</a:t>
            </a:r>
            <a:r>
              <a:rPr lang="en-US" altLang="zh-CN" sz="2400" dirty="0" err="1">
                <a:latin typeface="华文仿宋" panose="02010600040101010101" pitchFamily="2" charset="-122"/>
                <a:ea typeface="华文仿宋" panose="02010600040101010101" pitchFamily="2" charset="-122"/>
              </a:rPr>
              <a:t>most_important</a:t>
            </a:r>
            <a:r>
              <a:rPr lang="zh-CN" altLang="en-US" sz="2400" dirty="0">
                <a:latin typeface="华文仿宋" panose="02010600040101010101" pitchFamily="2" charset="-122"/>
                <a:ea typeface="华文仿宋" panose="02010600040101010101" pitchFamily="2" charset="-122"/>
              </a:rPr>
              <a:t>数组中的最小值排在最</a:t>
            </a:r>
            <a:r>
              <a:rPr lang="zh-CN" altLang="en-US" sz="2400" dirty="0" smtClean="0">
                <a:latin typeface="华文仿宋" panose="02010600040101010101" pitchFamily="2" charset="-122"/>
                <a:ea typeface="华文仿宋" panose="02010600040101010101" pitchFamily="2" charset="-122"/>
              </a:rPr>
              <a:t>前面：</a:t>
            </a:r>
            <a:endParaRPr lang="en-US" altLang="zh-CN" sz="2400" dirty="0" smtClean="0">
              <a:latin typeface="华文仿宋" panose="02010600040101010101" pitchFamily="2" charset="-122"/>
              <a:ea typeface="华文仿宋" panose="02010600040101010101" pitchFamily="2" charset="-122"/>
            </a:endParaRPr>
          </a:p>
          <a:p>
            <a:endParaRPr lang="zh-CN" altLang="en-US" i="1" dirty="0"/>
          </a:p>
          <a:p>
            <a:pPr marL="742950" lvl="1" indent="-285750">
              <a:buFont typeface="Arial" panose="020B0604020202020204" pitchFamily="34" charset="0"/>
              <a:buChar char="•"/>
            </a:pPr>
            <a:r>
              <a:rPr lang="zh-CN" altLang="en-US" i="1" dirty="0"/>
              <a:t>term_index = most_important[-(i+1)]</a:t>
            </a:r>
            <a:endParaRPr lang="zh-CN" altLang="en-US" i="1" dirty="0"/>
          </a:p>
          <a:p>
            <a:pPr marL="742950" lvl="1" indent="-285750">
              <a:buFont typeface="Arial" panose="020B0604020202020204" pitchFamily="34" charset="0"/>
              <a:buChar char="•"/>
            </a:pPr>
            <a:endParaRPr lang="zh-CN" altLang="en-US" i="1" dirty="0"/>
          </a:p>
          <a:p>
            <a:pPr marL="285750" indent="-285750"/>
            <a:r>
              <a:rPr lang="zh-CN" altLang="en-US" sz="2400" dirty="0" smtClean="0">
                <a:latin typeface="华文仿宋" panose="02010600040101010101" pitchFamily="2" charset="-122"/>
                <a:ea typeface="华文仿宋" panose="02010600040101010101" pitchFamily="2" charset="-122"/>
              </a:rPr>
              <a:t>  然后</a:t>
            </a:r>
            <a:r>
              <a:rPr lang="zh-CN" altLang="en-US" sz="2400" dirty="0">
                <a:latin typeface="华文仿宋" panose="02010600040101010101" pitchFamily="2" charset="-122"/>
                <a:ea typeface="华文仿宋" panose="02010600040101010101" pitchFamily="2" charset="-122"/>
              </a:rPr>
              <a:t>输出序号、词语和</a:t>
            </a:r>
            <a:r>
              <a:rPr lang="zh-CN" altLang="en-US" sz="2400" dirty="0" smtClean="0">
                <a:latin typeface="华文仿宋" panose="02010600040101010101" pitchFamily="2" charset="-122"/>
                <a:ea typeface="华文仿宋" panose="02010600040101010101" pitchFamily="2" charset="-122"/>
              </a:rPr>
              <a:t>得分：</a:t>
            </a:r>
            <a:endParaRPr lang="en-US" altLang="zh-CN" sz="2400" dirty="0" smtClean="0">
              <a:latin typeface="华文仿宋" panose="02010600040101010101" pitchFamily="2" charset="-122"/>
              <a:ea typeface="华文仿宋" panose="02010600040101010101" pitchFamily="2" charset="-122"/>
            </a:endParaRPr>
          </a:p>
          <a:p>
            <a:pPr marL="285750" indent="-285750"/>
            <a:endParaRPr lang="zh-CN" altLang="en-US" i="1" dirty="0"/>
          </a:p>
          <a:p>
            <a:pPr marL="742950" lvl="1" indent="-285750">
              <a:buFont typeface="Arial" panose="020B0604020202020204" pitchFamily="34" charset="0"/>
              <a:buChar char="•"/>
            </a:pPr>
            <a:r>
              <a:rPr lang="zh-CN" altLang="en-US" i="1" dirty="0"/>
              <a:t>print(" {0}) {1} (score: {2:.4f})".format(i+1, terms[term_index], centroid[term_index]))</a:t>
            </a:r>
            <a:endParaRPr lang="zh-CN" altLang="en-US" i="1" dirty="0"/>
          </a:p>
        </p:txBody>
      </p:sp>
      <p:sp>
        <p:nvSpPr>
          <p:cNvPr id="4" name="文本框 3"/>
          <p:cNvSpPr txBox="1"/>
          <p:nvPr/>
        </p:nvSpPr>
        <p:spPr>
          <a:xfrm>
            <a:off x="406400" y="4602480"/>
            <a:ext cx="7870190" cy="1569660"/>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结果</a:t>
            </a:r>
            <a:r>
              <a:rPr lang="zh-CN" altLang="en-US" sz="2400" dirty="0">
                <a:latin typeface="华文仿宋" panose="02010600040101010101" pitchFamily="2" charset="-122"/>
                <a:ea typeface="华文仿宋" panose="02010600040101010101" pitchFamily="2" charset="-122"/>
              </a:rPr>
              <a:t>能较好地反映当时人们关注的焦点。我得到的结果（</a:t>
            </a:r>
            <a:r>
              <a:rPr lang="en-US" altLang="zh-CN" sz="2400" dirty="0">
                <a:latin typeface="华文仿宋" panose="02010600040101010101" pitchFamily="2" charset="-122"/>
                <a:ea typeface="华文仿宋" panose="02010600040101010101" pitchFamily="2" charset="-122"/>
              </a:rPr>
              <a:t>2015</a:t>
            </a:r>
            <a:r>
              <a:rPr lang="zh-CN" altLang="en-US" sz="2400" dirty="0">
                <a:latin typeface="华文仿宋" panose="02010600040101010101" pitchFamily="2" charset="-122"/>
                <a:ea typeface="华文仿宋" panose="02010600040101010101" pitchFamily="2" charset="-122"/>
              </a:rPr>
              <a:t>年</a:t>
            </a:r>
            <a:r>
              <a:rPr lang="en-US" altLang="zh-CN" sz="2400" dirty="0">
                <a:latin typeface="华文仿宋" panose="02010600040101010101" pitchFamily="2" charset="-122"/>
                <a:ea typeface="华文仿宋" panose="02010600040101010101" pitchFamily="2" charset="-122"/>
              </a:rPr>
              <a:t>3</a:t>
            </a:r>
            <a:r>
              <a:rPr lang="zh-CN" altLang="en-US" sz="2400" dirty="0">
                <a:latin typeface="华文仿宋" panose="02010600040101010101" pitchFamily="2" charset="-122"/>
                <a:ea typeface="华文仿宋" panose="02010600040101010101" pitchFamily="2" charset="-122"/>
              </a:rPr>
              <a:t>月）中，几个簇的主题</a:t>
            </a:r>
            <a:r>
              <a:rPr lang="zh-CN" altLang="en-US" sz="2400" dirty="0" smtClean="0">
                <a:latin typeface="华文仿宋" panose="02010600040101010101" pitchFamily="2" charset="-122"/>
                <a:ea typeface="华文仿宋" panose="02010600040101010101" pitchFamily="2" charset="-122"/>
              </a:rPr>
              <a:t>为健康</a:t>
            </a:r>
            <a:r>
              <a:rPr lang="zh-CN" altLang="en-US" sz="2400" dirty="0">
                <a:latin typeface="华文仿宋" panose="02010600040101010101" pitchFamily="2" charset="-122"/>
                <a:ea typeface="华文仿宋" panose="02010600040101010101" pitchFamily="2" charset="-122"/>
              </a:rPr>
              <a:t>问题、中东紧张局势、朝鲜半岛紧张局势和俄罗斯相关问题。这些充斥着当时的新闻头条</a:t>
            </a:r>
            <a:r>
              <a:rPr lang="en-US" altLang="zh-CN" sz="2400" dirty="0" smtClean="0">
                <a:latin typeface="华文仿宋" panose="02010600040101010101" pitchFamily="2" charset="-122"/>
                <a:ea typeface="华文仿宋" panose="02010600040101010101" pitchFamily="2" charset="-122"/>
              </a:rPr>
              <a:t>——</a:t>
            </a:r>
            <a:r>
              <a:rPr lang="zh-CN" altLang="en-US" sz="2400" dirty="0" smtClean="0">
                <a:latin typeface="华文仿宋" panose="02010600040101010101" pitchFamily="2" charset="-122"/>
                <a:ea typeface="华文仿宋" panose="02010600040101010101" pitchFamily="2" charset="-122"/>
              </a:rPr>
              <a:t>虽然</a:t>
            </a:r>
            <a:r>
              <a:rPr lang="zh-CN" altLang="en-US" sz="2400" dirty="0">
                <a:latin typeface="华文仿宋" panose="02010600040101010101" pitchFamily="2" charset="-122"/>
                <a:ea typeface="华文仿宋" panose="02010600040101010101" pitchFamily="2" charset="-122"/>
              </a:rPr>
              <a:t>很多年以来就一直这样！</a:t>
            </a:r>
            <a:endParaRPr lang="zh-CN" altLang="en-US" sz="24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8470" y="730885"/>
            <a:ext cx="4185920" cy="523220"/>
          </a:xfrm>
          <a:prstGeom prst="rect">
            <a:avLst/>
          </a:prstGeom>
          <a:noFill/>
        </p:spPr>
        <p:txBody>
          <a:bodyPr wrap="square" rtlCol="0" anchor="t">
            <a:spAutoFit/>
          </a:bodyPr>
          <a:lstStyle/>
          <a:p>
            <a:r>
              <a:rPr lang="zh-CN" altLang="en-US" sz="2800" dirty="0">
                <a:latin typeface="华文仿宋" panose="02010600040101010101" pitchFamily="2" charset="-122"/>
                <a:ea typeface="华文仿宋" panose="02010600040101010101" pitchFamily="2" charset="-122"/>
              </a:rPr>
              <a:t>工作原理</a:t>
            </a:r>
            <a:endParaRPr lang="zh-CN" altLang="en-US" sz="2800" b="1" dirty="0">
              <a:latin typeface="华文仿宋" panose="02010600040101010101" pitchFamily="2" charset="-122"/>
              <a:ea typeface="华文仿宋" panose="02010600040101010101" pitchFamily="2" charset="-122"/>
            </a:endParaRPr>
          </a:p>
        </p:txBody>
      </p:sp>
      <p:sp>
        <p:nvSpPr>
          <p:cNvPr id="4" name="文本框 3"/>
          <p:cNvSpPr txBox="1"/>
          <p:nvPr/>
        </p:nvSpPr>
        <p:spPr>
          <a:xfrm>
            <a:off x="458470" y="1456690"/>
            <a:ext cx="8147685" cy="1569660"/>
          </a:xfrm>
          <a:prstGeom prst="rect">
            <a:avLst/>
          </a:prstGeom>
          <a:noFill/>
        </p:spPr>
        <p:txBody>
          <a:bodyPr wrap="square" rtlCol="0" anchor="t">
            <a:spAutoFit/>
          </a:bodyPr>
          <a:lstStyle/>
          <a:p>
            <a:r>
              <a:rPr lang="en-US" altLang="zh-CN" sz="2400" dirty="0">
                <a:latin typeface="华文仿宋" panose="02010600040101010101" pitchFamily="2" charset="-122"/>
                <a:ea typeface="华文仿宋" panose="02010600040101010101" pitchFamily="2" charset="-122"/>
              </a:rPr>
              <a:t>k-means</a:t>
            </a:r>
            <a:r>
              <a:rPr lang="zh-CN" altLang="en-US" sz="2400" dirty="0">
                <a:latin typeface="华文仿宋" panose="02010600040101010101" pitchFamily="2" charset="-122"/>
                <a:ea typeface="华文仿宋" panose="02010600040101010101" pitchFamily="2" charset="-122"/>
              </a:rPr>
              <a:t>算法不考虑特征的权重，实际上它假定所有的特征取值范围相同。</a:t>
            </a:r>
            <a:r>
              <a:rPr lang="zh-CN" altLang="en-US" sz="2400" dirty="0" smtClean="0">
                <a:latin typeface="华文仿宋" panose="02010600040101010101" pitchFamily="2" charset="-122"/>
                <a:ea typeface="华文仿宋" panose="02010600040101010101" pitchFamily="2" charset="-122"/>
              </a:rPr>
              <a:t>我们之前探讨过</a:t>
            </a:r>
            <a:r>
              <a:rPr lang="zh-CN" altLang="en-US" sz="2400" dirty="0">
                <a:latin typeface="华文仿宋" panose="02010600040101010101" pitchFamily="2" charset="-122"/>
                <a:ea typeface="华文仿宋" panose="02010600040101010101" pitchFamily="2" charset="-122"/>
              </a:rPr>
              <a:t>使用取值范围不同的特征所带来的问题。</a:t>
            </a:r>
            <a:r>
              <a:rPr lang="en-US" altLang="zh-CN" sz="2400" dirty="0">
                <a:latin typeface="华文仿宋" panose="02010600040101010101" pitchFamily="2" charset="-122"/>
                <a:ea typeface="华文仿宋" panose="02010600040101010101" pitchFamily="2" charset="-122"/>
              </a:rPr>
              <a:t>k-means</a:t>
            </a:r>
            <a:r>
              <a:rPr lang="zh-CN" altLang="en-US" sz="2400" dirty="0">
                <a:latin typeface="华文仿宋" panose="02010600040101010101" pitchFamily="2" charset="-122"/>
                <a:ea typeface="华文仿宋" panose="02010600040101010101" pitchFamily="2" charset="-122"/>
              </a:rPr>
              <a:t>算法寻找的是圆形簇（</a:t>
            </a:r>
            <a:r>
              <a:rPr lang="en-US" altLang="zh-CN" sz="2400" dirty="0">
                <a:latin typeface="华文仿宋" panose="02010600040101010101" pitchFamily="2" charset="-122"/>
                <a:ea typeface="华文仿宋" panose="02010600040101010101" pitchFamily="2" charset="-122"/>
              </a:rPr>
              <a:t>circular clusters</a:t>
            </a:r>
            <a:r>
              <a:rPr lang="zh-CN" altLang="en-US" sz="2400" dirty="0">
                <a:latin typeface="华文仿宋" panose="02010600040101010101" pitchFamily="2" charset="-122"/>
                <a:ea typeface="华文仿宋" panose="02010600040101010101" pitchFamily="2" charset="-122"/>
              </a:rPr>
              <a:t>），</a:t>
            </a:r>
            <a:r>
              <a:rPr lang="zh-CN" altLang="en-US" sz="2400" dirty="0" smtClean="0">
                <a:latin typeface="华文仿宋" panose="02010600040101010101" pitchFamily="2" charset="-122"/>
                <a:ea typeface="华文仿宋" panose="02010600040101010101" pitchFamily="2" charset="-122"/>
              </a:rPr>
              <a:t>如下</a:t>
            </a:r>
            <a:r>
              <a:rPr lang="zh-CN" altLang="en-US" sz="2400" dirty="0">
                <a:latin typeface="华文仿宋" panose="02010600040101010101" pitchFamily="2" charset="-122"/>
                <a:ea typeface="华文仿宋" panose="02010600040101010101" pitchFamily="2" charset="-122"/>
              </a:rPr>
              <a:t>图所示。</a:t>
            </a:r>
            <a:endParaRPr lang="zh-CN" altLang="en-US" sz="2400" dirty="0">
              <a:latin typeface="华文仿宋" panose="02010600040101010101" pitchFamily="2" charset="-122"/>
              <a:ea typeface="华文仿宋" panose="02010600040101010101" pitchFamily="2" charset="-122"/>
            </a:endParaRPr>
          </a:p>
        </p:txBody>
      </p:sp>
      <p:pic>
        <p:nvPicPr>
          <p:cNvPr id="6" name="图片 5"/>
          <p:cNvPicPr>
            <a:picLocks noChangeAspect="1"/>
          </p:cNvPicPr>
          <p:nvPr/>
        </p:nvPicPr>
        <p:blipFill>
          <a:blip r:embed="rId1"/>
          <a:stretch>
            <a:fillRect/>
          </a:stretch>
        </p:blipFill>
        <p:spPr>
          <a:xfrm>
            <a:off x="593725" y="3667125"/>
            <a:ext cx="7877175" cy="233426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69925" y="791210"/>
            <a:ext cx="7567295" cy="2308324"/>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从</a:t>
            </a:r>
            <a:r>
              <a:rPr lang="zh-CN" altLang="en-US" sz="2400" dirty="0">
                <a:latin typeface="华文仿宋" panose="02010600040101010101" pitchFamily="2" charset="-122"/>
                <a:ea typeface="华文仿宋" panose="02010600040101010101" pitchFamily="2" charset="-122"/>
              </a:rPr>
              <a:t>上图中，我们可以看到不是所有的簇都是圆形。左侧的簇呈圆形，这也是</a:t>
            </a:r>
            <a:r>
              <a:rPr lang="en-US" altLang="zh-CN" sz="2400" dirty="0">
                <a:latin typeface="华文仿宋" panose="02010600040101010101" pitchFamily="2" charset="-122"/>
                <a:ea typeface="华文仿宋" panose="02010600040101010101" pitchFamily="2" charset="-122"/>
              </a:rPr>
              <a:t>k-means</a:t>
            </a:r>
            <a:r>
              <a:rPr lang="zh-CN" altLang="en-US" sz="2400" dirty="0">
                <a:latin typeface="华文仿宋" panose="02010600040101010101" pitchFamily="2" charset="-122"/>
                <a:ea typeface="华文仿宋" panose="02010600040101010101" pitchFamily="2" charset="-122"/>
              </a:rPr>
              <a:t>算法</a:t>
            </a:r>
            <a:r>
              <a:rPr lang="zh-CN" altLang="en-US" sz="2400" dirty="0" smtClean="0">
                <a:latin typeface="华文仿宋" panose="02010600040101010101" pitchFamily="2" charset="-122"/>
                <a:ea typeface="华文仿宋" panose="02010600040101010101" pitchFamily="2" charset="-122"/>
              </a:rPr>
              <a:t>很擅长</a:t>
            </a:r>
            <a:r>
              <a:rPr lang="zh-CN" altLang="en-US" sz="2400" dirty="0">
                <a:latin typeface="华文仿宋" panose="02010600040101010101" pitchFamily="2" charset="-122"/>
                <a:ea typeface="华文仿宋" panose="02010600040101010101" pitchFamily="2" charset="-122"/>
              </a:rPr>
              <a:t>处理的。中间为椭圆形，通过特征规范化（</a:t>
            </a:r>
            <a:r>
              <a:rPr lang="en-US" altLang="zh-CN" sz="2400" dirty="0">
                <a:latin typeface="华文仿宋" panose="02010600040101010101" pitchFamily="2" charset="-122"/>
                <a:ea typeface="华文仿宋" panose="02010600040101010101" pitchFamily="2" charset="-122"/>
              </a:rPr>
              <a:t>feature scaling</a:t>
            </a:r>
            <a:r>
              <a:rPr lang="zh-CN" altLang="en-US" sz="2400" dirty="0">
                <a:latin typeface="华文仿宋" panose="02010600040101010101" pitchFamily="2" charset="-122"/>
                <a:ea typeface="华文仿宋" panose="02010600040101010101" pitchFamily="2" charset="-122"/>
              </a:rPr>
              <a:t>），</a:t>
            </a:r>
            <a:r>
              <a:rPr lang="en-US" altLang="zh-CN" sz="2400" dirty="0">
                <a:latin typeface="华文仿宋" panose="02010600040101010101" pitchFamily="2" charset="-122"/>
                <a:ea typeface="华文仿宋" panose="02010600040101010101" pitchFamily="2" charset="-122"/>
              </a:rPr>
              <a:t>k-means</a:t>
            </a:r>
            <a:r>
              <a:rPr lang="zh-CN" altLang="en-US" sz="2400" dirty="0">
                <a:latin typeface="华文仿宋" panose="02010600040101010101" pitchFamily="2" charset="-122"/>
                <a:ea typeface="华文仿宋" panose="02010600040101010101" pitchFamily="2" charset="-122"/>
              </a:rPr>
              <a:t>算法可以处理该种</a:t>
            </a:r>
            <a:r>
              <a:rPr lang="zh-CN" altLang="en-US" sz="2400" dirty="0" smtClean="0">
                <a:latin typeface="华文仿宋" panose="02010600040101010101" pitchFamily="2" charset="-122"/>
                <a:ea typeface="华文仿宋" panose="02010600040101010101" pitchFamily="2" charset="-122"/>
              </a:rPr>
              <a:t>聚类问题</a:t>
            </a:r>
            <a:r>
              <a:rPr lang="zh-CN" altLang="en-US" sz="2400" dirty="0">
                <a:latin typeface="华文仿宋" panose="02010600040101010101" pitchFamily="2" charset="-122"/>
                <a:ea typeface="华文仿宋" panose="02010600040101010101" pitchFamily="2" charset="-122"/>
              </a:rPr>
              <a:t>。最后一幅图甚至不是凸形的</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这种形状很奇怪，用</a:t>
            </a:r>
            <a:r>
              <a:rPr lang="en-US" altLang="zh-CN" sz="2400" dirty="0">
                <a:latin typeface="华文仿宋" panose="02010600040101010101" pitchFamily="2" charset="-122"/>
                <a:ea typeface="华文仿宋" panose="02010600040101010101" pitchFamily="2" charset="-122"/>
              </a:rPr>
              <a:t>k-means</a:t>
            </a:r>
            <a:r>
              <a:rPr lang="zh-CN" altLang="en-US" sz="2400" dirty="0">
                <a:latin typeface="华文仿宋" panose="02010600040101010101" pitchFamily="2" charset="-122"/>
                <a:ea typeface="华文仿宋" panose="02010600040101010101" pitchFamily="2" charset="-122"/>
              </a:rPr>
              <a:t>算法来处理聚类结果为</a:t>
            </a:r>
            <a:r>
              <a:rPr lang="zh-CN" altLang="en-US" sz="2400" dirty="0" smtClean="0">
                <a:latin typeface="华文仿宋" panose="02010600040101010101" pitchFamily="2" charset="-122"/>
                <a:ea typeface="华文仿宋" panose="02010600040101010101" pitchFamily="2" charset="-122"/>
              </a:rPr>
              <a:t>这种形状</a:t>
            </a:r>
            <a:r>
              <a:rPr lang="zh-CN" altLang="en-US" sz="2400" dirty="0">
                <a:latin typeface="华文仿宋" panose="02010600040101010101" pitchFamily="2" charset="-122"/>
                <a:ea typeface="华文仿宋" panose="02010600040101010101" pitchFamily="2" charset="-122"/>
              </a:rPr>
              <a:t>的数据集有难度。</a:t>
            </a:r>
            <a:endParaRPr lang="zh-CN" altLang="en-US" sz="2400" dirty="0">
              <a:latin typeface="华文仿宋" panose="02010600040101010101" pitchFamily="2" charset="-122"/>
              <a:ea typeface="华文仿宋" panose="02010600040101010101" pitchFamily="2" charset="-122"/>
            </a:endParaRPr>
          </a:p>
        </p:txBody>
      </p:sp>
      <p:sp>
        <p:nvSpPr>
          <p:cNvPr id="4" name="文本框 3"/>
          <p:cNvSpPr txBox="1"/>
          <p:nvPr/>
        </p:nvSpPr>
        <p:spPr>
          <a:xfrm>
            <a:off x="669925" y="3272155"/>
            <a:ext cx="7752080" cy="2308324"/>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证据</a:t>
            </a:r>
            <a:r>
              <a:rPr lang="zh-CN" altLang="en-US" sz="2400" dirty="0">
                <a:latin typeface="华文仿宋" panose="02010600040101010101" pitchFamily="2" charset="-122"/>
                <a:ea typeface="华文仿宋" panose="02010600040101010101" pitchFamily="2" charset="-122"/>
              </a:rPr>
              <a:t>累积算法的工作原理为重新把特征映射到新空间，上节讲到用</a:t>
            </a:r>
            <a:r>
              <a:rPr lang="en-US" altLang="zh-CN" sz="2400" dirty="0">
                <a:latin typeface="华文仿宋" panose="02010600040101010101" pitchFamily="2" charset="-122"/>
                <a:ea typeface="华文仿宋" panose="02010600040101010101" pitchFamily="2" charset="-122"/>
              </a:rPr>
              <a:t>k-means</a:t>
            </a:r>
            <a:r>
              <a:rPr lang="zh-CN" altLang="en-US" sz="2400" dirty="0">
                <a:latin typeface="华文仿宋" panose="02010600040101010101" pitchFamily="2" charset="-122"/>
                <a:ea typeface="华文仿宋" panose="02010600040101010101" pitchFamily="2" charset="-122"/>
              </a:rPr>
              <a:t>来做特征简化</a:t>
            </a:r>
            <a:r>
              <a:rPr lang="zh-CN" altLang="en-US" sz="2400" dirty="0" smtClean="0">
                <a:latin typeface="华文仿宋" panose="02010600040101010101" pitchFamily="2" charset="-122"/>
                <a:ea typeface="华文仿宋" panose="02010600040101010101" pitchFamily="2" charset="-122"/>
              </a:rPr>
              <a:t>，本质</a:t>
            </a:r>
            <a:r>
              <a:rPr lang="zh-CN" altLang="en-US" sz="2400" dirty="0">
                <a:latin typeface="华文仿宋" panose="02010600040101010101" pitchFamily="2" charset="-122"/>
                <a:ea typeface="华文仿宋" panose="02010600040101010101" pitchFamily="2" charset="-122"/>
              </a:rPr>
              <a:t>上，证据累积算法使用与其相似的原则，每次运行</a:t>
            </a:r>
            <a:r>
              <a:rPr lang="en-US" altLang="zh-CN" sz="2400" dirty="0">
                <a:latin typeface="华文仿宋" panose="02010600040101010101" pitchFamily="2" charset="-122"/>
                <a:ea typeface="华文仿宋" panose="02010600040101010101" pitchFamily="2" charset="-122"/>
              </a:rPr>
              <a:t>k-means</a:t>
            </a:r>
            <a:r>
              <a:rPr lang="zh-CN" altLang="en-US" sz="2400" dirty="0">
                <a:latin typeface="华文仿宋" panose="02010600040101010101" pitchFamily="2" charset="-122"/>
                <a:ea typeface="华文仿宋" panose="02010600040101010101" pitchFamily="2" charset="-122"/>
              </a:rPr>
              <a:t>算法都相当于使用转换器对</a:t>
            </a:r>
            <a:r>
              <a:rPr lang="zh-CN" altLang="en-US" sz="2400" dirty="0" smtClean="0">
                <a:latin typeface="华文仿宋" panose="02010600040101010101" pitchFamily="2" charset="-122"/>
                <a:ea typeface="华文仿宋" panose="02010600040101010101" pitchFamily="2" charset="-122"/>
              </a:rPr>
              <a:t>特征进行</a:t>
            </a:r>
            <a:r>
              <a:rPr lang="zh-CN" altLang="en-US" sz="2400" dirty="0">
                <a:latin typeface="华文仿宋" panose="02010600040101010101" pitchFamily="2" charset="-122"/>
                <a:ea typeface="华文仿宋" panose="02010600040101010101" pitchFamily="2" charset="-122"/>
              </a:rPr>
              <a:t>一次转换。但是我们这里仅使用实际的标签而不是到每个质心点的距离。我们使用存储在</a:t>
            </a:r>
            <a:r>
              <a:rPr lang="zh-CN" altLang="en-US" sz="2400" dirty="0" smtClean="0">
                <a:latin typeface="华文仿宋" panose="02010600040101010101" pitchFamily="2" charset="-122"/>
                <a:ea typeface="华文仿宋" panose="02010600040101010101" pitchFamily="2" charset="-122"/>
              </a:rPr>
              <a:t>共</a:t>
            </a:r>
            <a:r>
              <a:rPr lang="zh-CN" altLang="en-US" sz="2400" dirty="0">
                <a:latin typeface="华文仿宋" panose="02010600040101010101" pitchFamily="2" charset="-122"/>
                <a:ea typeface="华文仿宋" panose="02010600040101010101" pitchFamily="2" charset="-122"/>
              </a:rPr>
              <a:t>协矩阵中的数据。</a:t>
            </a:r>
            <a:endParaRPr lang="zh-CN" altLang="en-US" sz="24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55955" y="869950"/>
            <a:ext cx="7449820" cy="1938992"/>
          </a:xfrm>
          <a:prstGeom prst="rect">
            <a:avLst/>
          </a:prstGeom>
          <a:noFill/>
        </p:spPr>
        <p:txBody>
          <a:bodyPr wrap="square" rtlCol="0" anchor="t">
            <a:spAutoFit/>
          </a:bodyPr>
          <a:lstStyle/>
          <a:p>
            <a:r>
              <a:rPr lang="zh-CN" altLang="en-US" sz="2400" smtClean="0">
                <a:latin typeface="华文仿宋" panose="02010600040101010101" pitchFamily="2" charset="-122"/>
                <a:ea typeface="华文仿宋" panose="02010600040101010101" pitchFamily="2" charset="-122"/>
              </a:rPr>
              <a:t>  证据</a:t>
            </a:r>
            <a:r>
              <a:rPr lang="zh-CN" altLang="en-US" sz="2400" dirty="0">
                <a:latin typeface="华文仿宋" panose="02010600040101010101" pitchFamily="2" charset="-122"/>
                <a:ea typeface="华文仿宋" panose="02010600040101010101" pitchFamily="2" charset="-122"/>
              </a:rPr>
              <a:t>累积算法只关心数据点之间的距离而不是它们在原来特征空间的位置。对于没有</a:t>
            </a:r>
            <a:r>
              <a:rPr lang="zh-CN" altLang="en-US" sz="2400" dirty="0" smtClean="0">
                <a:latin typeface="华文仿宋" panose="02010600040101010101" pitchFamily="2" charset="-122"/>
                <a:ea typeface="华文仿宋" panose="02010600040101010101" pitchFamily="2" charset="-122"/>
              </a:rPr>
              <a:t>规范化过</a:t>
            </a:r>
            <a:r>
              <a:rPr lang="zh-CN" altLang="en-US" sz="2400" dirty="0">
                <a:latin typeface="华文仿宋" panose="02010600040101010101" pitchFamily="2" charset="-122"/>
                <a:ea typeface="华文仿宋" panose="02010600040101010101" pitchFamily="2" charset="-122"/>
              </a:rPr>
              <a:t>的特征，仍然存在问题。因此，特征规范很重要，无论如何都要做（我们用</a:t>
            </a:r>
            <a:r>
              <a:rPr lang="en-US" altLang="zh-CN" sz="2400" dirty="0" err="1">
                <a:latin typeface="华文仿宋" panose="02010600040101010101" pitchFamily="2" charset="-122"/>
                <a:ea typeface="华文仿宋" panose="02010600040101010101" pitchFamily="2" charset="-122"/>
              </a:rPr>
              <a:t>tf-idf</a:t>
            </a:r>
            <a:r>
              <a:rPr lang="zh-CN" altLang="en-US" sz="2400" dirty="0">
                <a:latin typeface="华文仿宋" panose="02010600040101010101" pitchFamily="2" charset="-122"/>
                <a:ea typeface="华文仿宋" panose="02010600040101010101" pitchFamily="2" charset="-122"/>
              </a:rPr>
              <a:t>规范</a:t>
            </a:r>
            <a:r>
              <a:rPr lang="zh-CN" altLang="en-US" sz="2400" dirty="0" smtClean="0">
                <a:latin typeface="华文仿宋" panose="02010600040101010101" pitchFamily="2" charset="-122"/>
                <a:ea typeface="华文仿宋" panose="02010600040101010101" pitchFamily="2" charset="-122"/>
              </a:rPr>
              <a:t>特征值</a:t>
            </a:r>
            <a:r>
              <a:rPr lang="zh-CN" altLang="en-US" sz="2400" dirty="0">
                <a:latin typeface="华文仿宋" panose="02010600040101010101" pitchFamily="2" charset="-122"/>
                <a:ea typeface="华文仿宋" panose="02010600040101010101" pitchFamily="2" charset="-122"/>
              </a:rPr>
              <a:t>，从而使特征具有相同的值域）。</a:t>
            </a:r>
            <a:endParaRPr lang="zh-CN" altLang="en-US" sz="24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53720" y="954405"/>
            <a:ext cx="7317740" cy="1229995"/>
          </a:xfrm>
          <a:prstGeom prst="rect">
            <a:avLst/>
          </a:prstGeom>
          <a:noFill/>
        </p:spPr>
        <p:txBody>
          <a:bodyPr wrap="square" rtlCol="0" anchor="t">
            <a:spAutoFit/>
          </a:bodyPr>
          <a:lstStyle/>
          <a:p>
            <a:pPr algn="l"/>
            <a:r>
              <a:rPr lang="en-US" sz="2800" b="1">
                <a:sym typeface="+mn-ea"/>
              </a:rPr>
              <a:t>Reference:</a:t>
            </a:r>
            <a:endParaRPr lang="en-US" sz="2800" b="1">
              <a:sym typeface="+mn-ea"/>
            </a:endParaRPr>
          </a:p>
          <a:p>
            <a:pPr algn="l"/>
            <a:endParaRPr lang="en-US" sz="2800" b="1">
              <a:sym typeface="+mn-ea"/>
            </a:endParaRPr>
          </a:p>
          <a:p>
            <a:pPr algn="l"/>
            <a:r>
              <a:rPr lang="en-US"/>
              <a:t>Learning Data Mining with Python                 </a:t>
            </a:r>
            <a:r>
              <a:rPr lang="en-US" b="1" i="1"/>
              <a:t>Robert Layton</a:t>
            </a:r>
            <a:r>
              <a:rPr lang="en-US"/>
              <a:t> April 2017</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000" b="1"/>
              <a:t>Thank You!!</a:t>
            </a:r>
            <a:endParaRPr lang="en-US" altLang="zh-CN" sz="4000" b="1"/>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77215" y="747395"/>
            <a:ext cx="7449820" cy="1200329"/>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使用</a:t>
            </a:r>
            <a:r>
              <a:rPr lang="zh-CN" altLang="en-US" sz="2400" dirty="0">
                <a:latin typeface="华文仿宋" panose="02010600040101010101" pitchFamily="2" charset="-122"/>
                <a:ea typeface="华文仿宋" panose="02010600040101010101" pitchFamily="2" charset="-122"/>
              </a:rPr>
              <a:t>我们前面获取到的令牌，就可以获取一个栏目的一系列链接。</a:t>
            </a:r>
            <a:r>
              <a:rPr lang="en-US" altLang="zh-CN" sz="2400" dirty="0">
                <a:latin typeface="华文仿宋" panose="02010600040101010101" pitchFamily="2" charset="-122"/>
                <a:ea typeface="华文仿宋" panose="02010600040101010101" pitchFamily="2" charset="-122"/>
              </a:rPr>
              <a:t>/r/&lt;</a:t>
            </a:r>
            <a:r>
              <a:rPr lang="en-US" altLang="zh-CN" sz="2400" dirty="0" err="1" smtClean="0">
                <a:latin typeface="华文仿宋" panose="02010600040101010101" pitchFamily="2" charset="-122"/>
                <a:ea typeface="华文仿宋" panose="02010600040101010101" pitchFamily="2" charset="-122"/>
              </a:rPr>
              <a:t>subredditname</a:t>
            </a:r>
            <a:r>
              <a:rPr lang="en-US" altLang="zh-CN" sz="2400" dirty="0" smtClean="0">
                <a:latin typeface="华文仿宋" panose="02010600040101010101" pitchFamily="2" charset="-122"/>
                <a:ea typeface="华文仿宋" panose="02010600040101010101" pitchFamily="2" charset="-122"/>
              </a:rPr>
              <a:t>&gt;API</a:t>
            </a:r>
            <a:r>
              <a:rPr lang="zh-CN" altLang="en-US" sz="2400" dirty="0">
                <a:latin typeface="华文仿宋" panose="02010600040101010101" pitchFamily="2" charset="-122"/>
                <a:ea typeface="华文仿宋" panose="02010600040101010101" pitchFamily="2" charset="-122"/>
              </a:rPr>
              <a:t>端点默认返回所指定栏目的热门文章。</a:t>
            </a:r>
            <a:r>
              <a:rPr lang="zh-CN" altLang="en-US" sz="2400" dirty="0" smtClean="0">
                <a:latin typeface="华文仿宋" panose="02010600040101010101" pitchFamily="2" charset="-122"/>
                <a:ea typeface="华文仿宋" panose="02010600040101010101" pitchFamily="2" charset="-122"/>
              </a:rPr>
              <a:t>我们会使用/</a:t>
            </a:r>
            <a:r>
              <a:rPr lang="zh-CN" altLang="en-US" sz="2400" dirty="0">
                <a:latin typeface="华文仿宋" panose="02010600040101010101" pitchFamily="2" charset="-122"/>
                <a:ea typeface="华文仿宋" panose="02010600040101010101" pitchFamily="2" charset="-122"/>
              </a:rPr>
              <a:t>r/</a:t>
            </a:r>
            <a:r>
              <a:rPr lang="en-US" altLang="zh-CN" sz="2400" dirty="0">
                <a:latin typeface="华文仿宋" panose="02010600040101010101" pitchFamily="2" charset="-122"/>
                <a:ea typeface="华文仿宋" panose="02010600040101010101" pitchFamily="2" charset="-122"/>
              </a:rPr>
              <a:t>china</a:t>
            </a:r>
            <a:r>
              <a:rPr lang="zh-CN" altLang="en-US" sz="2400" dirty="0">
                <a:latin typeface="华文仿宋" panose="02010600040101010101" pitchFamily="2" charset="-122"/>
                <a:ea typeface="华文仿宋" panose="02010600040101010101" pitchFamily="2" charset="-122"/>
              </a:rPr>
              <a:t>subreddit:</a:t>
            </a:r>
            <a:endParaRPr lang="zh-CN" altLang="en-US" sz="2400" dirty="0">
              <a:latin typeface="华文仿宋" panose="02010600040101010101" pitchFamily="2" charset="-122"/>
              <a:ea typeface="华文仿宋" panose="02010600040101010101" pitchFamily="2" charset="-122"/>
            </a:endParaRPr>
          </a:p>
        </p:txBody>
      </p:sp>
      <p:sp>
        <p:nvSpPr>
          <p:cNvPr id="4" name="文本框 3"/>
          <p:cNvSpPr txBox="1"/>
          <p:nvPr/>
        </p:nvSpPr>
        <p:spPr>
          <a:xfrm>
            <a:off x="577215" y="2316480"/>
            <a:ext cx="6278245" cy="368300"/>
          </a:xfrm>
          <a:prstGeom prst="rect">
            <a:avLst/>
          </a:prstGeom>
          <a:noFill/>
        </p:spPr>
        <p:txBody>
          <a:bodyPr wrap="square" rtlCol="0" anchor="t">
            <a:spAutoFit/>
          </a:bodyPr>
          <a:lstStyle/>
          <a:p>
            <a:pPr marL="742950" lvl="1" indent="-285750">
              <a:buFont typeface="Arial" panose="020B0604020202020204" pitchFamily="34" charset="0"/>
              <a:buChar char="•"/>
            </a:pPr>
            <a:r>
              <a:rPr lang="zh-CN" altLang="en-US" i="1"/>
              <a:t>subreddit = "worldnews"</a:t>
            </a:r>
            <a:endParaRPr lang="zh-CN" altLang="en-US" i="1"/>
          </a:p>
        </p:txBody>
      </p:sp>
      <p:sp>
        <p:nvSpPr>
          <p:cNvPr id="5" name="文本框 4"/>
          <p:cNvSpPr txBox="1"/>
          <p:nvPr/>
        </p:nvSpPr>
        <p:spPr>
          <a:xfrm>
            <a:off x="577215" y="2967990"/>
            <a:ext cx="8094980" cy="368300"/>
          </a:xfrm>
          <a:prstGeom prst="rect">
            <a:avLst/>
          </a:prstGeom>
          <a:noFill/>
        </p:spPr>
        <p:txBody>
          <a:bodyPr wrap="square" rtlCol="0" anchor="t">
            <a:spAutoFit/>
          </a:bodyPr>
          <a:lstStyle/>
          <a:p>
            <a:pPr marL="742950" lvl="1" indent="-285750">
              <a:buFont typeface="Arial" panose="020B0604020202020204" pitchFamily="34" charset="0"/>
              <a:buChar char="•"/>
            </a:pPr>
            <a:r>
              <a:rPr lang="zh-CN" altLang="en-US" i="1"/>
              <a:t>url = "https://oauth.reddit.com/r/{}".format(subreddit)</a:t>
            </a:r>
            <a:endParaRPr lang="zh-CN" altLang="en-US" i="1"/>
          </a:p>
        </p:txBody>
      </p:sp>
      <p:sp>
        <p:nvSpPr>
          <p:cNvPr id="6" name="文本框 5"/>
          <p:cNvSpPr txBox="1"/>
          <p:nvPr/>
        </p:nvSpPr>
        <p:spPr>
          <a:xfrm>
            <a:off x="577215" y="3577590"/>
            <a:ext cx="7449820" cy="1200329"/>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接下来</a:t>
            </a:r>
            <a:r>
              <a:rPr lang="zh-CN" altLang="en-US" sz="2400" dirty="0">
                <a:latin typeface="华文仿宋" panose="02010600040101010101" pitchFamily="2" charset="-122"/>
                <a:ea typeface="华文仿宋" panose="02010600040101010101" pitchFamily="2" charset="-122"/>
              </a:rPr>
              <a:t>，需要设置头部，这样才能指定授权令牌，设置独一无二的用户代理，争取不会被</a:t>
            </a:r>
            <a:r>
              <a:rPr lang="zh-CN" altLang="en-US" sz="2400" dirty="0" smtClean="0">
                <a:latin typeface="华文仿宋" panose="02010600040101010101" pitchFamily="2" charset="-122"/>
                <a:ea typeface="华文仿宋" panose="02010600040101010101" pitchFamily="2" charset="-122"/>
              </a:rPr>
              <a:t>过分</a:t>
            </a:r>
            <a:r>
              <a:rPr lang="zh-CN" altLang="en-US" sz="2400" dirty="0">
                <a:latin typeface="华文仿宋" panose="02010600040101010101" pitchFamily="2" charset="-122"/>
                <a:ea typeface="华文仿宋" panose="02010600040101010101" pitchFamily="2" charset="-122"/>
              </a:rPr>
              <a:t>限制请求次数。代码如下：</a:t>
            </a:r>
            <a:endParaRPr lang="zh-CN" altLang="en-US" sz="2400" dirty="0">
              <a:latin typeface="华文仿宋" panose="02010600040101010101" pitchFamily="2" charset="-122"/>
              <a:ea typeface="华文仿宋" panose="02010600040101010101" pitchFamily="2" charset="-122"/>
            </a:endParaRPr>
          </a:p>
        </p:txBody>
      </p:sp>
      <p:sp>
        <p:nvSpPr>
          <p:cNvPr id="7" name="文本框 6"/>
          <p:cNvSpPr txBox="1"/>
          <p:nvPr/>
        </p:nvSpPr>
        <p:spPr>
          <a:xfrm>
            <a:off x="577215" y="5171440"/>
            <a:ext cx="7449820" cy="645160"/>
          </a:xfrm>
          <a:prstGeom prst="rect">
            <a:avLst/>
          </a:prstGeom>
          <a:noFill/>
        </p:spPr>
        <p:txBody>
          <a:bodyPr wrap="square" rtlCol="0" anchor="t">
            <a:spAutoFit/>
          </a:bodyPr>
          <a:lstStyle/>
          <a:p>
            <a:pPr marL="742950" lvl="1" indent="-285750">
              <a:buFont typeface="Arial" panose="020B0604020202020204" pitchFamily="34" charset="0"/>
              <a:buChar char="•"/>
            </a:pPr>
            <a:r>
              <a:rPr lang="zh-CN" altLang="en-US" i="1"/>
              <a:t>headers = {"Authorization": "bearer {}".format(token['access_token']),"User-Agent": USER_AGENT}</a:t>
            </a:r>
            <a:endParaRPr lang="zh-CN" altLang="en-US" i="1"/>
          </a:p>
        </p:txBody>
      </p:sp>
      <p:sp>
        <p:nvSpPr>
          <p:cNvPr id="8" name="文本框 7"/>
          <p:cNvSpPr txBox="1"/>
          <p:nvPr/>
        </p:nvSpPr>
        <p:spPr>
          <a:xfrm>
            <a:off x="577215" y="5816600"/>
            <a:ext cx="7133590" cy="368300"/>
          </a:xfrm>
          <a:prstGeom prst="rect">
            <a:avLst/>
          </a:prstGeom>
          <a:noFill/>
        </p:spPr>
        <p:txBody>
          <a:bodyPr wrap="square" rtlCol="0" anchor="t">
            <a:spAutoFit/>
          </a:bodyPr>
          <a:lstStyle/>
          <a:p>
            <a:pPr marL="742950" lvl="1" indent="-285750">
              <a:buFont typeface="Arial" panose="020B0604020202020204" pitchFamily="34" charset="0"/>
              <a:buChar char="•"/>
            </a:pPr>
            <a:r>
              <a:rPr lang="zh-CN" altLang="en-US" i="1"/>
              <a:t>response = requests.get(url, headers=headers)</a:t>
            </a:r>
            <a:endParaRPr lang="zh-CN" altLang="en-US" i="1"/>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21995" y="798195"/>
            <a:ext cx="7568565" cy="2400657"/>
          </a:xfrm>
          <a:prstGeom prst="rect">
            <a:avLst/>
          </a:prstGeom>
          <a:noFill/>
        </p:spPr>
        <p:txBody>
          <a:bodyPr wrap="square" rtlCol="0" anchor="t">
            <a:spAutoFit/>
          </a:bodyPr>
          <a:lstStyle/>
          <a:p>
            <a:r>
              <a:rPr lang="zh-CN" altLang="en-US" sz="2400" dirty="0">
                <a:latin typeface="华文仿宋" panose="02010600040101010101" pitchFamily="2" charset="-122"/>
                <a:ea typeface="华文仿宋" panose="02010600040101010101" pitchFamily="2" charset="-122"/>
              </a:rPr>
              <a:t>调用</a:t>
            </a:r>
            <a:r>
              <a:rPr lang="en-US" altLang="zh-CN" sz="2400" dirty="0">
                <a:latin typeface="华文仿宋" panose="02010600040101010101" pitchFamily="2" charset="-122"/>
                <a:ea typeface="华文仿宋" panose="02010600040101010101" pitchFamily="2" charset="-122"/>
              </a:rPr>
              <a:t>response</a:t>
            </a:r>
            <a:r>
              <a:rPr lang="zh-CN" altLang="en-US" sz="2400" dirty="0">
                <a:latin typeface="华文仿宋" panose="02010600040101010101" pitchFamily="2" charset="-122"/>
                <a:ea typeface="华文仿宋" panose="02010600040101010101" pitchFamily="2" charset="-122"/>
              </a:rPr>
              <a:t>的</a:t>
            </a:r>
            <a:r>
              <a:rPr lang="en-US" altLang="zh-CN" sz="2400" dirty="0" err="1">
                <a:latin typeface="华文仿宋" panose="02010600040101010101" pitchFamily="2" charset="-122"/>
                <a:ea typeface="华文仿宋" panose="02010600040101010101" pitchFamily="2" charset="-122"/>
              </a:rPr>
              <a:t>json</a:t>
            </a:r>
            <a:r>
              <a:rPr lang="zh-CN" altLang="en-US" sz="2400" dirty="0">
                <a:latin typeface="华文仿宋" panose="02010600040101010101" pitchFamily="2" charset="-122"/>
                <a:ea typeface="华文仿宋" panose="02010600040101010101" pitchFamily="2" charset="-122"/>
              </a:rPr>
              <a:t>方法，将会得到包含</a:t>
            </a:r>
            <a:r>
              <a:rPr lang="en-US" altLang="zh-CN" sz="2400" dirty="0" err="1">
                <a:latin typeface="华文仿宋" panose="02010600040101010101" pitchFamily="2" charset="-122"/>
                <a:ea typeface="华文仿宋" panose="02010600040101010101" pitchFamily="2" charset="-122"/>
              </a:rPr>
              <a:t>reddit</a:t>
            </a:r>
            <a:r>
              <a:rPr lang="zh-CN" altLang="en-US" sz="2400" dirty="0">
                <a:latin typeface="华文仿宋" panose="02010600040101010101" pitchFamily="2" charset="-122"/>
                <a:ea typeface="华文仿宋" panose="02010600040101010101" pitchFamily="2" charset="-122"/>
              </a:rPr>
              <a:t>返回信息的一个</a:t>
            </a:r>
            <a:r>
              <a:rPr lang="en-US" altLang="zh-CN" sz="2400" dirty="0">
                <a:latin typeface="华文仿宋" panose="02010600040101010101" pitchFamily="2" charset="-122"/>
                <a:ea typeface="华文仿宋" panose="02010600040101010101" pitchFamily="2" charset="-122"/>
              </a:rPr>
              <a:t>Python</a:t>
            </a:r>
            <a:r>
              <a:rPr lang="zh-CN" altLang="en-US" sz="2400" dirty="0">
                <a:latin typeface="华文仿宋" panose="02010600040101010101" pitchFamily="2" charset="-122"/>
                <a:ea typeface="华文仿宋" panose="02010600040101010101" pitchFamily="2" charset="-122"/>
              </a:rPr>
              <a:t>字典。它包含给定</a:t>
            </a:r>
            <a:r>
              <a:rPr lang="zh-CN" altLang="en-US" sz="2400" dirty="0" smtClean="0">
                <a:latin typeface="华文仿宋" panose="02010600040101010101" pitchFamily="2" charset="-122"/>
                <a:ea typeface="华文仿宋" panose="02010600040101010101" pitchFamily="2" charset="-122"/>
              </a:rPr>
              <a:t>栏目的</a:t>
            </a:r>
            <a:r>
              <a:rPr lang="en-US" altLang="zh-CN" sz="2400" dirty="0">
                <a:latin typeface="华文仿宋" panose="02010600040101010101" pitchFamily="2" charset="-122"/>
                <a:ea typeface="华文仿宋" panose="02010600040101010101" pitchFamily="2" charset="-122"/>
              </a:rPr>
              <a:t>25</a:t>
            </a:r>
            <a:r>
              <a:rPr lang="zh-CN" altLang="en-US" sz="2400" dirty="0">
                <a:latin typeface="华文仿宋" panose="02010600040101010101" pitchFamily="2" charset="-122"/>
                <a:ea typeface="华文仿宋" panose="02010600040101010101" pitchFamily="2" charset="-122"/>
              </a:rPr>
              <a:t>条广播，对它们进行遍历，输出每条广播的标题。广播的相关内容存储在字典键为</a:t>
            </a:r>
            <a:r>
              <a:rPr lang="en-US" altLang="zh-CN" sz="2400" dirty="0">
                <a:latin typeface="华文仿宋" panose="02010600040101010101" pitchFamily="2" charset="-122"/>
                <a:ea typeface="华文仿宋" panose="02010600040101010101" pitchFamily="2" charset="-122"/>
              </a:rPr>
              <a:t>data</a:t>
            </a:r>
            <a:r>
              <a:rPr lang="zh-CN" altLang="en-US" sz="2400" dirty="0">
                <a:latin typeface="华文仿宋" panose="02010600040101010101" pitchFamily="2" charset="-122"/>
                <a:ea typeface="华文仿宋" panose="02010600040101010101" pitchFamily="2" charset="-122"/>
              </a:rPr>
              <a:t>的</a:t>
            </a:r>
            <a:r>
              <a:rPr lang="zh-CN" altLang="en-US" sz="2400" dirty="0" smtClean="0">
                <a:latin typeface="华文仿宋" panose="02010600040101010101" pitchFamily="2" charset="-122"/>
                <a:ea typeface="华文仿宋" panose="02010600040101010101" pitchFamily="2" charset="-122"/>
              </a:rPr>
              <a:t>那一</a:t>
            </a:r>
            <a:r>
              <a:rPr lang="zh-CN" altLang="en-US" sz="2400" dirty="0">
                <a:latin typeface="华文仿宋" panose="02010600040101010101" pitchFamily="2" charset="-122"/>
                <a:ea typeface="华文仿宋" panose="02010600040101010101" pitchFamily="2" charset="-122"/>
              </a:rPr>
              <a:t>项中。代码如下</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endParaRPr lang="zh-CN" altLang="en-US" dirty="0"/>
          </a:p>
          <a:p>
            <a:pPr marL="742950" lvl="1" indent="-285750">
              <a:buFont typeface="Arial" panose="020B0604020202020204" pitchFamily="34" charset="0"/>
              <a:buChar char="•"/>
            </a:pPr>
            <a:r>
              <a:rPr lang="zh-CN" altLang="en-US" i="1" dirty="0"/>
              <a:t>for story in result['data']['children']:</a:t>
            </a:r>
            <a:endParaRPr lang="zh-CN" altLang="en-US" i="1" dirty="0"/>
          </a:p>
          <a:p>
            <a:pPr marL="742950" lvl="1" indent="-285750">
              <a:buFont typeface="Arial" panose="020B0604020202020204" pitchFamily="34" charset="0"/>
              <a:buChar char="•"/>
            </a:pPr>
            <a:r>
              <a:rPr lang="zh-CN" altLang="en-US" i="1" dirty="0"/>
              <a:t>print(story['data']['title'])</a:t>
            </a:r>
            <a:endParaRPr lang="zh-CN" altLang="en-US" i="1" dirty="0"/>
          </a:p>
        </p:txBody>
      </p:sp>
      <p:sp>
        <p:nvSpPr>
          <p:cNvPr id="4" name="文本框 3"/>
          <p:cNvSpPr txBox="1"/>
          <p:nvPr/>
        </p:nvSpPr>
        <p:spPr>
          <a:xfrm>
            <a:off x="721995" y="3994785"/>
            <a:ext cx="5014595" cy="523220"/>
          </a:xfrm>
          <a:prstGeom prst="rect">
            <a:avLst/>
          </a:prstGeom>
          <a:noFill/>
        </p:spPr>
        <p:txBody>
          <a:bodyPr wrap="square" rtlCol="0" anchor="t">
            <a:spAutoFit/>
          </a:bodyPr>
          <a:lstStyle/>
          <a:p>
            <a:r>
              <a:rPr lang="zh-CN" altLang="en-US" sz="2800" b="1" dirty="0">
                <a:latin typeface="华文仿宋" panose="02010600040101010101" pitchFamily="2" charset="-122"/>
                <a:ea typeface="华文仿宋" panose="02010600040101010101" pitchFamily="2" charset="-122"/>
              </a:rPr>
              <a:t>获取数据</a:t>
            </a:r>
            <a:endParaRPr lang="zh-CN" altLang="en-US" sz="2800" b="1" dirty="0">
              <a:latin typeface="华文仿宋" panose="02010600040101010101" pitchFamily="2" charset="-122"/>
              <a:ea typeface="华文仿宋" panose="02010600040101010101" pitchFamily="2" charset="-122"/>
            </a:endParaRPr>
          </a:p>
        </p:txBody>
      </p:sp>
      <p:sp>
        <p:nvSpPr>
          <p:cNvPr id="6" name="文本框 5"/>
          <p:cNvSpPr txBox="1"/>
          <p:nvPr/>
        </p:nvSpPr>
        <p:spPr>
          <a:xfrm>
            <a:off x="721995" y="4741545"/>
            <a:ext cx="7569200" cy="1569660"/>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我们</a:t>
            </a:r>
            <a:r>
              <a:rPr lang="zh-CN" altLang="en-US" sz="2400" dirty="0">
                <a:latin typeface="华文仿宋" panose="02010600040101010101" pitchFamily="2" charset="-122"/>
                <a:ea typeface="华文仿宋" panose="02010600040101010101" pitchFamily="2" charset="-122"/>
              </a:rPr>
              <a:t>数据集的每条广播都来自</a:t>
            </a:r>
            <a:r>
              <a:rPr lang="en-US" altLang="zh-CN" sz="2400" dirty="0">
                <a:latin typeface="华文仿宋" panose="02010600040101010101" pitchFamily="2" charset="-122"/>
                <a:ea typeface="华文仿宋" panose="02010600040101010101" pitchFamily="2" charset="-122"/>
              </a:rPr>
              <a:t>/r/</a:t>
            </a:r>
            <a:r>
              <a:rPr lang="en-US" altLang="zh-CN" sz="2400" dirty="0" err="1">
                <a:latin typeface="华文仿宋" panose="02010600040101010101" pitchFamily="2" charset="-122"/>
                <a:ea typeface="华文仿宋" panose="02010600040101010101" pitchFamily="2" charset="-122"/>
              </a:rPr>
              <a:t>worldnews</a:t>
            </a:r>
            <a:r>
              <a:rPr lang="zh-CN" altLang="en-US" sz="2400" dirty="0">
                <a:latin typeface="华文仿宋" panose="02010600040101010101" pitchFamily="2" charset="-122"/>
                <a:ea typeface="华文仿宋" panose="02010600040101010101" pitchFamily="2" charset="-122"/>
              </a:rPr>
              <a:t>栏目的热度列表。上节讲解了连接</a:t>
            </a:r>
            <a:r>
              <a:rPr lang="en-US" altLang="zh-CN" sz="2400" dirty="0" err="1">
                <a:latin typeface="华文仿宋" panose="02010600040101010101" pitchFamily="2" charset="-122"/>
                <a:ea typeface="华文仿宋" panose="02010600040101010101" pitchFamily="2" charset="-122"/>
              </a:rPr>
              <a:t>reddit</a:t>
            </a:r>
            <a:r>
              <a:rPr lang="zh-CN" altLang="en-US" sz="2400" dirty="0" smtClean="0">
                <a:latin typeface="华文仿宋" panose="02010600040101010101" pitchFamily="2" charset="-122"/>
                <a:ea typeface="华文仿宋" panose="02010600040101010101" pitchFamily="2" charset="-122"/>
              </a:rPr>
              <a:t>网站和</a:t>
            </a:r>
            <a:r>
              <a:rPr lang="zh-CN" altLang="en-US" sz="2400" dirty="0">
                <a:latin typeface="华文仿宋" panose="02010600040101010101" pitchFamily="2" charset="-122"/>
                <a:ea typeface="华文仿宋" panose="02010600040101010101" pitchFamily="2" charset="-122"/>
              </a:rPr>
              <a:t>抽取广播内容的方法。我们来创建一个函数，把这两个步骤整合起来，抽取指定栏目每条</a:t>
            </a:r>
            <a:r>
              <a:rPr lang="zh-CN" altLang="en-US" sz="2400" dirty="0" smtClean="0">
                <a:latin typeface="华文仿宋" panose="02010600040101010101" pitchFamily="2" charset="-122"/>
                <a:ea typeface="华文仿宋" panose="02010600040101010101" pitchFamily="2" charset="-122"/>
              </a:rPr>
              <a:t>广播的</a:t>
            </a:r>
            <a:r>
              <a:rPr lang="zh-CN" altLang="en-US" sz="2400" dirty="0">
                <a:latin typeface="华文仿宋" panose="02010600040101010101" pitchFamily="2" charset="-122"/>
                <a:ea typeface="华文仿宋" panose="02010600040101010101" pitchFamily="2" charset="-122"/>
              </a:rPr>
              <a:t>标题、链接和喜欢数。</a:t>
            </a:r>
            <a:endParaRPr lang="zh-CN" altLang="en-US" sz="24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56590" y="885825"/>
            <a:ext cx="7765415" cy="1200329"/>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我们</a:t>
            </a:r>
            <a:r>
              <a:rPr lang="zh-CN" altLang="en-US" sz="2400" dirty="0">
                <a:latin typeface="华文仿宋" panose="02010600040101010101" pitchFamily="2" charset="-122"/>
                <a:ea typeface="华文仿宋" panose="02010600040101010101" pitchFamily="2" charset="-122"/>
              </a:rPr>
              <a:t>遍历世界新闻栏目，最多一次获取</a:t>
            </a:r>
            <a:r>
              <a:rPr lang="en-US" altLang="zh-CN" sz="2400" dirty="0">
                <a:latin typeface="华文仿宋" panose="02010600040101010101" pitchFamily="2" charset="-122"/>
                <a:ea typeface="华文仿宋" panose="02010600040101010101" pitchFamily="2" charset="-122"/>
              </a:rPr>
              <a:t>100</a:t>
            </a:r>
            <a:r>
              <a:rPr lang="zh-CN" altLang="en-US" sz="2400" dirty="0">
                <a:latin typeface="华文仿宋" panose="02010600040101010101" pitchFamily="2" charset="-122"/>
                <a:ea typeface="华文仿宋" panose="02010600040101010101" pitchFamily="2" charset="-122"/>
              </a:rPr>
              <a:t>篇新闻报道。我们还可以使用分页，</a:t>
            </a:r>
            <a:r>
              <a:rPr lang="en-US" altLang="zh-CN" sz="2400" dirty="0" err="1">
                <a:latin typeface="华文仿宋" panose="02010600040101010101" pitchFamily="2" charset="-122"/>
                <a:ea typeface="华文仿宋" panose="02010600040101010101" pitchFamily="2" charset="-122"/>
              </a:rPr>
              <a:t>reddit</a:t>
            </a:r>
            <a:r>
              <a:rPr lang="zh-CN" altLang="en-US" sz="2400" dirty="0">
                <a:latin typeface="华文仿宋" panose="02010600040101010101" pitchFamily="2" charset="-122"/>
                <a:ea typeface="华文仿宋" panose="02010600040101010101" pitchFamily="2" charset="-122"/>
              </a:rPr>
              <a:t>最多</a:t>
            </a:r>
            <a:r>
              <a:rPr lang="zh-CN" altLang="en-US" sz="2400" dirty="0" smtClean="0">
                <a:latin typeface="华文仿宋" panose="02010600040101010101" pitchFamily="2" charset="-122"/>
                <a:ea typeface="华文仿宋" panose="02010600040101010101" pitchFamily="2" charset="-122"/>
              </a:rPr>
              <a:t>允许</a:t>
            </a:r>
            <a:r>
              <a:rPr lang="zh-CN" altLang="en-US" sz="2400" dirty="0">
                <a:latin typeface="华文仿宋" panose="02010600040101010101" pitchFamily="2" charset="-122"/>
                <a:ea typeface="华文仿宋" panose="02010600040101010101" pitchFamily="2" charset="-122"/>
              </a:rPr>
              <a:t>我们读多少页，我们就读多少页。但是我们这里最多读</a:t>
            </a:r>
            <a:r>
              <a:rPr lang="en-US" altLang="zh-CN" sz="2400" dirty="0">
                <a:latin typeface="华文仿宋" panose="02010600040101010101" pitchFamily="2" charset="-122"/>
                <a:ea typeface="华文仿宋" panose="02010600040101010101" pitchFamily="2" charset="-122"/>
              </a:rPr>
              <a:t>5</a:t>
            </a:r>
            <a:r>
              <a:rPr lang="zh-CN" altLang="en-US" sz="2400" dirty="0">
                <a:latin typeface="华文仿宋" panose="02010600040101010101" pitchFamily="2" charset="-122"/>
                <a:ea typeface="华文仿宋" panose="02010600040101010101" pitchFamily="2" charset="-122"/>
              </a:rPr>
              <a:t>页。</a:t>
            </a:r>
            <a:endParaRPr lang="zh-CN" altLang="en-US" sz="2400" dirty="0">
              <a:latin typeface="华文仿宋" panose="02010600040101010101" pitchFamily="2" charset="-122"/>
              <a:ea typeface="华文仿宋" panose="02010600040101010101" pitchFamily="2" charset="-122"/>
            </a:endParaRPr>
          </a:p>
        </p:txBody>
      </p:sp>
      <p:sp>
        <p:nvSpPr>
          <p:cNvPr id="4" name="文本框 3"/>
          <p:cNvSpPr txBox="1"/>
          <p:nvPr/>
        </p:nvSpPr>
        <p:spPr>
          <a:xfrm>
            <a:off x="656590" y="2031365"/>
            <a:ext cx="5803900" cy="368300"/>
          </a:xfrm>
          <a:prstGeom prst="rect">
            <a:avLst/>
          </a:prstGeom>
          <a:noFill/>
        </p:spPr>
        <p:txBody>
          <a:bodyPr wrap="square" rtlCol="0" anchor="t">
            <a:spAutoFit/>
          </a:bodyPr>
          <a:lstStyle/>
          <a:p>
            <a:pPr marL="285750" indent="-285750">
              <a:buFont typeface="Arial" panose="020B0604020202020204" pitchFamily="34" charset="0"/>
              <a:buChar char="•"/>
            </a:pPr>
            <a:r>
              <a:rPr lang="zh-CN" altLang="en-US" i="1"/>
              <a:t>from time import sleep</a:t>
            </a:r>
            <a:endParaRPr lang="zh-CN" altLang="en-US" i="1"/>
          </a:p>
        </p:txBody>
      </p:sp>
      <p:sp>
        <p:nvSpPr>
          <p:cNvPr id="5" name="文本框 4"/>
          <p:cNvSpPr txBox="1"/>
          <p:nvPr/>
        </p:nvSpPr>
        <p:spPr>
          <a:xfrm>
            <a:off x="656590" y="2478405"/>
            <a:ext cx="7014845" cy="3969385"/>
          </a:xfrm>
          <a:prstGeom prst="rect">
            <a:avLst/>
          </a:prstGeom>
          <a:noFill/>
        </p:spPr>
        <p:txBody>
          <a:bodyPr wrap="square" rtlCol="0" anchor="t">
            <a:spAutoFit/>
          </a:bodyPr>
          <a:lstStyle/>
          <a:p>
            <a:pPr marL="285750" indent="-285750">
              <a:buFont typeface="Arial" panose="020B0604020202020204" pitchFamily="34" charset="0"/>
              <a:buChar char="•"/>
            </a:pPr>
            <a:r>
              <a:rPr lang="zh-CN" altLang="en-US" i="1"/>
              <a:t>def get_links(subreddit, token, n_pages=5):</a:t>
            </a:r>
            <a:endParaRPr lang="zh-CN" altLang="en-US" i="1"/>
          </a:p>
          <a:p>
            <a:pPr marL="285750" indent="-285750">
              <a:buFont typeface="Arial" panose="020B0604020202020204" pitchFamily="34" charset="0"/>
              <a:buChar char="•"/>
            </a:pPr>
            <a:r>
              <a:rPr lang="zh-CN" altLang="en-US" i="1"/>
              <a:t>   </a:t>
            </a:r>
            <a:endParaRPr lang="zh-CN" altLang="en-US" i="1"/>
          </a:p>
          <a:p>
            <a:pPr marL="285750" indent="-285750">
              <a:buFont typeface="Arial" panose="020B0604020202020204" pitchFamily="34" charset="0"/>
              <a:buChar char="•"/>
            </a:pPr>
            <a:r>
              <a:rPr lang="zh-CN" altLang="en-US" i="1"/>
              <a:t>    stories = []</a:t>
            </a:r>
            <a:endParaRPr lang="zh-CN" altLang="en-US" i="1"/>
          </a:p>
          <a:p>
            <a:pPr marL="285750" indent="-285750">
              <a:buFont typeface="Arial" panose="020B0604020202020204" pitchFamily="34" charset="0"/>
              <a:buChar char="•"/>
            </a:pPr>
            <a:r>
              <a:rPr lang="zh-CN" altLang="en-US" i="1"/>
              <a:t>    after = None</a:t>
            </a:r>
            <a:endParaRPr lang="zh-CN" altLang="en-US" i="1"/>
          </a:p>
          <a:p>
            <a:pPr marL="285750" indent="-285750">
              <a:buFont typeface="Arial" panose="020B0604020202020204" pitchFamily="34" charset="0"/>
              <a:buChar char="•"/>
            </a:pPr>
            <a:endParaRPr lang="zh-CN" altLang="en-US" i="1"/>
          </a:p>
          <a:p>
            <a:pPr marL="285750" indent="-285750">
              <a:buFont typeface="Arial" panose="020B0604020202020204" pitchFamily="34" charset="0"/>
              <a:buChar char="•"/>
            </a:pPr>
            <a:r>
              <a:rPr lang="zh-CN" altLang="en-US" i="1"/>
              <a:t>    for page_number in range(n_pages):</a:t>
            </a:r>
            <a:endParaRPr lang="zh-CN" altLang="en-US" i="1"/>
          </a:p>
          <a:p>
            <a:pPr marL="285750" indent="-285750">
              <a:buFont typeface="Arial" panose="020B0604020202020204" pitchFamily="34" charset="0"/>
              <a:buChar char="•"/>
            </a:pPr>
            <a:r>
              <a:rPr lang="zh-CN" altLang="en-US" i="1"/>
              <a:t>        result={}</a:t>
            </a:r>
            <a:endParaRPr lang="zh-CN" altLang="en-US" i="1"/>
          </a:p>
          <a:p>
            <a:pPr marL="285750" indent="-285750">
              <a:buFont typeface="Arial" panose="020B0604020202020204" pitchFamily="34" charset="0"/>
              <a:buChar char="•"/>
            </a:pPr>
            <a:r>
              <a:rPr lang="zh-CN" altLang="en-US" i="1"/>
              <a:t>        url = "https://oauth.reddit.com/r/{}limit=100".format(subreddit)</a:t>
            </a:r>
            <a:endParaRPr lang="zh-CN" altLang="en-US" i="1"/>
          </a:p>
          <a:p>
            <a:pPr marL="285750" indent="-285750">
              <a:buFont typeface="Arial" panose="020B0604020202020204" pitchFamily="34" charset="0"/>
              <a:buChar char="•"/>
            </a:pPr>
            <a:r>
              <a:rPr lang="zh-CN" altLang="en-US" i="1"/>
              <a:t>        headers = {"Authorization": "bearer {}".format(token['access_token']),"User-Agent": USER_AGENT}</a:t>
            </a:r>
            <a:endParaRPr lang="zh-CN" altLang="en-US" i="1"/>
          </a:p>
          <a:p>
            <a:pPr marL="285750" indent="-285750">
              <a:buFont typeface="Arial" panose="020B0604020202020204" pitchFamily="34" charset="0"/>
              <a:buChar char="•"/>
            </a:pPr>
            <a:r>
              <a:rPr lang="zh-CN" altLang="en-US" i="1"/>
              <a:t>        if after:</a:t>
            </a:r>
            <a:endParaRPr lang="zh-CN" altLang="en-US" i="1"/>
          </a:p>
          <a:p>
            <a:pPr marL="285750" indent="-285750">
              <a:buFont typeface="Arial" panose="020B0604020202020204" pitchFamily="34" charset="0"/>
              <a:buChar char="•"/>
            </a:pPr>
            <a:r>
              <a:rPr lang="zh-CN" altLang="en-US" i="1"/>
              <a:t>            url += "&amp;after={}".format(after)</a:t>
            </a:r>
            <a:endParaRPr lang="zh-CN" altLang="en-US" i="1"/>
          </a:p>
          <a:p>
            <a:pPr marL="285750" indent="-285750">
              <a:buFont typeface="Arial" panose="020B0604020202020204" pitchFamily="34" charset="0"/>
              <a:buChar char="•"/>
            </a:pPr>
            <a:r>
              <a:rPr lang="zh-CN" altLang="en-US" i="1"/>
              <a:t>       </a:t>
            </a:r>
            <a:endParaRPr lang="zh-CN" altLang="en-US" i="1"/>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56590" y="751840"/>
            <a:ext cx="8107045" cy="2861310"/>
          </a:xfrm>
          <a:prstGeom prst="rect">
            <a:avLst/>
          </a:prstGeom>
          <a:noFill/>
        </p:spPr>
        <p:txBody>
          <a:bodyPr wrap="square" rtlCol="0" anchor="t">
            <a:spAutoFit/>
          </a:bodyPr>
          <a:lstStyle/>
          <a:p>
            <a:r>
              <a:rPr lang="zh-CN" altLang="en-US" i="1" dirty="0">
                <a:sym typeface="+mn-ea"/>
              </a:rPr>
              <a:t>        response = requests.get(url, headers=headers)</a:t>
            </a:r>
            <a:endParaRPr lang="zh-CN" altLang="en-US" i="1" dirty="0"/>
          </a:p>
          <a:p>
            <a:r>
              <a:rPr lang="zh-CN" altLang="en-US" i="1" dirty="0">
                <a:sym typeface="+mn-ea"/>
              </a:rPr>
              <a:t>        result = response.json()</a:t>
            </a:r>
            <a:endParaRPr lang="zh-CN" altLang="en-US" i="1" dirty="0"/>
          </a:p>
          <a:p>
            <a:r>
              <a:rPr lang="zh-CN" altLang="en-US" i="1" dirty="0">
                <a:sym typeface="+mn-ea"/>
              </a:rPr>
              <a:t>        </a:t>
            </a:r>
            <a:r>
              <a:rPr lang="en-US" altLang="zh-CN" i="1" dirty="0">
                <a:sym typeface="+mn-ea"/>
              </a:rPr>
              <a:t>a</a:t>
            </a:r>
            <a:r>
              <a:rPr lang="zh-CN" altLang="en-US" i="1" dirty="0">
                <a:sym typeface="+mn-ea"/>
              </a:rPr>
              <a:t>fter = result['data']['after']</a:t>
            </a:r>
            <a:endParaRPr lang="zh-CN" altLang="en-US" i="1" dirty="0"/>
          </a:p>
          <a:p>
            <a:r>
              <a:rPr lang="zh-CN" altLang="en-US" i="1" dirty="0">
                <a:sym typeface="+mn-ea"/>
              </a:rPr>
              <a:t>        sleep(2) </a:t>
            </a:r>
            <a:endParaRPr lang="zh-CN" altLang="en-US" i="1" dirty="0"/>
          </a:p>
          <a:p>
            <a:r>
              <a:rPr lang="zh-CN" altLang="en-US" i="1" dirty="0">
                <a:sym typeface="+mn-ea"/>
              </a:rPr>
              <a:t>                  </a:t>
            </a:r>
            <a:endParaRPr lang="zh-CN" altLang="en-US" i="1" dirty="0">
              <a:sym typeface="+mn-ea"/>
            </a:endParaRPr>
          </a:p>
          <a:p>
            <a:endParaRPr lang="zh-CN" altLang="en-US" i="1" dirty="0">
              <a:sym typeface="+mn-ea"/>
            </a:endParaRPr>
          </a:p>
          <a:p>
            <a:r>
              <a:rPr lang="zh-CN" altLang="en-US" i="1" dirty="0">
                <a:sym typeface="+mn-ea"/>
              </a:rPr>
              <a:t>        stories.extend([(story['data']['title'],story['data']['url'],story['data']['score'])  </a:t>
            </a:r>
            <a:endParaRPr lang="zh-CN" altLang="en-US" i="1" dirty="0">
              <a:sym typeface="+mn-ea"/>
            </a:endParaRPr>
          </a:p>
          <a:p>
            <a:r>
              <a:rPr lang="zh-CN" altLang="en-US" i="1" dirty="0">
                <a:sym typeface="+mn-ea"/>
              </a:rPr>
              <a:t>        for story in result['data']['children']])</a:t>
            </a:r>
            <a:endParaRPr lang="zh-CN" altLang="en-US" i="1" dirty="0"/>
          </a:p>
          <a:p>
            <a:r>
              <a:rPr lang="zh-CN" altLang="en-US" i="1" dirty="0">
                <a:sym typeface="+mn-ea"/>
              </a:rPr>
              <a:t>    </a:t>
            </a:r>
            <a:endParaRPr lang="zh-CN" altLang="en-US" i="1" dirty="0"/>
          </a:p>
          <a:p>
            <a:r>
              <a:rPr lang="zh-CN" altLang="en-US" i="1" dirty="0">
                <a:sym typeface="+mn-ea"/>
              </a:rPr>
              <a:t>    return stories</a:t>
            </a:r>
            <a:endParaRPr lang="zh-CN" altLang="en-US" i="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7660" y="565785"/>
            <a:ext cx="7225665" cy="523220"/>
          </a:xfrm>
          <a:prstGeom prst="rect">
            <a:avLst/>
          </a:prstGeom>
          <a:noFill/>
        </p:spPr>
        <p:txBody>
          <a:bodyPr wrap="square" rtlCol="0" anchor="t">
            <a:spAutoFit/>
          </a:bodyPr>
          <a:lstStyle/>
          <a:p>
            <a:r>
              <a:rPr lang="zh-CN" altLang="en-US" sz="2800" b="1" dirty="0">
                <a:latin typeface="华文仿宋" panose="02010600040101010101" pitchFamily="2" charset="-122"/>
                <a:ea typeface="华文仿宋" panose="02010600040101010101" pitchFamily="2" charset="-122"/>
              </a:rPr>
              <a:t>从任意网站抽取文本</a:t>
            </a:r>
            <a:endParaRPr lang="zh-CN" altLang="en-US" sz="2800" b="1" dirty="0">
              <a:latin typeface="华文仿宋" panose="02010600040101010101" pitchFamily="2" charset="-122"/>
              <a:ea typeface="华文仿宋" panose="02010600040101010101" pitchFamily="2" charset="-122"/>
            </a:endParaRPr>
          </a:p>
        </p:txBody>
      </p:sp>
      <p:sp>
        <p:nvSpPr>
          <p:cNvPr id="4" name="文本框 3"/>
          <p:cNvSpPr txBox="1"/>
          <p:nvPr/>
        </p:nvSpPr>
        <p:spPr>
          <a:xfrm>
            <a:off x="432435" y="1378585"/>
            <a:ext cx="8279765" cy="3046988"/>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我们</a:t>
            </a:r>
            <a:r>
              <a:rPr lang="zh-CN" altLang="en-US" sz="2400" dirty="0">
                <a:latin typeface="华文仿宋" panose="02010600040101010101" pitchFamily="2" charset="-122"/>
                <a:ea typeface="华文仿宋" panose="02010600040101010101" pitchFamily="2" charset="-122"/>
              </a:rPr>
              <a:t>从</a:t>
            </a:r>
            <a:r>
              <a:rPr lang="en-US" altLang="zh-CN" sz="2400" dirty="0" err="1">
                <a:latin typeface="华文仿宋" panose="02010600040101010101" pitchFamily="2" charset="-122"/>
                <a:ea typeface="华文仿宋" panose="02010600040101010101" pitchFamily="2" charset="-122"/>
              </a:rPr>
              <a:t>reddit</a:t>
            </a:r>
            <a:r>
              <a:rPr lang="zh-CN" altLang="en-US" sz="2400" dirty="0">
                <a:latin typeface="华文仿宋" panose="02010600040101010101" pitchFamily="2" charset="-122"/>
                <a:ea typeface="华文仿宋" panose="02010600040101010101" pitchFamily="2" charset="-122"/>
              </a:rPr>
              <a:t>收集到的网址所指向的网站分属不同的网站组织。这些网站的目标用户是普</a:t>
            </a:r>
            <a:r>
              <a:rPr lang="zh-CN" altLang="en-US" sz="2400" dirty="0" smtClean="0">
                <a:latin typeface="华文仿宋" panose="02010600040101010101" pitchFamily="2" charset="-122"/>
                <a:ea typeface="华文仿宋" panose="02010600040101010101" pitchFamily="2" charset="-122"/>
              </a:rPr>
              <a:t>罗大众</a:t>
            </a:r>
            <a:r>
              <a:rPr lang="zh-CN" altLang="en-US" sz="2400" dirty="0">
                <a:latin typeface="华文仿宋" panose="02010600040101010101" pitchFamily="2" charset="-122"/>
                <a:ea typeface="华文仿宋" panose="02010600040101010101" pitchFamily="2" charset="-122"/>
              </a:rPr>
              <a:t>而不是计算机程序。当我们尝试用程序获取里面的实际内容时，可能会遇到种种困难，</a:t>
            </a:r>
            <a:r>
              <a:rPr lang="zh-CN" altLang="en-US" sz="2400" dirty="0" smtClean="0">
                <a:latin typeface="华文仿宋" panose="02010600040101010101" pitchFamily="2" charset="-122"/>
                <a:ea typeface="华文仿宋" panose="02010600040101010101" pitchFamily="2" charset="-122"/>
              </a:rPr>
              <a:t>因为如今</a:t>
            </a:r>
            <a:r>
              <a:rPr lang="zh-CN" altLang="en-US" sz="2400" dirty="0">
                <a:latin typeface="华文仿宋" panose="02010600040101010101" pitchFamily="2" charset="-122"/>
                <a:ea typeface="华文仿宋" panose="02010600040101010101" pitchFamily="2" charset="-122"/>
              </a:rPr>
              <a:t>的网站，有很多逻辑是在后台运行：调用</a:t>
            </a:r>
            <a:r>
              <a:rPr lang="en-US" altLang="zh-CN" sz="2400" dirty="0">
                <a:latin typeface="华文仿宋" panose="02010600040101010101" pitchFamily="2" charset="-122"/>
                <a:ea typeface="华文仿宋" panose="02010600040101010101" pitchFamily="2" charset="-122"/>
              </a:rPr>
              <a:t>JavaScript</a:t>
            </a:r>
            <a:r>
              <a:rPr lang="zh-CN" altLang="en-US" sz="2400" dirty="0">
                <a:latin typeface="华文仿宋" panose="02010600040101010101" pitchFamily="2" charset="-122"/>
                <a:ea typeface="华文仿宋" panose="02010600040101010101" pitchFamily="2" charset="-122"/>
              </a:rPr>
              <a:t>库，应用样式表，用</a:t>
            </a:r>
            <a:r>
              <a:rPr lang="en-US" altLang="zh-CN" sz="2400" dirty="0">
                <a:latin typeface="华文仿宋" panose="02010600040101010101" pitchFamily="2" charset="-122"/>
                <a:ea typeface="华文仿宋" panose="02010600040101010101" pitchFamily="2" charset="-122"/>
              </a:rPr>
              <a:t>AJAX</a:t>
            </a:r>
            <a:r>
              <a:rPr lang="zh-CN" altLang="en-US" sz="2400" dirty="0">
                <a:latin typeface="华文仿宋" panose="02010600040101010101" pitchFamily="2" charset="-122"/>
                <a:ea typeface="华文仿宋" panose="02010600040101010101" pitchFamily="2" charset="-122"/>
              </a:rPr>
              <a:t>加载广告，</a:t>
            </a:r>
            <a:r>
              <a:rPr lang="zh-CN" altLang="en-US" sz="2400" dirty="0" smtClean="0">
                <a:latin typeface="华文仿宋" panose="02010600040101010101" pitchFamily="2" charset="-122"/>
                <a:ea typeface="华文仿宋" panose="02010600040101010101" pitchFamily="2" charset="-122"/>
              </a:rPr>
              <a:t>在侧</a:t>
            </a:r>
            <a:r>
              <a:rPr lang="zh-CN" altLang="en-US" sz="2400" dirty="0">
                <a:latin typeface="华文仿宋" panose="02010600040101010101" pitchFamily="2" charset="-122"/>
                <a:ea typeface="华文仿宋" panose="02010600040101010101" pitchFamily="2" charset="-122"/>
              </a:rPr>
              <a:t>边栏增加很多内容等，这些功能增加了网站的复杂程度。这些技术的应用使得当今的</a:t>
            </a:r>
            <a:r>
              <a:rPr lang="en-US" altLang="zh-CN" sz="2400" dirty="0">
                <a:latin typeface="华文仿宋" panose="02010600040101010101" pitchFamily="2" charset="-122"/>
                <a:ea typeface="华文仿宋" panose="02010600040101010101" pitchFamily="2" charset="-122"/>
              </a:rPr>
              <a:t>Web</a:t>
            </a:r>
            <a:r>
              <a:rPr lang="zh-CN" altLang="en-US" sz="2400" dirty="0" smtClean="0">
                <a:latin typeface="华文仿宋" panose="02010600040101010101" pitchFamily="2" charset="-122"/>
                <a:ea typeface="华文仿宋" panose="02010600040101010101" pitchFamily="2" charset="-122"/>
              </a:rPr>
              <a:t>看起来</a:t>
            </a:r>
            <a:r>
              <a:rPr lang="zh-CN" altLang="en-US" sz="2400" dirty="0">
                <a:latin typeface="华文仿宋" panose="02010600040101010101" pitchFamily="2" charset="-122"/>
                <a:ea typeface="华文仿宋" panose="02010600040101010101" pitchFamily="2" charset="-122"/>
              </a:rPr>
              <a:t>鲜活、生动、丰富多彩，却增加了自动采集信息的难度。</a:t>
            </a:r>
            <a:endParaRPr lang="zh-CN" altLang="en-US" sz="24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24510" y="723900"/>
            <a:ext cx="7699375" cy="523220"/>
          </a:xfrm>
          <a:prstGeom prst="rect">
            <a:avLst/>
          </a:prstGeom>
          <a:noFill/>
        </p:spPr>
        <p:txBody>
          <a:bodyPr wrap="square" rtlCol="0" anchor="t">
            <a:spAutoFit/>
          </a:bodyPr>
          <a:lstStyle/>
          <a:p>
            <a:r>
              <a:rPr lang="zh-CN" altLang="en-US" sz="2800" b="1" dirty="0">
                <a:latin typeface="华文仿宋" panose="02010600040101010101" pitchFamily="2" charset="-122"/>
                <a:ea typeface="华文仿宋" panose="02010600040101010101" pitchFamily="2" charset="-122"/>
              </a:rPr>
              <a:t>寻找任意网站网页中的主要内容</a:t>
            </a:r>
            <a:endParaRPr lang="zh-CN" altLang="en-US" sz="2800" b="1" dirty="0">
              <a:latin typeface="华文仿宋" panose="02010600040101010101" pitchFamily="2" charset="-122"/>
              <a:ea typeface="华文仿宋" panose="02010600040101010101" pitchFamily="2" charset="-122"/>
            </a:endParaRPr>
          </a:p>
        </p:txBody>
      </p:sp>
      <p:sp>
        <p:nvSpPr>
          <p:cNvPr id="4" name="文本框 3"/>
          <p:cNvSpPr txBox="1"/>
          <p:nvPr/>
        </p:nvSpPr>
        <p:spPr>
          <a:xfrm>
            <a:off x="524510" y="1765935"/>
            <a:ext cx="8122285" cy="1938992"/>
          </a:xfrm>
          <a:prstGeom prst="rect">
            <a:avLst/>
          </a:prstGeom>
          <a:noFill/>
        </p:spPr>
        <p:txBody>
          <a:bodyPr wrap="square" rtlCol="0" anchor="t">
            <a:spAutoFit/>
          </a:bodyPr>
          <a:lstStyle/>
          <a:p>
            <a:r>
              <a:rPr lang="zh-CN" altLang="en-US" sz="2400" dirty="0">
                <a:latin typeface="华文仿宋" panose="02010600040101010101" pitchFamily="2" charset="-122"/>
                <a:ea typeface="华文仿宋" panose="02010600040101010101" pitchFamily="2" charset="-122"/>
              </a:rPr>
              <a:t>我们首先需要访问每个链接，下载各个网页，将它们保存到</a:t>
            </a:r>
            <a:r>
              <a:rPr lang="en-US" altLang="zh-CN" sz="2400" dirty="0">
                <a:latin typeface="华文仿宋" panose="02010600040101010101" pitchFamily="2" charset="-122"/>
                <a:ea typeface="华文仿宋" panose="02010600040101010101" pitchFamily="2" charset="-122"/>
              </a:rPr>
              <a:t>Data</a:t>
            </a:r>
            <a:r>
              <a:rPr lang="zh-CN" altLang="en-US" sz="2400" dirty="0">
                <a:latin typeface="华文仿宋" panose="02010600040101010101" pitchFamily="2" charset="-122"/>
                <a:ea typeface="华文仿宋" panose="02010600040101010101" pitchFamily="2" charset="-122"/>
              </a:rPr>
              <a:t>文件夹中事先建好的用于</a:t>
            </a:r>
            <a:r>
              <a:rPr lang="zh-CN" altLang="en-US" sz="2400" dirty="0" smtClean="0">
                <a:latin typeface="华文仿宋" panose="02010600040101010101" pitchFamily="2" charset="-122"/>
                <a:ea typeface="华文仿宋" panose="02010600040101010101" pitchFamily="2" charset="-122"/>
              </a:rPr>
              <a:t>存放</a:t>
            </a:r>
            <a:r>
              <a:rPr lang="zh-CN" altLang="en-US" sz="2400" dirty="0">
                <a:latin typeface="华文仿宋" panose="02010600040101010101" pitchFamily="2" charset="-122"/>
                <a:ea typeface="华文仿宋" panose="02010600040101010101" pitchFamily="2" charset="-122"/>
              </a:rPr>
              <a:t>原始网页的文件夹</a:t>
            </a:r>
            <a:r>
              <a:rPr lang="en-US" altLang="zh-CN" sz="2400" dirty="0">
                <a:latin typeface="华文仿宋" panose="02010600040101010101" pitchFamily="2" charset="-122"/>
                <a:ea typeface="华文仿宋" panose="02010600040101010101" pitchFamily="2" charset="-122"/>
              </a:rPr>
              <a:t>raw</a:t>
            </a:r>
            <a:r>
              <a:rPr lang="zh-CN" altLang="en-US" sz="2400" dirty="0">
                <a:latin typeface="华文仿宋" panose="02010600040101010101" pitchFamily="2" charset="-122"/>
                <a:ea typeface="华文仿宋" panose="02010600040101010101" pitchFamily="2" charset="-122"/>
              </a:rPr>
              <a:t>。后面，我们就要从这些原始网页中获取有用的信息。先把全部网页</a:t>
            </a:r>
            <a:r>
              <a:rPr lang="zh-CN" altLang="en-US" sz="2400" dirty="0" smtClean="0">
                <a:latin typeface="华文仿宋" panose="02010600040101010101" pitchFamily="2" charset="-122"/>
                <a:ea typeface="华文仿宋" panose="02010600040101010101" pitchFamily="2" charset="-122"/>
              </a:rPr>
              <a:t>都保存</a:t>
            </a:r>
            <a:r>
              <a:rPr lang="zh-CN" altLang="en-US" sz="2400" dirty="0">
                <a:latin typeface="华文仿宋" panose="02010600040101010101" pitchFamily="2" charset="-122"/>
                <a:ea typeface="华文仿宋" panose="02010600040101010101" pitchFamily="2" charset="-122"/>
              </a:rPr>
              <a:t>下来，比起后面时不时地下载网页方便多了。首先，指定存放原始网页的目录。</a:t>
            </a:r>
            <a:endParaRPr lang="zh-CN" altLang="en-US" sz="2400" dirty="0">
              <a:latin typeface="华文仿宋" panose="02010600040101010101" pitchFamily="2" charset="-122"/>
              <a:ea typeface="华文仿宋" panose="02010600040101010101" pitchFamily="2" charset="-122"/>
            </a:endParaRPr>
          </a:p>
        </p:txBody>
      </p:sp>
      <p:sp>
        <p:nvSpPr>
          <p:cNvPr id="5" name="文本框 4"/>
          <p:cNvSpPr txBox="1"/>
          <p:nvPr/>
        </p:nvSpPr>
        <p:spPr>
          <a:xfrm>
            <a:off x="524510" y="3717925"/>
            <a:ext cx="7699375" cy="922020"/>
          </a:xfrm>
          <a:prstGeom prst="rect">
            <a:avLst/>
          </a:prstGeom>
          <a:noFill/>
        </p:spPr>
        <p:txBody>
          <a:bodyPr wrap="square" rtlCol="0" anchor="t">
            <a:spAutoFit/>
          </a:bodyPr>
          <a:lstStyle/>
          <a:p>
            <a:pPr marL="742950" lvl="1" indent="-285750">
              <a:buFont typeface="Arial" panose="020B0604020202020204" pitchFamily="34" charset="0"/>
              <a:buChar char="•"/>
            </a:pPr>
            <a:r>
              <a:rPr lang="zh-CN" altLang="en-US" i="1"/>
              <a:t>import os</a:t>
            </a:r>
            <a:endParaRPr lang="zh-CN" altLang="en-US" i="1"/>
          </a:p>
          <a:p>
            <a:pPr marL="742950" lvl="1" indent="-285750">
              <a:buFont typeface="Arial" panose="020B0604020202020204" pitchFamily="34" charset="0"/>
              <a:buChar char="•"/>
            </a:pPr>
            <a:r>
              <a:rPr lang="zh-CN" altLang="en-US" i="1"/>
              <a:t>data_folder = os.path.join(os.path.expanduser("~"), "Data",</a:t>
            </a:r>
            <a:endParaRPr lang="zh-CN" altLang="en-US" i="1"/>
          </a:p>
          <a:p>
            <a:pPr marL="742950" lvl="1" indent="-285750">
              <a:buFont typeface="Arial" panose="020B0604020202020204" pitchFamily="34" charset="0"/>
              <a:buChar char="•"/>
            </a:pPr>
            <a:r>
              <a:rPr lang="zh-CN" altLang="en-US" i="1"/>
              <a:t>"websites", "raw")</a:t>
            </a:r>
            <a:endParaRPr lang="zh-CN" altLang="en-US" i="1"/>
          </a:p>
        </p:txBody>
      </p:sp>
      <p:sp>
        <p:nvSpPr>
          <p:cNvPr id="6" name="文本框 5"/>
          <p:cNvSpPr txBox="1"/>
          <p:nvPr/>
        </p:nvSpPr>
        <p:spPr>
          <a:xfrm>
            <a:off x="524510" y="4868545"/>
            <a:ext cx="8122285" cy="830997"/>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后面</a:t>
            </a:r>
            <a:r>
              <a:rPr lang="zh-CN" altLang="en-US" sz="2400" dirty="0">
                <a:latin typeface="华文仿宋" panose="02010600040101010101" pitchFamily="2" charset="-122"/>
                <a:ea typeface="华文仿宋" panose="02010600040101010101" pitchFamily="2" charset="-122"/>
              </a:rPr>
              <a:t>我们要用</a:t>
            </a:r>
            <a:r>
              <a:rPr lang="en-US" altLang="zh-CN" sz="2400" dirty="0">
                <a:latin typeface="华文仿宋" panose="02010600040101010101" pitchFamily="2" charset="-122"/>
                <a:ea typeface="华文仿宋" panose="02010600040101010101" pitchFamily="2" charset="-122"/>
              </a:rPr>
              <a:t>MD5</a:t>
            </a:r>
            <a:r>
              <a:rPr lang="zh-CN" altLang="en-US" sz="2400" dirty="0">
                <a:latin typeface="华文仿宋" panose="02010600040101010101" pitchFamily="2" charset="-122"/>
                <a:ea typeface="华文仿宋" panose="02010600040101010101" pitchFamily="2" charset="-122"/>
              </a:rPr>
              <a:t>散列算法为每篇报道创建一个唯一的文件名，所以先导入</a:t>
            </a:r>
            <a:r>
              <a:rPr lang="en-US" altLang="zh-CN" sz="2400" dirty="0" err="1">
                <a:latin typeface="华文仿宋" panose="02010600040101010101" pitchFamily="2" charset="-122"/>
                <a:ea typeface="华文仿宋" panose="02010600040101010101" pitchFamily="2" charset="-122"/>
              </a:rPr>
              <a:t>hashlib</a:t>
            </a:r>
            <a:r>
              <a:rPr lang="zh-CN" altLang="en-US" sz="2400" dirty="0">
                <a:latin typeface="华文仿宋" panose="02010600040101010101" pitchFamily="2" charset="-122"/>
                <a:ea typeface="华文仿宋" panose="02010600040101010101" pitchFamily="2" charset="-122"/>
              </a:rPr>
              <a:t>。</a:t>
            </a:r>
            <a:endParaRPr lang="zh-CN" altLang="en-US" sz="2400" dirty="0">
              <a:latin typeface="华文仿宋" panose="02010600040101010101" pitchFamily="2" charset="-122"/>
              <a:ea typeface="华文仿宋" panose="02010600040101010101" pitchFamily="2" charset="-122"/>
            </a:endParaRPr>
          </a:p>
        </p:txBody>
      </p:sp>
      <p:sp>
        <p:nvSpPr>
          <p:cNvPr id="7" name="文本框 6"/>
          <p:cNvSpPr txBox="1"/>
          <p:nvPr/>
        </p:nvSpPr>
        <p:spPr>
          <a:xfrm>
            <a:off x="524510" y="5838190"/>
            <a:ext cx="7554595" cy="368300"/>
          </a:xfrm>
          <a:prstGeom prst="rect">
            <a:avLst/>
          </a:prstGeom>
          <a:noFill/>
        </p:spPr>
        <p:txBody>
          <a:bodyPr wrap="square" rtlCol="0" anchor="t">
            <a:spAutoFit/>
          </a:bodyPr>
          <a:lstStyle/>
          <a:p>
            <a:pPr marL="742950" lvl="1" indent="-285750">
              <a:buFont typeface="Arial" panose="020B0604020202020204" pitchFamily="34" charset="0"/>
              <a:buChar char="•"/>
            </a:pPr>
            <a:r>
              <a:rPr lang="zh-CN" altLang="en-US" i="1"/>
              <a:t>import hashlib</a:t>
            </a:r>
            <a:endParaRPr lang="zh-CN" altLang="en-US" i="1"/>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0</TotalTime>
  <Words>9742</Words>
  <Application>WPS 演示</Application>
  <PresentationFormat>全屏显示(4:3)</PresentationFormat>
  <Paragraphs>325</Paragraphs>
  <Slides>36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36</vt:i4>
      </vt:variant>
    </vt:vector>
  </HeadingPairs>
  <TitlesOfParts>
    <vt:vector size="45" baseType="lpstr">
      <vt:lpstr>Arial</vt:lpstr>
      <vt:lpstr>宋体</vt:lpstr>
      <vt:lpstr>Wingdings</vt:lpstr>
      <vt:lpstr>华文仿宋</vt:lpstr>
      <vt:lpstr>微软雅黑</vt:lpstr>
      <vt:lpstr>Arial Unicode MS</vt:lpstr>
      <vt:lpstr>方正舒体</vt:lpstr>
      <vt:lpstr>Calibri</vt:lpstr>
      <vt:lpstr>Clarity</vt:lpstr>
      <vt:lpstr>Clustering Analysis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tsap</dc:creator>
  <cp:lastModifiedBy>q</cp:lastModifiedBy>
  <cp:revision>1041</cp:revision>
  <dcterms:created xsi:type="dcterms:W3CDTF">2011-10-17T19:46:00Z</dcterms:created>
  <dcterms:modified xsi:type="dcterms:W3CDTF">2017-11-06T18:45:08Z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