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614" r:id="rId3"/>
    <p:sldId id="622" r:id="rId4"/>
    <p:sldId id="623" r:id="rId5"/>
    <p:sldId id="624" r:id="rId6"/>
    <p:sldId id="731" r:id="rId7"/>
    <p:sldId id="732" r:id="rId8"/>
    <p:sldId id="733" r:id="rId9"/>
    <p:sldId id="815" r:id="rId10"/>
    <p:sldId id="924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907" r:id="rId22"/>
    <p:sldId id="908" r:id="rId23"/>
    <p:sldId id="909" r:id="rId24"/>
    <p:sldId id="925" r:id="rId25"/>
    <p:sldId id="910" r:id="rId26"/>
    <p:sldId id="911" r:id="rId27"/>
    <p:sldId id="912" r:id="rId28"/>
    <p:sldId id="913" r:id="rId29"/>
    <p:sldId id="916" r:id="rId30"/>
    <p:sldId id="917" r:id="rId31"/>
    <p:sldId id="918" r:id="rId32"/>
    <p:sldId id="919" r:id="rId33"/>
    <p:sldId id="920" r:id="rId34"/>
    <p:sldId id="921" r:id="rId35"/>
    <p:sldId id="922" r:id="rId36"/>
    <p:sldId id="92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226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2130" y="1117600"/>
            <a:ext cx="8229600" cy="990600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 smtClean="0"/>
              <a:t>abca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sketballreference.com/leagues/NBA_2013_standing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1645" y="1206500"/>
            <a:ext cx="4283710" cy="1927225"/>
          </a:xfrm>
        </p:spPr>
        <p:txBody>
          <a:bodyPr/>
          <a:lstStyle/>
          <a:p>
            <a:pPr algn="ctr"/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用决策树预测获胜球队</a:t>
            </a: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 smtClean="0">
                <a:solidFill>
                  <a:srgbClr val="4F80BD"/>
                </a:solidFill>
              </a:rPr>
            </a:br>
            <a:endParaRPr lang="en-US" sz="3200" b="1" i="1" dirty="0" smtClean="0">
              <a:solidFill>
                <a:srgbClr val="4F80BD"/>
              </a:solidFill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6255" cy="1752600"/>
          </a:xfrm>
        </p:spPr>
        <p:txBody>
          <a:bodyPr/>
          <a:lstStyle/>
          <a:p>
            <a:r>
              <a:rPr lang="en-US" dirty="0" smtClean="0"/>
              <a:t>			              By HE WEI </a:t>
            </a:r>
            <a:endParaRPr lang="en-US" dirty="0" smtClean="0"/>
          </a:p>
          <a:p>
            <a:r>
              <a:rPr lang="en-US" dirty="0" smtClean="0"/>
              <a:t>					 LIANG LIZHEN</a:t>
            </a:r>
            <a:endParaRPr lang="en-US" dirty="0"/>
          </a:p>
          <a:p>
            <a:r>
              <a:rPr lang="en-US" dirty="0" smtClean="0"/>
              <a:t>                                               2017.10.25</a:t>
            </a:r>
            <a:endParaRPr lang="en-US" dirty="0"/>
          </a:p>
        </p:txBody>
      </p:sp>
      <p:sp>
        <p:nvSpPr>
          <p:cNvPr id="2" name="Title 3"/>
          <p:cNvSpPr>
            <a:spLocks noGrp="1"/>
          </p:cNvSpPr>
          <p:nvPr/>
        </p:nvSpPr>
        <p:spPr>
          <a:xfrm>
            <a:off x="540385" y="2354580"/>
            <a:ext cx="8716645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4F80BD"/>
                </a:solidFill>
                <a:sym typeface="+mn-ea"/>
              </a:rPr>
              <a:t>Predicting Sports Winners with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Decision Trees</a:t>
            </a: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 smtClean="0">
                <a:solidFill>
                  <a:srgbClr val="4F80BD"/>
                </a:solidFill>
              </a:rPr>
            </a:br>
            <a:endParaRPr lang="en-US" sz="3200" b="1" i="1" dirty="0" smtClean="0">
              <a:solidFill>
                <a:srgbClr val="4F80BD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3680" y="513080"/>
            <a:ext cx="62509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提取新特征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3680" y="1295400"/>
            <a:ext cx="8910320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接下来通过组合和比较现有数据抽取特征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首先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，确定类别值。在测试阶段，拿算法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得到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的分类结果与它对比，就能知道结果是否正确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类别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可以有多种表示方法，我们这里用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表示主场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队获胜，用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表示客场队获胜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对于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篮球比赛而言，得分最多的队伍获胜。虽然数据集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没有明确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给出各球队的胜负情况，但是稍加计算就能得到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找出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主场获胜的球队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dataset["HomeWin"] = dataset["VisitorPts"] &lt; dataset["HomePts"]</a:t>
            </a:r>
            <a:endParaRPr lang="zh-CN" altLang="en-US" i="1" dirty="0"/>
          </a:p>
          <a:p>
            <a:pPr marL="285750" indent="-28575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9725" y="501285"/>
            <a:ext cx="825182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把主场获胜球队的数据保存到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NumPy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数组里，稍后要用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分类器对其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进行处理。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当前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并没有进行整合，但是借助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NumPy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数组，它们配合地很好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抽取特征后再用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抽取特征具体的值。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2049" y="3399220"/>
            <a:ext cx="660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y_true = dataset["HomeWin"].values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525145" y="3987800"/>
            <a:ext cx="82511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上面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y_true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数组保存的是类别数据，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可直接读取该数组。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145" y="5166360"/>
            <a:ext cx="841375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还可以创建一些特征用于数据挖掘。有时候，只要把原始数据丢给分类器就行了，但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通常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需要先抽取数值型或类别型特征。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6836" y="414847"/>
            <a:ext cx="846328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还可以创建一些特征用于数据挖掘。有时候，只要把原始数据丢给分类器就行了，但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通常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需要先抽取数值型或类别型特征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首先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，创建两个能帮助我们进行预测的特征，分别是这两支队伍上场比赛的胜负情况。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赢得上场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比赛，大致可以说明该球队水平较高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遍历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每一行数据，记录获胜球队。当到达一行新数据时，分别查看该行数据中的两支球队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在各自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的上一场比赛中有没有获胜的。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836" y="4873483"/>
            <a:ext cx="82911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创建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（默认）字典，存储球队上次比赛的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结果：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2621" y="5638800"/>
            <a:ext cx="7331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collections import defaultdict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won_last = defaultdict(int)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5779" y="422970"/>
            <a:ext cx="793623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字典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的键为球队，值为是否赢得上一场比赛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遍历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所有行，在此过程中，更新每一行，为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其增加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两个特征值：两支球队在上场比赛有没有获胜。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7160" y="2157095"/>
            <a:ext cx="63823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for index, row in dataset.iterrows():</a:t>
            </a:r>
            <a:endParaRPr lang="zh-CN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home_team = row["Home Team"]</a:t>
            </a:r>
            <a:endParaRPr lang="zh-CN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visitor_team = row["Visitor Team"]</a:t>
            </a:r>
            <a:endParaRPr lang="zh-CN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row["HomeLastWin"] = won_last[home_team]</a:t>
            </a:r>
            <a:endParaRPr lang="zh-CN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row["VisitorLastWin"] = won_last[visitor_team]</a:t>
            </a:r>
            <a:endParaRPr lang="zh-CN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dataset.ix[index] = row</a:t>
            </a:r>
            <a:endParaRPr lang="zh-CN" altLang="en-US" i="1"/>
          </a:p>
        </p:txBody>
      </p:sp>
      <p:sp>
        <p:nvSpPr>
          <p:cNvPr id="5" name="文本框 4"/>
          <p:cNvSpPr txBox="1"/>
          <p:nvPr/>
        </p:nvSpPr>
        <p:spPr>
          <a:xfrm>
            <a:off x="629920" y="4239260"/>
            <a:ext cx="793623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请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注意，上述代码假定数据集是按照时间顺序排列的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所使用的数据集是按这种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顺序排列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的，如果你的数据集不是这样，你需要把代码中的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dataset.iterrows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替换为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dataset.sort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("Date").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iterrows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i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510" y="457200"/>
            <a:ext cx="781812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当前比赛（遍历到的那一行数据所表示的比赛）的结果更新两支球队上场比赛的获胜情况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，以便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下次再遍历到这两支球队时使用。代码如下：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6800" y="1786727"/>
            <a:ext cx="7014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won_last[home_team] = row["HomeWin"]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won_last[visitor_team] = not row["HomeWin"]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2755" y="2579014"/>
            <a:ext cx="796163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上述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代码运行结束后，我们多了两个新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特征：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HomeLastWin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VisitorLastWin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再来看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下数据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这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次只看前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条意义不大。只有一个球队参加过两场比赛后，我们才知道它在上场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比赛表现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如何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957" y="5556198"/>
            <a:ext cx="57374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以下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代码将输出本赛季第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20~25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场比赛：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9200" y="6133241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dataset.ix[20:25]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3375" y="685800"/>
            <a:ext cx="2540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输出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93" y="1295400"/>
            <a:ext cx="8286750" cy="2110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2184" y="3554075"/>
            <a:ext cx="860044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更换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上述代码中的索引值，查看其他部分数据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别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忘了，一共有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1000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多场比赛呢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！现在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，每个队（包括上个赛季的冠军！）在数据集中第一次出现时，都假定它们在上场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比赛中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失败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其实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可以用上一年的数据弥补缺失的信息，从而改进这个特征，但这里就先做简单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处理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了。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0550" y="612140"/>
            <a:ext cx="569849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决策树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0550" y="1432560"/>
            <a:ext cx="770001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决策树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是一种有监督的机器学习算法，它看起来就像是由一系列节点组成的流程图，其中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位于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上层节点的值决定下一步走向哪个节点。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045" y="2897107"/>
            <a:ext cx="5367020" cy="3618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7400" y="831215"/>
            <a:ext cx="7568565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跟大多数分类算法一样，决策树也分为两大步骤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首先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是训练阶段，用训练数据构造一棵树。上一章的近邻算法没有训练阶段，但是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决策树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需要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这个意义上说，近邻算法是一种惰性算法，在用它进行分类时，它才开始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干活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。相反，决策树跟大多数机器学习方法类似，是一种积极学习的算法，在训练阶段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完成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模型的创建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其次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是预测阶段，用训练好的决策树预测新数据的类别。以上图为例，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["is raining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", "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very windy"]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的预测结果为“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Bad”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（坏天气）。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325" y="537210"/>
            <a:ext cx="813371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库实现了分类回归树（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Classification and Regression Trees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CART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）算法并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将其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作为生成决策树的默认算法，它支持连续型特征和类别型特征。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25" y="2026920"/>
            <a:ext cx="53949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决策树中的参数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025" y="2837530"/>
            <a:ext cx="813244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退出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准则是决策树的一个重要特性。构建决策树时，最后几步决策仅依赖于少数个体，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随意性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大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使用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特定节点作出推测容易导致过拟合训练数据，而使用退出准则可以防止决策精度过高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除了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设定退出准则外，也可以先创建一棵完整的树，再对其进行修剪，去掉对整个过程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没有提供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太多信息的节点。这个过程叫作剪枝（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pruning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805" y="1263650"/>
            <a:ext cx="772668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库实现的决策树算法给出了退出方法，使用下面这两个选项就可以达到目的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min_samples_split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：指定创建一个新节点至少需要的个体数量。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min_samples_leaf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：指定为了保留节点，每个节点至少应该包含的个体数量。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805" y="493395"/>
            <a:ext cx="189992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退出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准则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67" y="4648200"/>
            <a:ext cx="860615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indent="0"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第一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个参数控制着决策节点的创建，第二个参数决定着决策节点能否被保留。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5135" y="625475"/>
            <a:ext cx="519938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加载数据集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5135" y="1522095"/>
            <a:ext cx="792416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本章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将介绍怎样预测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NBA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获胜球队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如果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你看过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NBA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，可能知道比赛中两支球队比分咬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得很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紧，难分胜负，有时最后一分钟才能定输赢，因此预测赢家很难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很多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体育赛事都有类似的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特点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，预期的大赢家也许当天被另一支队伍给打败了。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653" y="4800600"/>
            <a:ext cx="79241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以往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很多对体育赛事预测的研究表明，正确率因体育赛事而异，其上限在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70%~80%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。体育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赛事预测多采用数据挖掘或统计学方法。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065" y="860425"/>
            <a:ext cx="82257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决策树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的另一个参数是创建决策的标准，常用的有以下两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1680230"/>
            <a:ext cx="751522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尼不纯度（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Gini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impurity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）：用于衡量决策节点错误预测新个体类别的比例。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信息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增益（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Information gain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）：用信息论中的熵来表示决策节点提供多少新信息。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065" y="3608030"/>
            <a:ext cx="593598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使用决策树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3065" y="4624705"/>
            <a:ext cx="822579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从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库中导入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DecisionTreeClassifier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类，用它创建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决策树：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sklearn.tree import DecisionTreeClassifier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clf = DecisionTreeClassifier(random_state=14)</a:t>
            </a:r>
            <a:endParaRPr lang="zh-CN" altLang="en-US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393065" y="6278880"/>
            <a:ext cx="75812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再次设定</a:t>
            </a:r>
            <a:r>
              <a:rPr lang="en-US" altLang="zh-CN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random_state</a:t>
            </a:r>
            <a:r>
              <a:rPr lang="zh-CN" altLang="en-US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的值为</a:t>
            </a:r>
            <a:r>
              <a:rPr lang="en-US" altLang="zh-CN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14</a:t>
            </a:r>
            <a:endParaRPr lang="zh-CN" altLang="en-US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440" y="890270"/>
            <a:ext cx="768604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现在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我们从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数据框中抽取数据，以便用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分类器处理。指定需要的列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，使用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数据框的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values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属性，就能获取到每支球队的上一场比赛结果。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2738" y="2522627"/>
            <a:ext cx="8238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X_previouswins = dataset[["HomeLastWin", "VisitorLastWin"]].values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472440" y="3322955"/>
            <a:ext cx="818642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跟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章的近邻算法类似，决策树也是一种估计器，因此它同样有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fit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predict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方法。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仍然可以用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cross_val_score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方法来求得交叉检验的平均正确率：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5013" y="4800600"/>
            <a:ext cx="8238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scores = cross_val_score(clf, X_previouswins, y_true, scoring='accuracy')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print("Accuracy: {0:.1f}%".format(np.mean(scores) * 100))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5800" y="1676400"/>
            <a:ext cx="798766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正确率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56.1%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，比起随机预测来要更准确！我们应该可以做得更好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数据集中构建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有效特征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Feature Engineering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，特征工程）是数据挖掘的难点所在，好的特征直接关系到结果的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正确率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甚至比选择合适的算法更重要！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8485" y="609600"/>
            <a:ext cx="72129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NBA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比赛结果预测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485" y="1338727"/>
            <a:ext cx="79876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尝试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使用不同的特征，我们应该能做得更好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cross_val_score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方法可用来测试模型的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正确率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。有了它，我们就可以尝试其他特征的分类效果。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485" y="3352800"/>
            <a:ext cx="798766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好多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潜在特征都可以拿来用。就我们这个挖掘任务而言，具体怎么选择特征呢？我们尝试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问自己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以下两个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问题：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一般而言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，什么样的球队水平更高？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两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支球队上一次相遇时，谁是赢家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？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4"/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还将加入新球队的数据，以检测算法是否能得到一个用来判断不同球队比赛情况的模型。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2435" y="533400"/>
            <a:ext cx="583057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组装起来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435" y="1092479"/>
            <a:ext cx="8254365" cy="55707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对于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上面第一个特征，我们创建一个叫作“主场队是否通常比对手水平高”的特征，并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赛季的战绩作为特征取值来源。如果一支球队在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2013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赛季排名在对手前面，我们就认为它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的水平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更高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战绩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数据下载方法如下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在浏览器中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打开：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000" dirty="0" smtClean="0">
                <a:latin typeface="华文仿宋" panose="02010600040101010101" pitchFamily="2" charset="-122"/>
                <a:ea typeface="华文仿宋" panose="02010600040101010101" pitchFamily="2" charset="-122"/>
                <a:hlinkClick r:id="rId1"/>
              </a:rPr>
              <a:t>http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  <a:hlinkClick r:id="rId1"/>
              </a:rPr>
              <a:t>://</a:t>
            </a:r>
            <a:r>
              <a:rPr lang="en-US" altLang="zh-CN" sz="2000" dirty="0" smtClean="0">
                <a:latin typeface="华文仿宋" panose="02010600040101010101" pitchFamily="2" charset="-122"/>
                <a:ea typeface="华文仿宋" panose="02010600040101010101" pitchFamily="2" charset="-122"/>
                <a:hlinkClick r:id="rId1"/>
              </a:rPr>
              <a:t>www.basketballreference.com/leagues/NBA_2013_standings.html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(2)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找到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Expanded Standings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部分，该部分包括所有球队的数据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(3)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点击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Export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链接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(4)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将数据保存到数据文件夹中。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3000" y="2286000"/>
            <a:ext cx="6686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standings_filename = os.path.join(data_folder,"leagues_NBA_2013_standings_expanded-standings.csv")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standings = pd.read_csv(standings_filename, skiprows=[0,1])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658495" y="895985"/>
            <a:ext cx="756285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回到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IPython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Notebook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笔记本文件，在新格子里输入以下代码。请注意将战绩文件保存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data_folder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变量指定的目录下。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495" y="4029538"/>
            <a:ext cx="756285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在笔记本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新格子里输入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standings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并运行，查看战绩。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3800" y="50419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Standings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9575" y="736600"/>
            <a:ext cx="51060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输出如下：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1264285"/>
            <a:ext cx="8325485" cy="2566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8940" y="3933190"/>
            <a:ext cx="83254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，创建一个新特征，创建过程与上个特征类似。遍历每一行，查找主场队和客场队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两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支球队的战绩。代码如下：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735" y="5131435"/>
            <a:ext cx="83254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dataset["HomeTeamRanksHigher"] = 0</a:t>
            </a:r>
            <a:endParaRPr lang="zh-CN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for index, row in dataset.iterrows():</a:t>
            </a:r>
            <a:endParaRPr lang="zh-CN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home_team = row["Home Team"]</a:t>
            </a:r>
            <a:endParaRPr lang="zh-CN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visitor_team = row["Visitor Team"]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8930" y="474980"/>
            <a:ext cx="8485505" cy="5355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有些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球队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2014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赛季改名了，名字不同但其实还是同一支球队。类似情况在整合不同的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数据集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时经常遇到！所以在查找球队时，需要把它换成原来的名字，以确保正确找到该球队先前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的排名。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if home_team == "New Orleans Pelicans":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home_team = "New Orleans Hornets"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elif visitor_team == "New Orleans Pelicans":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visitor_team = "New Orleans Hornets"</a:t>
            </a:r>
            <a:endParaRPr lang="zh-CN" altLang="en-US" i="1" dirty="0"/>
          </a:p>
          <a:p>
            <a:pPr marL="285750" indent="-285750"/>
            <a:endParaRPr lang="zh-CN" altLang="en-US" dirty="0"/>
          </a:p>
          <a:p>
            <a:pPr marL="285750" indent="-285750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现在就能得到两支球队的排名，比较它们的排名，更新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特征值：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/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home_rank = standings[standings["Team"] ==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home_team]["Rk"].values[0]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visitor_rank = standings[standings["Team"] ==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visitor_team]["Rk"].values[0]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row["HomeTeamRanksHigher"] = int(home_rank &gt; visitor_rank)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dataset.ix[index] = row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8600" y="533400"/>
            <a:ext cx="8565515" cy="6278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cross_val_score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函数测试结果。首先，从数据集中抽取所需要的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部分：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 smtClean="0"/>
              <a:t>X</a:t>
            </a:r>
            <a:r>
              <a:rPr lang="zh-CN" altLang="en-US" i="1" dirty="0"/>
              <a:t>_homehigher = dataset[["HomeLastWin</a:t>
            </a:r>
            <a:r>
              <a:rPr lang="zh-CN" altLang="en-US" i="1" dirty="0" smtClean="0"/>
              <a:t>",</a:t>
            </a:r>
            <a:endParaRPr lang="en-US" altLang="zh-CN" i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 smtClean="0"/>
              <a:t>"</a:t>
            </a:r>
            <a:r>
              <a:rPr lang="zh-CN" altLang="en-US" i="1" dirty="0"/>
              <a:t>VisitorLastWin</a:t>
            </a:r>
            <a:r>
              <a:rPr lang="zh-CN" altLang="en-US" i="1" dirty="0" smtClean="0"/>
              <a:t>","HomeTeamRanksHigher"]].values</a:t>
            </a:r>
            <a:endParaRPr lang="en-US" altLang="zh-CN" i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i="1" dirty="0" smtClean="0"/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然后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，创建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DecisionTreeClassifier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分类器，进行交叉检验，求得正确率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400" i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Then, we create a new DecisionTreeClassifier and run the evaluation: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clf = DecisionTreeClassifier(random_state=14)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scores = cross_val_score(clf, X_homehigher, y_true,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scoring='accuracy')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print("Accuracy: {0:.1f}%".format(np.mean(scores) * 100</a:t>
            </a:r>
            <a:r>
              <a:rPr lang="zh-CN" altLang="en-US" i="1" dirty="0" smtClean="0"/>
              <a:t>))</a:t>
            </a:r>
            <a:endParaRPr lang="en-US" altLang="zh-CN" i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i="1" dirty="0"/>
          </a:p>
          <a:p>
            <a:pPr indent="-285750"/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现在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的正确率是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60.3%——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比我们之前的结果要好。还能再提高吗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？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-285750"/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，我们来统计两支球队上场比赛的情况，作为另一个特征。虽然球队排名有助于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预测（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排名靠前的胜算更大），但有时排名靠后的球队反而能战胜排名靠前的。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0365" y="533400"/>
            <a:ext cx="828802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原因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有很多。例如，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排名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靠后的球队某些打法恰好能击中强者的软肋。该特征的创建方法与前一个特征类似，首先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创建字典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，保存上场比赛的获胜队伍，在数据框中建立新特征。代码如下：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800" y="2215772"/>
            <a:ext cx="6699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last_match_winner = defaultdict(int)</a:t>
            </a:r>
            <a:endParaRPr lang="zh-CN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/>
              <a:t>dataset["HomeTeamWonLast"] = 0</a:t>
            </a:r>
            <a:endParaRPr lang="zh-CN" altLang="en-US" i="1"/>
          </a:p>
        </p:txBody>
      </p:sp>
      <p:sp>
        <p:nvSpPr>
          <p:cNvPr id="5" name="文本框 4"/>
          <p:cNvSpPr txBox="1"/>
          <p:nvPr/>
        </p:nvSpPr>
        <p:spPr>
          <a:xfrm>
            <a:off x="424815" y="2973644"/>
            <a:ext cx="819912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然后，遍历每条数据，取到每场赛事的两支参赛队伍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i="1" dirty="0" smtClean="0"/>
              <a:t>for </a:t>
            </a:r>
            <a:r>
              <a:rPr lang="zh-CN" altLang="en-US" i="1" dirty="0"/>
              <a:t>index, row in dataset.iterrows():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i="1" dirty="0"/>
              <a:t>	           </a:t>
            </a:r>
            <a:r>
              <a:rPr lang="zh-CN" altLang="en-US" i="1" dirty="0"/>
              <a:t>home_team = row["Home Team"]</a:t>
            </a:r>
            <a:endParaRPr lang="zh-CN" altLang="en-US" i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i="1" dirty="0"/>
              <a:t>                     visitor_team = row["Visitor Team"]</a:t>
            </a:r>
            <a:endParaRPr lang="zh-CN" altLang="en-US" i="1" dirty="0"/>
          </a:p>
          <a:p>
            <a:pPr marL="285750" indent="-285750"/>
            <a:endParaRPr lang="zh-CN" altLang="en-US" dirty="0"/>
          </a:p>
          <a:p>
            <a:pPr marL="285750" indent="-285750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5915" y="4876800"/>
            <a:ext cx="8288020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不用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考虑哪支球队是主场作战，我们想看一下这两支球队在上一场比赛中到底谁是赢家。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因此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，按照英文字母表顺序对球队名字进行排序，确保两支球队无论主客场作战，都使用相同的键。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>
                <a:sym typeface="+mn-ea"/>
              </a:rPr>
              <a:t>teams = tuple(sorted([home_team, visitor_team]))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1495" y="852805"/>
            <a:ext cx="80816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将使用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NBA 2013—2014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赛季的比赛数据。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http://Basketball-Reference.com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网站提供了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NBA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及其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他赛事的大量资料和统计数据。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495" y="2493010"/>
            <a:ext cx="80816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数据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文件格式为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CSV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，包含了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NBA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常规赛季的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1230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场比赛。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3410585"/>
            <a:ext cx="80810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Python Data Analysis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的简写，意为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Python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数据分析）库加载这些数据，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数据处理方面特别有用。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Python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内置了读写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CSV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csv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但是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，考虑到后面创建新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特征时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还要用到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更强大的一些函数，所以我们干脆用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加载数据文件。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2375" y="58775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pip3 install pandas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9735" y="759460"/>
            <a:ext cx="8067040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通过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查找字典，找到两支球队上次比赛的赢家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然后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，更新数据框中这条数据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row["HomeTeamWonLast"] = 1 if last_match_winner[teams] ==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row["Home Team"] else 0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dataset.ix[index] = row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19735" y="3422015"/>
            <a:ext cx="806704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最后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，更新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last_match_winner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字典，值为两支球队在当前场次比赛中的胜出者，两支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球队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再相逢时可将其作为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参考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winner = row["Home Team"] if row["HomeWin"] else row ["Visitor Team"]</a:t>
            </a:r>
            <a:endParaRPr lang="zh-CN" alt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last_match_winner[teams] = winner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9105" y="789940"/>
            <a:ext cx="7884160" cy="327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下面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，用新抽取的两个特征创建数据集。观察不同特征组合的分类效果。代码如下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X_lastwinner = dataset[["HomeTeamRanksHigher", "HomeTeamWonLast"]].values</a:t>
            </a:r>
            <a:endParaRPr lang="zh-CN" altLang="en-US" i="1" dirty="0"/>
          </a:p>
          <a:p>
            <a:pPr marL="1200150" lvl="2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clf = DecisionTreeClassifier(random_state=14)</a:t>
            </a:r>
            <a:endParaRPr lang="zh-CN" altLang="en-US" i="1" dirty="0"/>
          </a:p>
          <a:p>
            <a:pPr marL="1200150" lvl="2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scores = cross_val_score(clf, X_lastwinner, y_true,</a:t>
            </a:r>
            <a:endParaRPr lang="zh-CN" altLang="en-US" i="1" dirty="0"/>
          </a:p>
          <a:p>
            <a:pPr marL="1200150" lvl="2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scoring='accuracy')</a:t>
            </a:r>
            <a:endParaRPr lang="zh-CN" altLang="en-US" i="1" dirty="0"/>
          </a:p>
          <a:p>
            <a:pPr marL="1200150" lvl="2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i="1" dirty="0"/>
              <a:t>print("Accuracy: {0:.1f}%".format(np.mean(scores) * 100))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59105" y="4592955"/>
            <a:ext cx="705485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正确率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60.6%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。结果越来越好了。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105" y="5237480"/>
            <a:ext cx="810704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最后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我们来看一下，决策树在训练数据量很大的情况下，能否得到有效的分类模型。我们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将会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为决策树添加球队，以检测它是否能整合新增的信息。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510" y="749300"/>
            <a:ext cx="8094980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虽然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决策树能够处理特征值为类别型的数据，但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scikit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-learn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库所实现的决策树算法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要求先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对这类特征进行处理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LabelEncoder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转换器就能把字符串类型的球队名转化为整型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代码如下：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sklearn.preprocessing import LabelEncoder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encoding = LabelEncoder()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524510" y="4724400"/>
            <a:ext cx="809498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主场球队名称转化为整型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encoding.fit(dataset["Home Team"].values)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5545" y="609600"/>
            <a:ext cx="809498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接下来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，抽取所有比赛的主客场球队的球队名（已转化为数值型）并将其组合（在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NumPy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叫作“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stacking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”，是向量组合的意思）起来，形成一个矩阵。代码如下：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0706" y="2196554"/>
            <a:ext cx="73056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home_teams = encoding.transform(dataset["Home Team"].values)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visitor_teams = encoding.transform(dataset["Visitor Team"].values)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X_teams = np.vstack([home_teams, visitor_teams]).T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524510" y="3505200"/>
            <a:ext cx="7898765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决策树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可以用这些特征值进行训练，但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DecisionTreeClassifier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仍把它们当作连续型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特征。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例如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，编号从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16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17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支球队，算法会认为球队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相似，而球队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其实这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没意义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，对于两支球队而言，它们要么是同一支球队，要么不同，没有中间状态！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6283" y="381000"/>
            <a:ext cx="8383270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为了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消除这种和实际情况不一致的现象，我们可以使用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OneHotEncoder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转换器把这些整数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转换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为二进制数字。每个特征用一个二进制数字①来表示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例如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LabelEncoder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为芝加哥公牛队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分配的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数值是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7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，那么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OneHotEncoder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为它分配的二进制数字的第七位就是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，其余队伍的第七位就是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每个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可能的特征值都这样处理，而数据集会变得很大。代码如下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from sklearn.preprocessing import OneHotEncoder</a:t>
            </a:r>
            <a:endParaRPr lang="zh-CN" alt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onehot = OneHotEncoder()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365648" y="5089981"/>
            <a:ext cx="838390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在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相同的数据集上进行预处理和训练操作，将结果保存起来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备用：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X_teams_expanded = onehot.fit_transform(X_teams).todense()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8795" y="533400"/>
            <a:ext cx="8107680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接着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，像之前那样在新数据集上调用决策树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分类器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clf = DecisionTreeClassifier(random_state=14)</a:t>
            </a:r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scores = cross_val_score(clf, X_teams_expanded, y_true,</a:t>
            </a:r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scoring='accuracy')</a:t>
            </a:r>
            <a:endParaRPr lang="zh-CN" altLang="en-US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1" dirty="0"/>
              <a:t>print("Accuracy: {0:.1f}%".format(np.mean(scores) * 100))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8160" y="3352800"/>
            <a:ext cx="810831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正确率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60%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，比基准值要高，但是没有之前的效果好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原因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可能在于特征数增加后，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决策树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处理不当。鉴于此，我们尝试修改算法，看看会不会起作用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数据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挖掘有时就是不断尝试新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算法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、使用新特征这样一个过程。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9925" y="605790"/>
            <a:ext cx="686943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加载数据集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960" y="1524635"/>
            <a:ext cx="7751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库是用来加载、管理和处理数据的。它在后台处理数据结构，支持诸计算均值等分析方法。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925" y="2678212"/>
            <a:ext cx="77508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read_csv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函数就能加载数据集：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0484" y="3837206"/>
            <a:ext cx="64623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import pandas as pd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 = pd.read_csv(data_filename)</a:t>
            </a:r>
            <a:endParaRPr lang="zh-CN" altLang="en-US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669925" y="5179695"/>
            <a:ext cx="77774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上述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代码会加载数据集，将其保存到数据框（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dataframe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）中。数据框提供了一些非常好用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的方法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，后面会用到。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000" y="584418"/>
            <a:ext cx="76962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来看看数据集是否有问题。输入以下代码，输出数据集的前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行：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0" y="1505148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dataset.ix[:5]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497840" y="2015579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输出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结果如下。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80" y="3077408"/>
            <a:ext cx="7252335" cy="1619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840" y="5257800"/>
            <a:ext cx="77000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输出结果来看，这个数据集可以用，但存在几个小问题。下面我们就来修复这些问题。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3880" y="723900"/>
            <a:ext cx="55016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数据集清洗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3695" y="1582420"/>
            <a:ext cx="843661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从上面的输出结果中，我们发现了以下几个问题。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日期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是字符串格式，而不是日期对象。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一行没有数据。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视觉上检查结果，发现表头不完整或者不正确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/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这些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问题来自数据，我们可以改动数据本身，但是这样做的话，容易忘记之前做过哪些操作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，落下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步骤或是弄错哪一步，因而无法重现之前的结果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我们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像前一章用流水线跟踪数据预处理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流程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那样，用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pandas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对原始数据进行预处理。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0545" y="866140"/>
            <a:ext cx="78847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pandas.read_csv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函数提供了可用来修复数据的参数，导入文件时指定这几个参数就好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。导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入后，我们还可以修改文件的头部，如下所示：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6970" y="2466754"/>
            <a:ext cx="72783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 = pd.read_csv(data_filename, parse_dates=["Date"],</a:t>
            </a:r>
            <a:endParaRPr lang="zh-CN" altLang="en-US" i="1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i="1" dirty="0"/>
              <a:t>    skiprows=[0,])</a:t>
            </a:r>
            <a:endParaRPr lang="zh-CN" alt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dataset.columns = ["Date", "Score Type", "Visitor Team","VisitorPts", "Home Team", "HomePts", "OT?", "Notes"]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1180" y="4065920"/>
            <a:ext cx="78841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经过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这些处理之后，结果会有很大改善，我们再来输出前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行看看：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5400" y="54809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dataset.ix[:5]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3255" y="631825"/>
            <a:ext cx="770001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如下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470838"/>
            <a:ext cx="8050530" cy="2306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3255" y="4155141"/>
            <a:ext cx="77000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即使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原始数据很规整，比如刚使用的这个，我们仍需要对其做些调整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其中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一个原因是，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文件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可能来自不同的系统，由于存在兼容性问题，文件也许会发生变化。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5800" y="1981200"/>
            <a:ext cx="7874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既然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数据已经准备好，在开始编写预测算法之前，我们先定下一个正确率作为基准。该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基准任何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算法都应该能达到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场比赛有两个队：主场队和客场队。最直接的方法就是拿几率作为基准，猜中的几率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50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%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。猜测任意一支球队获胜，都有一半胜算。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8951</Words>
  <Application>WPS 演示</Application>
  <PresentationFormat>全屏显示(4:3)</PresentationFormat>
  <Paragraphs>377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华文仿宋</vt:lpstr>
      <vt:lpstr>微软雅黑</vt:lpstr>
      <vt:lpstr>Arial Unicode MS</vt:lpstr>
      <vt:lpstr>方正舒体</vt:lpstr>
      <vt:lpstr>Calibri</vt:lpstr>
      <vt:lpstr>Clarity</vt:lpstr>
      <vt:lpstr>Predicting Sports Winners with Decision Trees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q</cp:lastModifiedBy>
  <cp:revision>694</cp:revision>
  <dcterms:created xsi:type="dcterms:W3CDTF">2011-10-17T19:46:00Z</dcterms:created>
  <dcterms:modified xsi:type="dcterms:W3CDTF">2017-11-06T18:42:56Z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