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4" r:id="rId8"/>
    <p:sldId id="261" r:id="rId9"/>
    <p:sldId id="262" r:id="rId10"/>
    <p:sldId id="265" r:id="rId11"/>
    <p:sldId id="263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49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39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0701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59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9731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48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62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1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7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62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2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0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2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73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14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32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42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Image result for hockey puck">
            <a:extLst>
              <a:ext uri="{FF2B5EF4-FFF2-40B4-BE49-F238E27FC236}">
                <a16:creationId xmlns:a16="http://schemas.microsoft.com/office/drawing/2014/main" id="{24B31949-DBE7-4395-AA39-771026AA9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970" y="5044383"/>
            <a:ext cx="1813617" cy="181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3CE4D4-843D-41BB-B737-17C541D537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Vital Statistics of Professional Athletes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49B00-2CEB-4FB4-8CC6-7110420110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Eric Kuo</a:t>
            </a:r>
          </a:p>
          <a:p>
            <a:r>
              <a:rPr lang="en-US" dirty="0"/>
              <a:t>General Assembly</a:t>
            </a:r>
          </a:p>
          <a:p>
            <a:r>
              <a:rPr lang="en-US" dirty="0"/>
              <a:t>Capstone Project</a:t>
            </a:r>
          </a:p>
        </p:txBody>
      </p:sp>
      <p:pic>
        <p:nvPicPr>
          <p:cNvPr id="2050" name="Picture 2" descr="Image result for baseball">
            <a:extLst>
              <a:ext uri="{FF2B5EF4-FFF2-40B4-BE49-F238E27FC236}">
                <a16:creationId xmlns:a16="http://schemas.microsoft.com/office/drawing/2014/main" id="{D47B1B64-621C-431D-9730-752FDD6B5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06" y="204096"/>
            <a:ext cx="21717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football">
            <a:extLst>
              <a:ext uri="{FF2B5EF4-FFF2-40B4-BE49-F238E27FC236}">
                <a16:creationId xmlns:a16="http://schemas.microsoft.com/office/drawing/2014/main" id="{529BB13E-5421-4FA5-A0C7-0F981EEBD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691" y="3346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basketball">
            <a:extLst>
              <a:ext uri="{FF2B5EF4-FFF2-40B4-BE49-F238E27FC236}">
                <a16:creationId xmlns:a16="http://schemas.microsoft.com/office/drawing/2014/main" id="{E66DF690-94E2-4BF0-AB3D-76B948F4F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088" y="4233949"/>
            <a:ext cx="2259117" cy="225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360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794E6-1AD5-45D1-98E1-F33FF06BF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Predicted vs. Actual Number of Deaths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012554-69C6-4A1F-A2E0-74D2FC959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2086461"/>
            <a:ext cx="4801725" cy="33794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6AF709-837A-4021-8A8C-5A218AFEF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539" y="2101576"/>
            <a:ext cx="4696952" cy="330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15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4C33-C1FD-42C1-8F71-0CFD8C41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Distributions of Ages at Death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625F1-71B9-4828-B8B4-E19DB5FA8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 an A/B test between two population samples to determine how likely their ages at death are from same distribution</a:t>
            </a:r>
          </a:p>
          <a:p>
            <a:pPr lvl="1"/>
            <a:r>
              <a:rPr lang="en-US" dirty="0"/>
              <a:t>First group: all athletes of a particular sport who died in a particular year</a:t>
            </a:r>
          </a:p>
          <a:p>
            <a:pPr lvl="1"/>
            <a:r>
              <a:rPr lang="en-US" dirty="0"/>
              <a:t>Second group: general population of American males who died in a particular year</a:t>
            </a:r>
          </a:p>
          <a:p>
            <a:r>
              <a:rPr lang="en-US" dirty="0"/>
              <a:t>For NBA, NHL, and NFL athletes, A/B test did not reveal any conclusive differences between the athletes’ ages at death with those of the general population</a:t>
            </a:r>
          </a:p>
          <a:p>
            <a:pPr lvl="1"/>
            <a:r>
              <a:rPr lang="en-US" dirty="0"/>
              <a:t>One exception: NHL player deaths in 2011</a:t>
            </a:r>
          </a:p>
          <a:p>
            <a:r>
              <a:rPr lang="en-US" dirty="0"/>
              <a:t>However, for Major League Baseball players, the A/B test revealed a difference between their age distribution and that of the general population</a:t>
            </a:r>
          </a:p>
        </p:txBody>
      </p:sp>
    </p:spTree>
    <p:extLst>
      <p:ext uri="{BB962C8B-B14F-4D97-AF65-F5344CB8AC3E}">
        <p14:creationId xmlns:p14="http://schemas.microsoft.com/office/powerpoint/2010/main" val="3808565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354D-2898-42B4-8898-3AFE8A760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Age at Death of Pro Athletes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CD4A6F-9DDF-45A2-ABF3-4EEE8E64D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676" y="1636859"/>
            <a:ext cx="8125326" cy="4307536"/>
          </a:xfr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F55E1A-2299-46B4-9442-8567F94D56F6}"/>
              </a:ext>
            </a:extLst>
          </p:cNvPr>
          <p:cNvSpPr txBox="1"/>
          <p:nvPr/>
        </p:nvSpPr>
        <p:spPr>
          <a:xfrm>
            <a:off x="5714229" y="4498590"/>
            <a:ext cx="278159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2011 Lokomotiv Yaroslavl</a:t>
            </a:r>
          </a:p>
          <a:p>
            <a:r>
              <a:rPr lang="en-US" dirty="0"/>
              <a:t>Plane crash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CBCE9E6-D127-44C8-B777-D5E546F4AA0C}"/>
              </a:ext>
            </a:extLst>
          </p:cNvPr>
          <p:cNvSpPr/>
          <p:nvPr/>
        </p:nvSpPr>
        <p:spPr>
          <a:xfrm>
            <a:off x="5495121" y="4422371"/>
            <a:ext cx="3219813" cy="798770"/>
          </a:xfrm>
          <a:prstGeom prst="wedgeRectCallout">
            <a:avLst>
              <a:gd name="adj1" fmla="val -22836"/>
              <a:gd name="adj2" fmla="val -1477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71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8587-5A19-4BE8-9A95-7DACAAC3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 at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84533-332C-492F-847F-372759A4B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all Major League Baseball players who were born between 1930 and 1945, 42% are deceased</a:t>
            </a:r>
          </a:p>
          <a:p>
            <a:r>
              <a:rPr lang="en-US" dirty="0"/>
              <a:t>Can we build a classification model to predict whether a player is still alive?</a:t>
            </a:r>
          </a:p>
          <a:p>
            <a:r>
              <a:rPr lang="en-US" dirty="0"/>
              <a:t>Based on length of career, numbers of games played, listed height and weight, no classification model achieved over 60% accuracy</a:t>
            </a:r>
          </a:p>
          <a:p>
            <a:r>
              <a:rPr lang="en-US" dirty="0"/>
              <a:t>As it turns out, no correlation between any of those characteristics with whether a player is still alive, or how long a player lived</a:t>
            </a:r>
          </a:p>
          <a:p>
            <a:pPr lvl="1"/>
            <a:r>
              <a:rPr lang="en-US" dirty="0"/>
              <a:t>At best, a slight (and obvious) correlation exists with the year of birth and how long a player lived</a:t>
            </a:r>
          </a:p>
        </p:txBody>
      </p:sp>
    </p:spTree>
    <p:extLst>
      <p:ext uri="{BB962C8B-B14F-4D97-AF65-F5344CB8AC3E}">
        <p14:creationId xmlns:p14="http://schemas.microsoft.com/office/powerpoint/2010/main" val="445106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E17C-E7F8-4D43-94F2-FD7F4E6E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4028D-82CE-433C-8918-338EB6571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 of number of athlete deaths works reasonably well for NBA players, but consistently overestimates for the other sports (MLB, NFL, NHL).</a:t>
            </a:r>
          </a:p>
          <a:p>
            <a:r>
              <a:rPr lang="en-US" dirty="0"/>
              <a:t>Distribution of ages at death is not significantly different from the general American male population for NFL, NBA, or NHL players</a:t>
            </a:r>
          </a:p>
          <a:p>
            <a:r>
              <a:rPr lang="en-US" dirty="0"/>
              <a:t>However, Major League Baseball players seem to have higher life expectancies than players in other leagues</a:t>
            </a:r>
          </a:p>
          <a:p>
            <a:r>
              <a:rPr lang="en-US" dirty="0"/>
              <a:t>No correlations exist between life expectancy and length of playing career, or even physical dimensions of professional athletes</a:t>
            </a:r>
          </a:p>
        </p:txBody>
      </p:sp>
    </p:spTree>
    <p:extLst>
      <p:ext uri="{BB962C8B-B14F-4D97-AF65-F5344CB8AC3E}">
        <p14:creationId xmlns:p14="http://schemas.microsoft.com/office/powerpoint/2010/main" val="1265467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55106-97DC-4DB0-9B8D-48D61D2A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Life expectancy of NFL players is 59 years?</a:t>
            </a:r>
          </a:p>
        </p:txBody>
      </p:sp>
      <p:pic>
        <p:nvPicPr>
          <p:cNvPr id="3076" name="Picture 4" descr="Image result for mythbusters busted sign">
            <a:extLst>
              <a:ext uri="{FF2B5EF4-FFF2-40B4-BE49-F238E27FC236}">
                <a16:creationId xmlns:a16="http://schemas.microsoft.com/office/drawing/2014/main" id="{28E7A4B7-267B-4E3A-A46B-50DEF7B580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89" b="27308"/>
          <a:stretch/>
        </p:blipFill>
        <p:spPr bwMode="auto">
          <a:xfrm>
            <a:off x="1440873" y="2184513"/>
            <a:ext cx="6794269" cy="308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18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EB874-36F7-490B-88ED-81E91BA3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96558-572F-4C0E-983A-C3C2786F0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753" y="1778204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What impact does a career in professional sports have on the life expectancy of an athlete?</a:t>
            </a:r>
          </a:p>
          <a:p>
            <a:endParaRPr lang="en-US" dirty="0"/>
          </a:p>
          <a:p>
            <a:r>
              <a:rPr lang="en-US" dirty="0"/>
              <a:t>According to Wikipedia article about Football Players:</a:t>
            </a:r>
          </a:p>
          <a:p>
            <a:pPr lvl="1"/>
            <a:r>
              <a:rPr lang="en-US" dirty="0"/>
              <a:t>The average life expectancy or lifespan of an American football NFL player has been reported to be extremely low, only 53 to 59 years depending on playing position. </a:t>
            </a:r>
          </a:p>
          <a:p>
            <a:pPr lvl="1"/>
            <a:r>
              <a:rPr lang="en-US" dirty="0"/>
              <a:t>However, a 2012 study reported that retired NFL players have a lower death rate than men in the general population.</a:t>
            </a:r>
          </a:p>
        </p:txBody>
      </p:sp>
    </p:spTree>
    <p:extLst>
      <p:ext uri="{BB962C8B-B14F-4D97-AF65-F5344CB8AC3E}">
        <p14:creationId xmlns:p14="http://schemas.microsoft.com/office/powerpoint/2010/main" val="417891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170BF-68C5-41E0-9A9C-61D6DE63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Ways To Answer That Question…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7BD10-1B2C-4809-B8CF-DF9986A3B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build a model to predict how many athletes will die in a given year?</a:t>
            </a:r>
          </a:p>
          <a:p>
            <a:r>
              <a:rPr lang="en-US" dirty="0"/>
              <a:t>How does the distribution of ages at death of athletes compare to that of the general population?</a:t>
            </a:r>
          </a:p>
          <a:p>
            <a:r>
              <a:rPr lang="en-US" dirty="0"/>
              <a:t>Of athletes who were born in a certain time period, can we predict whether they are still alive, or how long they lived based on the length of their playing careers or their physical dimensions?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802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77E8D-D457-45EF-8569-B2D685B5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Player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762C2-2CF7-4781-9287-1E9A51982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3621"/>
            <a:ext cx="8596668" cy="41016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Player data was collected from the following sites: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From each site, data was collected (or inferred) about each player:</a:t>
            </a:r>
          </a:p>
          <a:p>
            <a:pPr lvl="1"/>
            <a:r>
              <a:rPr lang="en-US" dirty="0"/>
              <a:t>Date of birth and death</a:t>
            </a:r>
          </a:p>
          <a:p>
            <a:pPr lvl="1"/>
            <a:r>
              <a:rPr lang="en-US" dirty="0"/>
              <a:t>Age at death</a:t>
            </a:r>
          </a:p>
          <a:p>
            <a:pPr lvl="1"/>
            <a:r>
              <a:rPr lang="en-US" dirty="0"/>
              <a:t>Length of career: number of seasons and games played</a:t>
            </a:r>
          </a:p>
          <a:p>
            <a:pPr lvl="1"/>
            <a:r>
              <a:rPr lang="en-US" dirty="0"/>
              <a:t>Height and weight (for selected baseball and football players)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FC9E3E7-9EB0-4EBF-B05F-E33880CCE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6053" y="2356974"/>
            <a:ext cx="3767743" cy="66489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D35DB4A-D8F2-41BF-999B-A270B6DFD9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61350" y="2356973"/>
            <a:ext cx="4875901" cy="66489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72D70BA-D2F9-46C0-A6F8-9D3DC4E2BC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2925" y="3172045"/>
            <a:ext cx="3551613" cy="68740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D163F67-D555-4F20-AFFA-58243799A5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70961" y="3182196"/>
            <a:ext cx="4621670" cy="69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9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370D-3770-4352-90D7-4B9117B4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Vital Statistics of General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0B50C-EF08-4F56-9C53-EAF5896E6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Life expectancy tables from 2004 to 2015 were collected from the Social Security Administration</a:t>
            </a:r>
          </a:p>
          <a:p>
            <a:r>
              <a:rPr lang="en-US" dirty="0"/>
              <a:t>Number of annual live births in the United States were taken from the Center of Disease Control and Prevention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33958F-8854-4FF4-AD5A-408F5C8DA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739" y="3900055"/>
            <a:ext cx="1864995" cy="18649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2FE99-7015-43C6-AB37-5A9103B38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773" y="3827664"/>
            <a:ext cx="26670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87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B108-1EFF-4503-BD48-AF010510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Annual Number of Births and Deaths of Professional Athletes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C740C3-AEC2-4716-8599-2775369DB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55538"/>
            <a:ext cx="4930986" cy="3496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14E0FC-9D2A-4D94-AA43-A4F6095E2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392" y="2155538"/>
            <a:ext cx="4930986" cy="3496975"/>
          </a:xfrm>
          <a:prstGeom prst="rect">
            <a:avLst/>
          </a:prstGeom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472AE56A-9E37-4A07-84D3-8DBEB4C41DDB}"/>
              </a:ext>
            </a:extLst>
          </p:cNvPr>
          <p:cNvSpPr/>
          <p:nvPr/>
        </p:nvSpPr>
        <p:spPr>
          <a:xfrm>
            <a:off x="6616931" y="2804160"/>
            <a:ext cx="1616340" cy="624840"/>
          </a:xfrm>
          <a:prstGeom prst="wedgeRectCallout">
            <a:avLst>
              <a:gd name="adj1" fmla="val 76098"/>
              <a:gd name="adj2" fmla="val -492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E49AE6-B797-414D-890D-5984AC6FFDE4}"/>
              </a:ext>
            </a:extLst>
          </p:cNvPr>
          <p:cNvSpPr txBox="1"/>
          <p:nvPr/>
        </p:nvSpPr>
        <p:spPr>
          <a:xfrm>
            <a:off x="6616931" y="2885747"/>
            <a:ext cx="161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Replacement Players</a:t>
            </a:r>
          </a:p>
          <a:p>
            <a:r>
              <a:rPr lang="en-US" sz="1200" dirty="0"/>
              <a:t>During 1987 strike</a:t>
            </a:r>
          </a:p>
        </p:txBody>
      </p:sp>
    </p:spTree>
    <p:extLst>
      <p:ext uri="{BB962C8B-B14F-4D97-AF65-F5344CB8AC3E}">
        <p14:creationId xmlns:p14="http://schemas.microsoft.com/office/powerpoint/2010/main" val="361064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7026B-0792-44C8-91B0-D675F3CF4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Annual Number of Births and Deaths of Professional Athletes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C9E4E8-121E-4008-9782-563BCD5B6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2419375"/>
            <a:ext cx="4731480" cy="3407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11C9F0-1D58-4619-A007-71D45A587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785" y="2419710"/>
            <a:ext cx="4953717" cy="351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6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6D829-5E92-4177-8887-3223DEDD1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Number of Athlete Deaths in a Particular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33BBD-664B-44BC-923D-5AA937C1E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how many NBA players will die in 2015?</a:t>
            </a:r>
          </a:p>
          <a:p>
            <a:r>
              <a:rPr lang="en-US" dirty="0"/>
              <a:t>For each year in the 2015 SSA Life Table, estimate percentage of males who were born that year that will die in 2015</a:t>
            </a:r>
          </a:p>
          <a:p>
            <a:pPr lvl="1"/>
            <a:r>
              <a:rPr lang="en-US" dirty="0"/>
              <a:t>Example: roughly 3.5% of males born in 1930 will die in 2015</a:t>
            </a:r>
          </a:p>
          <a:p>
            <a:r>
              <a:rPr lang="en-US" dirty="0"/>
              <a:t>Multiply that estimated percentage by the number of athletes who were born in that year to get expected number of athletes who will die at that age</a:t>
            </a:r>
          </a:p>
          <a:p>
            <a:pPr lvl="1"/>
            <a:r>
              <a:rPr lang="en-US" dirty="0"/>
              <a:t>Of the 39 players born in 1930, about 0.035 * 39 = 1.365 will die in 2015</a:t>
            </a:r>
          </a:p>
          <a:p>
            <a:r>
              <a:rPr lang="en-US" dirty="0"/>
              <a:t>Sum up the expected number of deaths for each birth year to get total expected number of athlete deaths in 2015</a:t>
            </a:r>
          </a:p>
          <a:p>
            <a:pPr lvl="1"/>
            <a:r>
              <a:rPr lang="en-US" dirty="0"/>
              <a:t>For NBA players 2015, expected number is 43.9 deaths. In actuality, 47 players died.</a:t>
            </a:r>
          </a:p>
        </p:txBody>
      </p:sp>
    </p:spTree>
    <p:extLst>
      <p:ext uri="{BB962C8B-B14F-4D97-AF65-F5344CB8AC3E}">
        <p14:creationId xmlns:p14="http://schemas.microsoft.com/office/powerpoint/2010/main" val="3318864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B5520-EFFA-46D9-89DF-1434C63E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Predicted vs. Actual Number of Deaths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F2A4E3-9B32-4A8A-8BE4-569454513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27811"/>
            <a:ext cx="4908177" cy="34026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968C04-DC24-45A5-96E1-C6618B80D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265" y="2227811"/>
            <a:ext cx="4908177" cy="340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080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2293</TotalTime>
  <Words>783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Vital Statistics of Professional Athletes</vt:lpstr>
      <vt:lpstr>Problem Statement</vt:lpstr>
      <vt:lpstr>Some Ways To Answer That Question…</vt:lpstr>
      <vt:lpstr>Collecting Player Data</vt:lpstr>
      <vt:lpstr>Vital Statistics of General Population</vt:lpstr>
      <vt:lpstr>Annual Number of Births and Deaths of Professional Athletes</vt:lpstr>
      <vt:lpstr>Annual Number of Births and Deaths of Professional Athletes</vt:lpstr>
      <vt:lpstr>Modeling Number of Athlete Deaths in a Particular Year</vt:lpstr>
      <vt:lpstr>Predicted vs. Actual Number of Deaths</vt:lpstr>
      <vt:lpstr>Predicted vs. Actual Number of Deaths</vt:lpstr>
      <vt:lpstr>Comparison of Distributions of Ages at Death</vt:lpstr>
      <vt:lpstr>Average Age at Death of Pro Athletes</vt:lpstr>
      <vt:lpstr>Attempt at Classification</vt:lpstr>
      <vt:lpstr>Conclusions</vt:lpstr>
      <vt:lpstr>Life expectancy of NFL players is 59 years?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Vital Statistics of Professional Athletes</dc:title>
  <dc:creator>Eric Kuo</dc:creator>
  <cp:lastModifiedBy>Eric Kuo</cp:lastModifiedBy>
  <cp:revision>33</cp:revision>
  <dcterms:created xsi:type="dcterms:W3CDTF">2018-10-20T23:10:07Z</dcterms:created>
  <dcterms:modified xsi:type="dcterms:W3CDTF">2018-10-24T21:24:23Z</dcterms:modified>
</cp:coreProperties>
</file>