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0" r:id="rId4"/>
    <p:sldId id="257" r:id="rId5"/>
    <p:sldId id="28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6" r:id="rId17"/>
    <p:sldId id="268" r:id="rId18"/>
    <p:sldId id="269" r:id="rId19"/>
    <p:sldId id="282" r:id="rId20"/>
    <p:sldId id="283" r:id="rId21"/>
    <p:sldId id="284" r:id="rId22"/>
    <p:sldId id="270" r:id="rId23"/>
    <p:sldId id="271" r:id="rId24"/>
    <p:sldId id="285" r:id="rId25"/>
    <p:sldId id="272" r:id="rId26"/>
    <p:sldId id="273" r:id="rId27"/>
    <p:sldId id="274" r:id="rId28"/>
    <p:sldId id="275" r:id="rId29"/>
    <p:sldId id="289" r:id="rId30"/>
    <p:sldId id="290" r:id="rId31"/>
    <p:sldId id="291" r:id="rId32"/>
    <p:sldId id="292" r:id="rId33"/>
    <p:sldId id="27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9FD1E35C-425A-452F-A738-AC8B91F795C1}"/>
    <pc:docChg chg="undo custSel addSld modSld">
      <pc:chgData name="Kayhan, Varol" userId="54461c53-d57a-4be8-b103-6f84835b78ff" providerId="ADAL" clId="{9FD1E35C-425A-452F-A738-AC8B91F795C1}" dt="2021-06-16T17:21:11.596" v="569"/>
      <pc:docMkLst>
        <pc:docMk/>
      </pc:docMkLst>
      <pc:sldChg chg="modSp mod">
        <pc:chgData name="Kayhan, Varol" userId="54461c53-d57a-4be8-b103-6f84835b78ff" providerId="ADAL" clId="{9FD1E35C-425A-452F-A738-AC8B91F795C1}" dt="2021-06-16T17:21:00.290" v="568" actId="20577"/>
        <pc:sldMkLst>
          <pc:docMk/>
          <pc:sldMk cId="2729488621" sldId="287"/>
        </pc:sldMkLst>
        <pc:spChg chg="mod">
          <ac:chgData name="Kayhan, Varol" userId="54461c53-d57a-4be8-b103-6f84835b78ff" providerId="ADAL" clId="{9FD1E35C-425A-452F-A738-AC8B91F795C1}" dt="2021-06-16T17:21:00.290" v="568" actId="20577"/>
          <ac:spMkLst>
            <pc:docMk/>
            <pc:sldMk cId="2729488621" sldId="287"/>
            <ac:spMk id="3" creationId="{058B544B-3989-467D-B3C6-B21A90A677FB}"/>
          </ac:spMkLst>
        </pc:spChg>
      </pc:sldChg>
      <pc:sldChg chg="modSp mod">
        <pc:chgData name="Kayhan, Varol" userId="54461c53-d57a-4be8-b103-6f84835b78ff" providerId="ADAL" clId="{9FD1E35C-425A-452F-A738-AC8B91F795C1}" dt="2021-06-16T17:21:11.596" v="569"/>
        <pc:sldMkLst>
          <pc:docMk/>
          <pc:sldMk cId="1759063743" sldId="288"/>
        </pc:sldMkLst>
        <pc:spChg chg="mod">
          <ac:chgData name="Kayhan, Varol" userId="54461c53-d57a-4be8-b103-6f84835b78ff" providerId="ADAL" clId="{9FD1E35C-425A-452F-A738-AC8B91F795C1}" dt="2021-06-16T17:21:11.596" v="569"/>
          <ac:spMkLst>
            <pc:docMk/>
            <pc:sldMk cId="1759063743" sldId="288"/>
            <ac:spMk id="3" creationId="{058B544B-3989-467D-B3C6-B21A90A677FB}"/>
          </ac:spMkLst>
        </pc:spChg>
      </pc:sldChg>
      <pc:sldChg chg="modSp new mod">
        <pc:chgData name="Kayhan, Varol" userId="54461c53-d57a-4be8-b103-6f84835b78ff" providerId="ADAL" clId="{9FD1E35C-425A-452F-A738-AC8B91F795C1}" dt="2021-06-16T17:10:04.469" v="169" actId="20577"/>
        <pc:sldMkLst>
          <pc:docMk/>
          <pc:sldMk cId="3307271387" sldId="289"/>
        </pc:sldMkLst>
        <pc:spChg chg="mod">
          <ac:chgData name="Kayhan, Varol" userId="54461c53-d57a-4be8-b103-6f84835b78ff" providerId="ADAL" clId="{9FD1E35C-425A-452F-A738-AC8B91F795C1}" dt="2021-06-16T17:08:56.697" v="28" actId="20577"/>
          <ac:spMkLst>
            <pc:docMk/>
            <pc:sldMk cId="3307271387" sldId="289"/>
            <ac:spMk id="2" creationId="{9515609F-C291-4CE7-A57B-A4F7027223B7}"/>
          </ac:spMkLst>
        </pc:spChg>
        <pc:spChg chg="mod">
          <ac:chgData name="Kayhan, Varol" userId="54461c53-d57a-4be8-b103-6f84835b78ff" providerId="ADAL" clId="{9FD1E35C-425A-452F-A738-AC8B91F795C1}" dt="2021-06-16T17:10:04.469" v="169" actId="20577"/>
          <ac:spMkLst>
            <pc:docMk/>
            <pc:sldMk cId="3307271387" sldId="289"/>
            <ac:spMk id="3" creationId="{1876AA9B-D209-4367-8D56-49B9E008FA64}"/>
          </ac:spMkLst>
        </pc:spChg>
      </pc:sldChg>
      <pc:sldChg chg="addSp modSp new mod">
        <pc:chgData name="Kayhan, Varol" userId="54461c53-d57a-4be8-b103-6f84835b78ff" providerId="ADAL" clId="{9FD1E35C-425A-452F-A738-AC8B91F795C1}" dt="2021-06-16T17:13:51.210" v="321" actId="20577"/>
        <pc:sldMkLst>
          <pc:docMk/>
          <pc:sldMk cId="2958566632" sldId="290"/>
        </pc:sldMkLst>
        <pc:spChg chg="mod">
          <ac:chgData name="Kayhan, Varol" userId="54461c53-d57a-4be8-b103-6f84835b78ff" providerId="ADAL" clId="{9FD1E35C-425A-452F-A738-AC8B91F795C1}" dt="2021-06-16T17:13:09.410" v="276" actId="20577"/>
          <ac:spMkLst>
            <pc:docMk/>
            <pc:sldMk cId="2958566632" sldId="290"/>
            <ac:spMk id="2" creationId="{8C858BE5-5BCF-4B0D-96CA-184A33072274}"/>
          </ac:spMkLst>
        </pc:spChg>
        <pc:spChg chg="mod">
          <ac:chgData name="Kayhan, Varol" userId="54461c53-d57a-4be8-b103-6f84835b78ff" providerId="ADAL" clId="{9FD1E35C-425A-452F-A738-AC8B91F795C1}" dt="2021-06-16T17:13:19.507" v="291" actId="6549"/>
          <ac:spMkLst>
            <pc:docMk/>
            <pc:sldMk cId="2958566632" sldId="290"/>
            <ac:spMk id="3" creationId="{E6F78829-927E-4E9F-9969-1AFF76881000}"/>
          </ac:spMkLst>
        </pc:spChg>
        <pc:spChg chg="add mod">
          <ac:chgData name="Kayhan, Varol" userId="54461c53-d57a-4be8-b103-6f84835b78ff" providerId="ADAL" clId="{9FD1E35C-425A-452F-A738-AC8B91F795C1}" dt="2021-06-16T17:12:29.013" v="260" actId="20577"/>
          <ac:spMkLst>
            <pc:docMk/>
            <pc:sldMk cId="2958566632" sldId="290"/>
            <ac:spMk id="5" creationId="{E42507E7-33C0-4C8B-AD5C-F64EACA8FE81}"/>
          </ac:spMkLst>
        </pc:spChg>
        <pc:spChg chg="add mod">
          <ac:chgData name="Kayhan, Varol" userId="54461c53-d57a-4be8-b103-6f84835b78ff" providerId="ADAL" clId="{9FD1E35C-425A-452F-A738-AC8B91F795C1}" dt="2021-06-16T17:11:05.488" v="220"/>
          <ac:spMkLst>
            <pc:docMk/>
            <pc:sldMk cId="2958566632" sldId="290"/>
            <ac:spMk id="6" creationId="{85C15BA9-71A0-4C2F-BD5D-9570BBD3F1EB}"/>
          </ac:spMkLst>
        </pc:spChg>
        <pc:graphicFrameChg chg="add mod">
          <ac:chgData name="Kayhan, Varol" userId="54461c53-d57a-4be8-b103-6f84835b78ff" providerId="ADAL" clId="{9FD1E35C-425A-452F-A738-AC8B91F795C1}" dt="2021-06-16T17:13:51.210" v="321" actId="20577"/>
          <ac:graphicFrameMkLst>
            <pc:docMk/>
            <pc:sldMk cId="2958566632" sldId="290"/>
            <ac:graphicFrameMk id="4" creationId="{19D4B705-21DD-4B65-818F-F9CF5092C19B}"/>
          </ac:graphicFrameMkLst>
        </pc:graphicFrameChg>
      </pc:sldChg>
      <pc:sldChg chg="addSp modSp add mod">
        <pc:chgData name="Kayhan, Varol" userId="54461c53-d57a-4be8-b103-6f84835b78ff" providerId="ADAL" clId="{9FD1E35C-425A-452F-A738-AC8B91F795C1}" dt="2021-06-16T17:16:42.863" v="437" actId="20577"/>
        <pc:sldMkLst>
          <pc:docMk/>
          <pc:sldMk cId="1489152717" sldId="291"/>
        </pc:sldMkLst>
        <pc:spChg chg="mod">
          <ac:chgData name="Kayhan, Varol" userId="54461c53-d57a-4be8-b103-6f84835b78ff" providerId="ADAL" clId="{9FD1E35C-425A-452F-A738-AC8B91F795C1}" dt="2021-06-16T17:14:12.590" v="338" actId="20577"/>
          <ac:spMkLst>
            <pc:docMk/>
            <pc:sldMk cId="1489152717" sldId="291"/>
            <ac:spMk id="3" creationId="{E6F78829-927E-4E9F-9969-1AFF76881000}"/>
          </ac:spMkLst>
        </pc:spChg>
        <pc:spChg chg="mod">
          <ac:chgData name="Kayhan, Varol" userId="54461c53-d57a-4be8-b103-6f84835b78ff" providerId="ADAL" clId="{9FD1E35C-425A-452F-A738-AC8B91F795C1}" dt="2021-06-16T17:16:42.863" v="437" actId="20577"/>
          <ac:spMkLst>
            <pc:docMk/>
            <pc:sldMk cId="1489152717" sldId="291"/>
            <ac:spMk id="5" creationId="{E42507E7-33C0-4C8B-AD5C-F64EACA8FE81}"/>
          </ac:spMkLst>
        </pc:spChg>
        <pc:spChg chg="mod">
          <ac:chgData name="Kayhan, Varol" userId="54461c53-d57a-4be8-b103-6f84835b78ff" providerId="ADAL" clId="{9FD1E35C-425A-452F-A738-AC8B91F795C1}" dt="2021-06-16T17:15:55.039" v="427" actId="1076"/>
          <ac:spMkLst>
            <pc:docMk/>
            <pc:sldMk cId="1489152717" sldId="291"/>
            <ac:spMk id="6" creationId="{85C15BA9-71A0-4C2F-BD5D-9570BBD3F1EB}"/>
          </ac:spMkLst>
        </pc:spChg>
        <pc:spChg chg="add mod">
          <ac:chgData name="Kayhan, Varol" userId="54461c53-d57a-4be8-b103-6f84835b78ff" providerId="ADAL" clId="{9FD1E35C-425A-452F-A738-AC8B91F795C1}" dt="2021-06-16T17:15:55.039" v="427" actId="1076"/>
          <ac:spMkLst>
            <pc:docMk/>
            <pc:sldMk cId="1489152717" sldId="291"/>
            <ac:spMk id="7" creationId="{4A22EED7-22CF-4A00-B5C1-1F97E7C6D0CE}"/>
          </ac:spMkLst>
        </pc:spChg>
        <pc:graphicFrameChg chg="mod">
          <ac:chgData name="Kayhan, Varol" userId="54461c53-d57a-4be8-b103-6f84835b78ff" providerId="ADAL" clId="{9FD1E35C-425A-452F-A738-AC8B91F795C1}" dt="2021-06-16T17:15:55.039" v="427" actId="1076"/>
          <ac:graphicFrameMkLst>
            <pc:docMk/>
            <pc:sldMk cId="1489152717" sldId="291"/>
            <ac:graphicFrameMk id="4" creationId="{19D4B705-21DD-4B65-818F-F9CF5092C19B}"/>
          </ac:graphicFrameMkLst>
        </pc:graphicFrameChg>
      </pc:sldChg>
      <pc:sldChg chg="modSp new mod">
        <pc:chgData name="Kayhan, Varol" userId="54461c53-d57a-4be8-b103-6f84835b78ff" providerId="ADAL" clId="{9FD1E35C-425A-452F-A738-AC8B91F795C1}" dt="2021-06-16T17:19:54.875" v="521" actId="20577"/>
        <pc:sldMkLst>
          <pc:docMk/>
          <pc:sldMk cId="4025685857" sldId="292"/>
        </pc:sldMkLst>
        <pc:spChg chg="mod">
          <ac:chgData name="Kayhan, Varol" userId="54461c53-d57a-4be8-b103-6f84835b78ff" providerId="ADAL" clId="{9FD1E35C-425A-452F-A738-AC8B91F795C1}" dt="2021-06-16T17:19:54.875" v="521" actId="20577"/>
          <ac:spMkLst>
            <pc:docMk/>
            <pc:sldMk cId="4025685857" sldId="292"/>
            <ac:spMk id="2" creationId="{122187B8-C0E5-4DA1-BFF4-7B0797258E63}"/>
          </ac:spMkLst>
        </pc:spChg>
        <pc:spChg chg="mod">
          <ac:chgData name="Kayhan, Varol" userId="54461c53-d57a-4be8-b103-6f84835b78ff" providerId="ADAL" clId="{9FD1E35C-425A-452F-A738-AC8B91F795C1}" dt="2021-06-16T17:18:29.575" v="512" actId="20577"/>
          <ac:spMkLst>
            <pc:docMk/>
            <pc:sldMk cId="4025685857" sldId="292"/>
            <ac:spMk id="3" creationId="{9D99DE80-F950-49FE-B49A-F67BFF1F6ECB}"/>
          </ac:spMkLst>
        </pc:spChg>
      </pc:sldChg>
    </pc:docChg>
  </pc:docChgLst>
  <pc:docChgLst>
    <pc:chgData name="Kayhan, Varol" userId="54461c53-d57a-4be8-b103-6f84835b78ff" providerId="ADAL" clId="{CF54855D-CB1B-49FB-807B-DD61031315B3}"/>
    <pc:docChg chg="delSld modSld">
      <pc:chgData name="Kayhan, Varol" userId="54461c53-d57a-4be8-b103-6f84835b78ff" providerId="ADAL" clId="{CF54855D-CB1B-49FB-807B-DD61031315B3}" dt="2021-06-15T16:25:02.139" v="1" actId="47"/>
      <pc:docMkLst>
        <pc:docMk/>
      </pc:docMkLst>
      <pc:sldChg chg="modSp mod">
        <pc:chgData name="Kayhan, Varol" userId="54461c53-d57a-4be8-b103-6f84835b78ff" providerId="ADAL" clId="{CF54855D-CB1B-49FB-807B-DD61031315B3}" dt="2021-06-15T16:05:02.744" v="0" actId="6549"/>
        <pc:sldMkLst>
          <pc:docMk/>
          <pc:sldMk cId="3110325315" sldId="271"/>
        </pc:sldMkLst>
        <pc:spChg chg="mod">
          <ac:chgData name="Kayhan, Varol" userId="54461c53-d57a-4be8-b103-6f84835b78ff" providerId="ADAL" clId="{CF54855D-CB1B-49FB-807B-DD61031315B3}" dt="2021-06-15T16:05:02.744" v="0" actId="6549"/>
          <ac:spMkLst>
            <pc:docMk/>
            <pc:sldMk cId="3110325315" sldId="271"/>
            <ac:spMk id="3" creationId="{8E7D2CC4-BBEF-4C29-84BC-6C0A8E4CF9A8}"/>
          </ac:spMkLst>
        </pc:spChg>
      </pc:sldChg>
      <pc:sldChg chg="del">
        <pc:chgData name="Kayhan, Varol" userId="54461c53-d57a-4be8-b103-6f84835b78ff" providerId="ADAL" clId="{CF54855D-CB1B-49FB-807B-DD61031315B3}" dt="2021-06-15T16:25:02.139" v="1" actId="47"/>
        <pc:sldMkLst>
          <pc:docMk/>
          <pc:sldMk cId="1006548716" sldId="276"/>
        </pc:sldMkLst>
      </pc:sldChg>
      <pc:sldChg chg="del">
        <pc:chgData name="Kayhan, Varol" userId="54461c53-d57a-4be8-b103-6f84835b78ff" providerId="ADAL" clId="{CF54855D-CB1B-49FB-807B-DD61031315B3}" dt="2021-06-15T16:25:02.139" v="1" actId="47"/>
        <pc:sldMkLst>
          <pc:docMk/>
          <pc:sldMk cId="4015009323" sldId="277"/>
        </pc:sldMkLst>
      </pc:sldChg>
      <pc:sldChg chg="del">
        <pc:chgData name="Kayhan, Varol" userId="54461c53-d57a-4be8-b103-6f84835b78ff" providerId="ADAL" clId="{CF54855D-CB1B-49FB-807B-DD61031315B3}" dt="2021-06-15T16:25:02.139" v="1" actId="47"/>
        <pc:sldMkLst>
          <pc:docMk/>
          <pc:sldMk cId="314237514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1</a:t>
          </a:r>
        </a:p>
      </dgm:t>
    </dgm:pt>
    <dgm:pt modelId="{9D019BAE-BA11-4B52-AE67-B13F61B3D223}" type="parTrans" cxnId="{39E4E075-E295-4A85-A56C-DF05EA5EDD2A}">
      <dgm:prSet/>
      <dgm:spPr/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2</a:t>
          </a:r>
        </a:p>
      </dgm:t>
    </dgm:pt>
    <dgm:pt modelId="{849AD347-3474-40D4-899B-0130AC252247}" type="parTrans" cxnId="{188E3EB0-6FCA-46AE-AAB7-1C290306D775}">
      <dgm:prSet/>
      <dgm:spPr/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3</a:t>
          </a:r>
        </a:p>
      </dgm:t>
    </dgm:pt>
    <dgm:pt modelId="{3DEA37FF-D528-4B37-B90E-532066A20467}" type="parTrans" cxnId="{8278DDDD-9ED5-4D4C-988E-E98E9063392D}">
      <dgm:prSet/>
      <dgm:spPr/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/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/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/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/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/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/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1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2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3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2225302"/>
        <a:ext cx="1517750" cy="735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5293-253C-42A0-9168-6A6606140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5DA3E-DE42-4237-AD23-869C1AD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321A-87CC-4112-8C4E-5B3405BB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8883-2B0E-438E-BF72-CFDE26F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B0B-1771-4A65-8AAA-D3C8BA99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4F68-103C-4CC6-95CC-2E689610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6729-F836-45F2-B976-E0254998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5D1C-1B1B-42E9-A4A1-02A975F4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D6F-35E2-4420-A3A9-78970DA5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C6FE-2C12-43EE-AEA0-32345CF0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31E43-CC1F-47A3-A2D9-919148241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5C9A-7F38-40B5-A29A-022D930AE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4B7F-72FA-432C-B15B-86FD5086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A3CA-11B9-451D-A26D-C773A803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4E6E-6445-4D56-B6C9-4C4746E1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78B1-1BE8-4869-9F27-848EDE6B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93C6-F754-4A20-9C3F-6D510AD8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0FCD-24A4-4C44-810C-E01120E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7A44-B763-4F15-8400-7B6E2AFF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990B-0C22-4577-B463-0409D33B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A730-277E-4A9D-A8D2-98654AF1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C171-1111-442E-B6FD-937E554D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4CD7-0EBB-4207-A15B-1E1D1C94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B397-D293-4A31-ABE1-596FCBF5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23C4-2D89-4628-8FCA-A2EFDE0B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5B3-2C04-4A85-A3FC-57A346EC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67F6-FEFC-47F4-8A40-2B0AFBFA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D074B-1239-4D8A-9B85-57BE78C0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DA0AF-97AA-48F9-AAFD-BA0CCA3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B4CA3-4B06-49D3-857B-5AD981C4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DBA6-E278-43CF-8BBC-B680D81B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AA25-58A8-462D-B4DB-E10D82B0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7664-01CB-41EF-B678-446A4946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6202-5BF1-4A99-AEBE-80117B58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5FB67-1E39-4B05-A9C5-F1AE8800A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E1ABD-935F-45D8-9D54-6612A23D5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E3726-D05F-43B7-B8CA-A4F77165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DA9D5-E5F9-457D-8C3E-EAEC0BAF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65395-E14E-4FA5-B108-E81FF510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487A-54D8-4654-8381-D0BA9B06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9EE1B-4066-45F2-B217-020F845D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0721B-5DFC-4643-ACE7-F8E9B66A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C13E-143B-49C8-9E3D-06A13C97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F86-3D78-4722-8010-BD447926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DF6B0-48BC-493A-AA8A-BD6CB224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D3D76-D14E-4533-A852-36EE84A7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DC31-F495-4418-83C3-76901997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8797-58DC-4AB1-AB40-A25526C1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E854-7887-4E59-8B64-E5CA53B6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EA6A-8B87-4E84-B852-7BD8B6AC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CCC9-DD01-4793-8EA6-1EEB6EBC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96129-37EE-43F0-96E3-1EF12B2F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3691-90F0-4F8C-9AF1-E63851D7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206E9-35AB-4F5E-98B7-A6B02BD56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7DAE0-0422-4561-A057-973FDB5D1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11C1-726E-4873-9614-90653B62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5D3B-7B22-4D8E-A8FA-340F8FD7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3B2A-FF55-4F33-B50A-90465EF5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7E1C3-4B0D-490D-A70F-74376F70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C9CD9-6D59-47F2-AF72-A81E9A06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A8CB-E83F-4FA8-B985-C23CB1933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942A-4A2A-4C17-9F7B-AE9BAE2FD96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A5B0-4030-4552-9C1C-A81093968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936B-C4FD-4D5E-890A-610A6A42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4CF-7D3F-4500-8CBE-31EE40181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Ensemble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E1C8B-72CF-4516-AF76-6DC702B91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138628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05D9-37CE-4F5C-8196-5ED87F63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322B-D711-40F1-9C33-66F89A64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samples nearly 63% of training set per predictor (model)</a:t>
            </a:r>
          </a:p>
          <a:p>
            <a:r>
              <a:rPr lang="en-US" dirty="0"/>
              <a:t>Remaining 37% is called "out-of-bag" (OOB)</a:t>
            </a:r>
          </a:p>
          <a:p>
            <a:pPr lvl="1"/>
            <a:r>
              <a:rPr lang="en-US" dirty="0"/>
              <a:t>Be careful: the 37% is different for each predictor</a:t>
            </a:r>
          </a:p>
          <a:p>
            <a:r>
              <a:rPr lang="en-US" dirty="0"/>
              <a:t>Use the 37% for validation (instead of a separate validation set)</a:t>
            </a:r>
          </a:p>
          <a:p>
            <a:r>
              <a:rPr lang="en-US" dirty="0"/>
              <a:t>Ensemble evaluation = Average of the OOB performance </a:t>
            </a:r>
          </a:p>
        </p:txBody>
      </p:sp>
    </p:spTree>
    <p:extLst>
      <p:ext uri="{BB962C8B-B14F-4D97-AF65-F5344CB8AC3E}">
        <p14:creationId xmlns:p14="http://schemas.microsoft.com/office/powerpoint/2010/main" val="31529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2C83-7FAF-412F-BABA-04E6DEA7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Patches and Random Subspaces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502C-0BCD-4717-A661-F05C04E2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Patches:</a:t>
            </a:r>
          </a:p>
          <a:p>
            <a:pPr lvl="1"/>
            <a:r>
              <a:rPr lang="en-US" dirty="0"/>
              <a:t>Sample from the training instances</a:t>
            </a:r>
          </a:p>
          <a:p>
            <a:pPr lvl="1"/>
            <a:r>
              <a:rPr lang="en-US" dirty="0"/>
              <a:t>Sample from the training features (i.e., inputs)</a:t>
            </a:r>
          </a:p>
          <a:p>
            <a:r>
              <a:rPr lang="en-US" dirty="0"/>
              <a:t>Random Subspaces:</a:t>
            </a:r>
          </a:p>
          <a:p>
            <a:pPr lvl="1"/>
            <a:r>
              <a:rPr lang="en-US" dirty="0"/>
              <a:t>Keep all training instances</a:t>
            </a:r>
          </a:p>
          <a:p>
            <a:pPr lvl="1"/>
            <a:r>
              <a:rPr lang="en-US" dirty="0"/>
              <a:t>Sample from the features</a:t>
            </a:r>
          </a:p>
          <a:p>
            <a:pPr lvl="1"/>
            <a:endParaRPr lang="en-US" dirty="0"/>
          </a:p>
          <a:p>
            <a:r>
              <a:rPr lang="en-US" dirty="0"/>
              <a:t>(There are </a:t>
            </a:r>
            <a:r>
              <a:rPr lang="en-US" dirty="0" err="1"/>
              <a:t>SciKit</a:t>
            </a:r>
            <a:r>
              <a:rPr lang="en-US" dirty="0"/>
              <a:t> APIs to do both)</a:t>
            </a:r>
          </a:p>
        </p:txBody>
      </p:sp>
    </p:spTree>
    <p:extLst>
      <p:ext uri="{BB962C8B-B14F-4D97-AF65-F5344CB8AC3E}">
        <p14:creationId xmlns:p14="http://schemas.microsoft.com/office/powerpoint/2010/main" val="143299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88F8-EAE1-4177-AB6C-FD3C0086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40CC-2661-4DFE-A5F1-3D3C6B35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as using a decision tree with "bagging"</a:t>
            </a:r>
          </a:p>
          <a:p>
            <a:r>
              <a:rPr lang="en-US" dirty="0"/>
              <a:t>Can do both classification and regression</a:t>
            </a:r>
          </a:p>
          <a:p>
            <a:pPr lvl="1"/>
            <a:r>
              <a:rPr lang="en-US" dirty="0" err="1"/>
              <a:t>RandomForestClassifier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RandomForestRegressor</a:t>
            </a:r>
            <a:r>
              <a:rPr lang="en-US" dirty="0"/>
              <a:t>()</a:t>
            </a:r>
          </a:p>
          <a:p>
            <a:r>
              <a:rPr lang="en-US" dirty="0"/>
              <a:t>Two sets of hyperparameters:</a:t>
            </a:r>
          </a:p>
          <a:p>
            <a:pPr lvl="1"/>
            <a:r>
              <a:rPr lang="en-US" dirty="0"/>
              <a:t>Decision tree (e.g., </a:t>
            </a:r>
            <a:r>
              <a:rPr lang="en-US" dirty="0" err="1"/>
              <a:t>max_depth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Ensemble (e.g., </a:t>
            </a:r>
            <a:r>
              <a:rPr lang="en-US" dirty="0" err="1"/>
              <a:t>n_estimators</a:t>
            </a:r>
            <a:r>
              <a:rPr lang="en-US" dirty="0"/>
              <a:t>   (number of decision trees))</a:t>
            </a:r>
          </a:p>
          <a:p>
            <a:r>
              <a:rPr lang="en-US" dirty="0"/>
              <a:t>Considers a random subset of features at each split</a:t>
            </a:r>
          </a:p>
          <a:p>
            <a:pPr lvl="1"/>
            <a:r>
              <a:rPr lang="en-US" dirty="0"/>
              <a:t>(Introduces extra randomness)</a:t>
            </a:r>
          </a:p>
        </p:txBody>
      </p:sp>
    </p:spTree>
    <p:extLst>
      <p:ext uri="{BB962C8B-B14F-4D97-AF65-F5344CB8AC3E}">
        <p14:creationId xmlns:p14="http://schemas.microsoft.com/office/powerpoint/2010/main" val="266839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BB39-8A48-4D8B-ACAC-79D84576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ABF-A3C6-4AE8-8DC4-66028F87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"Extremely Randomized Trees"</a:t>
            </a:r>
          </a:p>
          <a:p>
            <a:r>
              <a:rPr lang="en-US" dirty="0"/>
              <a:t>Add further randomness:</a:t>
            </a:r>
          </a:p>
          <a:p>
            <a:pPr lvl="1"/>
            <a:r>
              <a:rPr lang="en-US" dirty="0"/>
              <a:t>Splitting rules are not based on reduction in most impurity</a:t>
            </a:r>
          </a:p>
          <a:p>
            <a:pPr lvl="1"/>
            <a:r>
              <a:rPr lang="en-US" dirty="0"/>
              <a:t>Rather, splitting rules are randomly selected</a:t>
            </a:r>
          </a:p>
          <a:p>
            <a:r>
              <a:rPr lang="en-US" dirty="0"/>
              <a:t>Trains much faster</a:t>
            </a:r>
          </a:p>
        </p:txBody>
      </p:sp>
    </p:spTree>
    <p:extLst>
      <p:ext uri="{BB962C8B-B14F-4D97-AF65-F5344CB8AC3E}">
        <p14:creationId xmlns:p14="http://schemas.microsoft.com/office/powerpoint/2010/main" val="155155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D5CC-1170-4D99-91C9-EFBFF909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D8AA-775C-4711-B7DF-F381FB8B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provide feature importance</a:t>
            </a:r>
          </a:p>
          <a:p>
            <a:pPr lvl="1"/>
            <a:r>
              <a:rPr lang="en-US" dirty="0"/>
              <a:t>How much does a feature reduce impurity compared to others?</a:t>
            </a:r>
          </a:p>
          <a:p>
            <a:r>
              <a:rPr lang="en-US" dirty="0"/>
              <a:t>Since there are many trees, this is a weighted average!</a:t>
            </a:r>
          </a:p>
          <a:p>
            <a:r>
              <a:rPr lang="en-US" dirty="0"/>
              <a:t>If a feature is not used in any tree, it has 0 importance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8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D655-1860-4570-9F64-551C6452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F708-9DAA-4D46-8BDD-2AB16D4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converting weak learners to a strong one (using ensemble)</a:t>
            </a:r>
          </a:p>
          <a:p>
            <a:r>
              <a:rPr lang="en-US" dirty="0"/>
              <a:t>Trains predictors sequentially (as opposed to simultaneously)</a:t>
            </a:r>
          </a:p>
          <a:p>
            <a:r>
              <a:rPr lang="en-US" dirty="0"/>
              <a:t>Each predictor corrects the predecessor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Adaptive boosting (AdaBoost)</a:t>
            </a:r>
          </a:p>
          <a:p>
            <a:pPr lvl="1"/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16844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6F8E-E0B9-4696-8466-55D4269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772B-FA4F-48D1-AB7B-FEA8E4B2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Classification (</a:t>
            </a:r>
            <a:r>
              <a:rPr lang="en-US" dirty="0" err="1"/>
              <a:t>AdaBoostClassifier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Regression (</a:t>
            </a:r>
            <a:r>
              <a:rPr lang="en-US" dirty="0" err="1"/>
              <a:t>AdaBoostRegressor</a:t>
            </a:r>
            <a:r>
              <a:rPr lang="en-US" dirty="0"/>
              <a:t>)</a:t>
            </a:r>
          </a:p>
          <a:p>
            <a:r>
              <a:rPr lang="en-US" dirty="0"/>
              <a:t>Works with “instance weights”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63296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7F4F-B14E-4569-AC1B-DF27A58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DE8D-F322-44ED-BD12-D36D9F67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subsequent predictor focuses on "underfitted" instances in the predecessor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E4AB4-9BBC-4F98-A22C-EC8F1E91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7" y="3105896"/>
            <a:ext cx="5449582" cy="3206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7AB17-46A5-4317-B442-D7DD8A237FE6}"/>
              </a:ext>
            </a:extLst>
          </p:cNvPr>
          <p:cNvSpPr txBox="1"/>
          <p:nvPr/>
        </p:nvSpPr>
        <p:spPr>
          <a:xfrm>
            <a:off x="7316187" y="2551837"/>
            <a:ext cx="37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misclassified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Increase their relative weights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a new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2-4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Stop: if </a:t>
            </a:r>
            <a:r>
              <a:rPr lang="en-US" dirty="0" err="1"/>
              <a:t>max_number</a:t>
            </a:r>
            <a:r>
              <a:rPr lang="en-US" dirty="0"/>
              <a:t> is reached, OR perfect model is achieved.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2B695-313C-40D0-A1C0-0D2CB5296961}"/>
              </a:ext>
            </a:extLst>
          </p:cNvPr>
          <p:cNvSpPr txBox="1"/>
          <p:nvPr/>
        </p:nvSpPr>
        <p:spPr>
          <a:xfrm>
            <a:off x="8411183" y="5665569"/>
            <a:ext cx="285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same training data set (with adjusted weights)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DD1AE6-4867-4A51-BC83-9AA1124AB639}"/>
              </a:ext>
            </a:extLst>
          </p:cNvPr>
          <p:cNvSpPr/>
          <p:nvPr/>
        </p:nvSpPr>
        <p:spPr>
          <a:xfrm>
            <a:off x="6796391" y="5849566"/>
            <a:ext cx="1511030" cy="2010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83EA-9BCE-430E-9D4D-133497E9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C1A9-184B-4A02-B0E4-F5E1BEF2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SVM with RBF Kernel, 5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AE173-B4F7-423E-974F-AF49E7BB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85" y="3129066"/>
            <a:ext cx="8647993" cy="30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5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5AF4-C773-497F-8783-1029B109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E6B7-3552-44C8-BF90-7BB4EEFE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best with “weak learners”</a:t>
            </a:r>
          </a:p>
          <a:p>
            <a:pPr lvl="1"/>
            <a:r>
              <a:rPr lang="en-US" b="1" u="sng" dirty="0"/>
              <a:t>Decision stump</a:t>
            </a:r>
            <a:r>
              <a:rPr lang="en-US" dirty="0"/>
              <a:t>: a decision tree with only 1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F413F3-05B0-48DA-9C9C-13E39AC43DC5}"/>
              </a:ext>
            </a:extLst>
          </p:cNvPr>
          <p:cNvGrpSpPr/>
          <p:nvPr/>
        </p:nvGrpSpPr>
        <p:grpSpPr>
          <a:xfrm>
            <a:off x="7432694" y="3313769"/>
            <a:ext cx="3619500" cy="2032516"/>
            <a:chOff x="5372100" y="1924050"/>
            <a:chExt cx="3619500" cy="20325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66100-CBDB-4AAB-A8B2-2B52D995A53D}"/>
                </a:ext>
              </a:extLst>
            </p:cNvPr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7926E6-F0CA-4CF5-9BDC-AB167073F731}"/>
                </a:ext>
              </a:extLst>
            </p:cNvPr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B86116-CE4F-4B6C-8C35-1D196E8D89B8}"/>
                </a:ext>
              </a:extLst>
            </p:cNvPr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A25CC-C823-424B-9743-8D3DF85B0DB6}"/>
                </a:ext>
              </a:extLst>
            </p:cNvPr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1367B6-FAB9-4EF4-8D9B-6299E931DC04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F8D3B5-2B55-4522-B637-52322C3BF66A}"/>
                </a:ext>
              </a:extLst>
            </p:cNvPr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3D416B-677E-4E01-964F-A92E17BDC035}"/>
                </a:ext>
              </a:extLst>
            </p:cNvPr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9D9520-2564-4AA1-A27E-83448CBA72F5}"/>
                </a:ext>
              </a:extLst>
            </p:cNvPr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0EDEC3-5BCC-4D62-B540-99A7E5CFB157}"/>
                </a:ext>
              </a:extLst>
            </p:cNvPr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4362BB-BFE7-4F27-8209-62D38FAC85B9}"/>
                </a:ext>
              </a:extLst>
            </p:cNvPr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468DEA-A427-4087-9ADA-F34DFD78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47" y="3233715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9B53E1-C9B3-40AA-89E3-BED1A56BC954}"/>
              </a:ext>
            </a:extLst>
          </p:cNvPr>
          <p:cNvCxnSpPr/>
          <p:nvPr/>
        </p:nvCxnSpPr>
        <p:spPr>
          <a:xfrm>
            <a:off x="2299925" y="4557887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4333-99B6-457C-A463-44D73D0D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544B-3989-467D-B3C6-B21A90A6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  <a:p>
            <a:pPr lvl="1"/>
            <a:r>
              <a:rPr lang="en-US" dirty="0"/>
              <a:t>Ensemble models</a:t>
            </a:r>
          </a:p>
          <a:p>
            <a:pPr lvl="1"/>
            <a:r>
              <a:rPr lang="en-US" dirty="0"/>
              <a:t>Voting classifier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Boosting algorithms</a:t>
            </a:r>
          </a:p>
          <a:p>
            <a:r>
              <a:rPr lang="en-US" dirty="0"/>
              <a:t>Regressors</a:t>
            </a:r>
          </a:p>
        </p:txBody>
      </p:sp>
    </p:spTree>
    <p:extLst>
      <p:ext uri="{BB962C8B-B14F-4D97-AF65-F5344CB8AC3E}">
        <p14:creationId xmlns:p14="http://schemas.microsoft.com/office/powerpoint/2010/main" val="272948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5AF4-C773-497F-8783-1029B109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E6B7-3552-44C8-BF90-7BB4EEFE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“instance weights”?</a:t>
            </a:r>
          </a:p>
          <a:p>
            <a:pPr lvl="1"/>
            <a:r>
              <a:rPr lang="en-US" dirty="0"/>
              <a:t>In the beginning, each instance has a weight of 1/n</a:t>
            </a:r>
          </a:p>
          <a:p>
            <a:pPr lvl="1"/>
            <a:r>
              <a:rPr lang="en-US" dirty="0"/>
              <a:t>After training, weights of misclassified instances are “boosted”</a:t>
            </a:r>
          </a:p>
          <a:p>
            <a:pPr lvl="1"/>
            <a:r>
              <a:rPr lang="en-US" dirty="0"/>
              <a:t>These weights determine how to do the split in the decision stump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99609-79E2-4F03-8C46-422F0547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6" y="3700643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AD4FED-EDAD-414B-BC22-679EFEFB648A}"/>
              </a:ext>
            </a:extLst>
          </p:cNvPr>
          <p:cNvCxnSpPr/>
          <p:nvPr/>
        </p:nvCxnSpPr>
        <p:spPr>
          <a:xfrm>
            <a:off x="2552844" y="5024815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4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884A-A2AA-4A2B-A118-DC30C6B9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99F7-237B-4AD5-90E9-1D9204F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“predictor weights”?</a:t>
            </a:r>
          </a:p>
          <a:p>
            <a:pPr lvl="1"/>
            <a:r>
              <a:rPr lang="en-US" dirty="0"/>
              <a:t>Each model has a different weight “</a:t>
            </a:r>
            <a:r>
              <a:rPr lang="el-GR" dirty="0"/>
              <a:t>α</a:t>
            </a:r>
            <a:r>
              <a:rPr lang="en-US" dirty="0"/>
              <a:t>” (based on its accuracy on weighted training set)</a:t>
            </a:r>
          </a:p>
          <a:p>
            <a:pPr lvl="1"/>
            <a:r>
              <a:rPr lang="en-US" dirty="0"/>
              <a:t>The higher the accuracy, the higher the weight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Each model makes a prediction</a:t>
            </a:r>
          </a:p>
          <a:p>
            <a:pPr lvl="1"/>
            <a:r>
              <a:rPr lang="en-US" dirty="0"/>
              <a:t>Calculate weighted predictions using </a:t>
            </a:r>
            <a:r>
              <a:rPr lang="el-GR" dirty="0"/>
              <a:t>α</a:t>
            </a:r>
            <a:r>
              <a:rPr lang="en-US" dirty="0"/>
              <a:t>’s</a:t>
            </a:r>
          </a:p>
          <a:p>
            <a:pPr lvl="1"/>
            <a:r>
              <a:rPr lang="en-US" dirty="0"/>
              <a:t>Find the majority of weighted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E8BBD-CAF3-4524-A796-AB1B4B20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507" y="4363869"/>
            <a:ext cx="3486615" cy="20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5CC4B-2B44-4582-9B6A-49E1EBB57155}"/>
              </a:ext>
            </a:extLst>
          </p:cNvPr>
          <p:cNvSpPr txBox="1"/>
          <p:nvPr/>
        </p:nvSpPr>
        <p:spPr>
          <a:xfrm>
            <a:off x="8391728" y="39234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0D42B-90BF-43A8-BF02-D39D0C70330C}"/>
              </a:ext>
            </a:extLst>
          </p:cNvPr>
          <p:cNvSpPr txBox="1"/>
          <p:nvPr/>
        </p:nvSpPr>
        <p:spPr>
          <a:xfrm>
            <a:off x="9202366" y="39234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9DA5-8547-4FCE-BBBC-360C9EB3DD59}"/>
              </a:ext>
            </a:extLst>
          </p:cNvPr>
          <p:cNvSpPr txBox="1"/>
          <p:nvPr/>
        </p:nvSpPr>
        <p:spPr>
          <a:xfrm>
            <a:off x="10103796" y="393642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52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2D01-0FD2-427C-BF70-F76CB91D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BD59-3E8C-47ED-A7FA-8A0025CD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uses SAMME (Stagewise Additive Modeling using a Multiclass Exponential loss function)</a:t>
            </a:r>
          </a:p>
          <a:p>
            <a:pPr lvl="1"/>
            <a:r>
              <a:rPr lang="en-US" dirty="0"/>
              <a:t>Multiclass version of AdaBoost</a:t>
            </a:r>
          </a:p>
          <a:p>
            <a:pPr lvl="1"/>
            <a:r>
              <a:rPr lang="en-US" dirty="0"/>
              <a:t>If two classes, then the same as </a:t>
            </a:r>
            <a:r>
              <a:rPr lang="en-US" dirty="0" err="1"/>
              <a:t>Adaboost</a:t>
            </a:r>
            <a:endParaRPr lang="en-US" dirty="0"/>
          </a:p>
          <a:p>
            <a:r>
              <a:rPr lang="en-US" dirty="0"/>
              <a:t>If the algorithm has </a:t>
            </a:r>
            <a:r>
              <a:rPr lang="en-US" dirty="0" err="1"/>
              <a:t>predict_proba</a:t>
            </a:r>
            <a:r>
              <a:rPr lang="en-US" dirty="0"/>
              <a:t>() method: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can use SAMME.R</a:t>
            </a:r>
          </a:p>
          <a:p>
            <a:pPr lvl="1"/>
            <a:r>
              <a:rPr lang="en-US" dirty="0"/>
              <a:t>R = Real</a:t>
            </a:r>
          </a:p>
          <a:p>
            <a:pPr lvl="1"/>
            <a:r>
              <a:rPr lang="en-US" dirty="0"/>
              <a:t>Generally performs better than SAMME</a:t>
            </a:r>
          </a:p>
        </p:txBody>
      </p:sp>
    </p:spTree>
    <p:extLst>
      <p:ext uri="{BB962C8B-B14F-4D97-AF65-F5344CB8AC3E}">
        <p14:creationId xmlns:p14="http://schemas.microsoft.com/office/powerpoint/2010/main" val="379825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CC4-BBEF-4C29-84BC-6C0A8E4C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Classification (</a:t>
            </a:r>
            <a:r>
              <a:rPr lang="en-US" dirty="0" err="1"/>
              <a:t>GradientBoostingClassifier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Regression (</a:t>
            </a:r>
            <a:r>
              <a:rPr lang="en-US" dirty="0" err="1"/>
              <a:t>GradientBoostingRegressor</a:t>
            </a:r>
            <a:r>
              <a:rPr lang="en-US" dirty="0"/>
              <a:t>)</a:t>
            </a:r>
          </a:p>
          <a:p>
            <a:r>
              <a:rPr lang="en-US" dirty="0"/>
              <a:t>Similar to AdaBoost but </a:t>
            </a:r>
            <a:r>
              <a:rPr lang="en-US" u="sng" dirty="0"/>
              <a:t>does not</a:t>
            </a:r>
            <a:r>
              <a:rPr lang="en-US" dirty="0"/>
              <a:t> weigh instances!</a:t>
            </a:r>
          </a:p>
          <a:p>
            <a:r>
              <a:rPr lang="en-US" dirty="0"/>
              <a:t>Instead: Fits the new predictor to the “residual error” made by previous predictor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 – </a:t>
            </a:r>
            <a:r>
              <a:rPr lang="en-US" dirty="0" err="1"/>
              <a:t>y</a:t>
            </a:r>
            <a:r>
              <a:rPr lang="en-US" baseline="-25000" dirty="0" err="1"/>
              <a:t>predicted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032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035-2082-4A19-9196-4025E126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491F-FDD5-4AA6-9AF0-44B8162A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decision trees</a:t>
            </a:r>
          </a:p>
          <a:p>
            <a:r>
              <a:rPr lang="en-US" dirty="0"/>
              <a:t>Also called Gradient Boosting Trees</a:t>
            </a:r>
          </a:p>
        </p:txBody>
      </p:sp>
    </p:spTree>
    <p:extLst>
      <p:ext uri="{BB962C8B-B14F-4D97-AF65-F5344CB8AC3E}">
        <p14:creationId xmlns:p14="http://schemas.microsoft.com/office/powerpoint/2010/main" val="79036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GradientBoostingRegressor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5E4C4-B23F-4733-BDD7-77CF48F2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16" y="1497496"/>
            <a:ext cx="5117967" cy="51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7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GradientBoostingRegressor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CC4-BBEF-4C29-84BC-6C0A8E4C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If set low, you need more trees.</a:t>
            </a:r>
          </a:p>
          <a:p>
            <a:pPr lvl="1"/>
            <a:r>
              <a:rPr lang="en-US" dirty="0"/>
              <a:t>Better generalization</a:t>
            </a:r>
          </a:p>
          <a:p>
            <a:pPr lvl="1"/>
            <a:r>
              <a:rPr lang="en-US" dirty="0"/>
              <a:t>This is called “shrinkage”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7AC21-58A2-46A3-8ACA-DDBB97C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18" y="3707526"/>
            <a:ext cx="6668078" cy="2331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21CC4-1937-4A7F-9C49-6F99ED42AB8A}"/>
              </a:ext>
            </a:extLst>
          </p:cNvPr>
          <p:cNvSpPr txBox="1"/>
          <p:nvPr/>
        </p:nvSpPr>
        <p:spPr>
          <a:xfrm>
            <a:off x="463826" y="4128052"/>
            <a:ext cx="14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9AF73-735F-4A23-B336-EB02706DB6BC}"/>
              </a:ext>
            </a:extLst>
          </p:cNvPr>
          <p:cNvSpPr txBox="1"/>
          <p:nvPr/>
        </p:nvSpPr>
        <p:spPr>
          <a:xfrm>
            <a:off x="8786191" y="4128052"/>
            <a:ext cx="14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F0AB1-F7CC-4C41-84D2-1CBCC07947AD}"/>
              </a:ext>
            </a:extLst>
          </p:cNvPr>
          <p:cNvCxnSpPr/>
          <p:nvPr/>
        </p:nvCxnSpPr>
        <p:spPr>
          <a:xfrm flipH="1" flipV="1">
            <a:off x="1747631" y="4426226"/>
            <a:ext cx="651012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2FD787-F9B1-433A-92D6-2A1BC55762E6}"/>
              </a:ext>
            </a:extLst>
          </p:cNvPr>
          <p:cNvCxnSpPr>
            <a:cxnSpLocks/>
          </p:cNvCxnSpPr>
          <p:nvPr/>
        </p:nvCxnSpPr>
        <p:spPr>
          <a:xfrm flipV="1">
            <a:off x="8222974" y="4426226"/>
            <a:ext cx="578974" cy="24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16228-BCA2-4BE0-AA8E-9C3CBFA86B8B}"/>
              </a:ext>
            </a:extLst>
          </p:cNvPr>
          <p:cNvSpPr txBox="1"/>
          <p:nvPr/>
        </p:nvSpPr>
        <p:spPr>
          <a:xfrm>
            <a:off x="8858152" y="4873487"/>
            <a:ext cx="2253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"early stopping" to avoid overfitting</a:t>
            </a:r>
          </a:p>
          <a:p>
            <a:r>
              <a:rPr lang="en-US" dirty="0"/>
              <a:t>(i.e., stop when validation error dips)</a:t>
            </a:r>
          </a:p>
        </p:txBody>
      </p:sp>
    </p:spTree>
    <p:extLst>
      <p:ext uri="{BB962C8B-B14F-4D97-AF65-F5344CB8AC3E}">
        <p14:creationId xmlns:p14="http://schemas.microsoft.com/office/powerpoint/2010/main" val="311887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FBB4-83DC-491D-8A6B-7D70B16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6E1FD-A463-4828-BA68-E34498FD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48" y="2337748"/>
            <a:ext cx="9429504" cy="33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4CC-DFB1-4A64-ABDD-4EF3D70B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FDF5-F562-41DF-AFD8-987E62B2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using the "subsample" hyperparameter</a:t>
            </a:r>
          </a:p>
          <a:p>
            <a:r>
              <a:rPr lang="en-US" dirty="0"/>
              <a:t>E.g., train each tree on randomly selected 25% of data</a:t>
            </a:r>
          </a:p>
        </p:txBody>
      </p:sp>
    </p:spTree>
    <p:extLst>
      <p:ext uri="{BB962C8B-B14F-4D97-AF65-F5344CB8AC3E}">
        <p14:creationId xmlns:p14="http://schemas.microsoft.com/office/powerpoint/2010/main" val="364890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09F-C291-4CE7-A57B-A4F70272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Regression tasks?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AA9B-D209-4367-8D56-49B9E008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ensemble models also have a regressor</a:t>
            </a:r>
          </a:p>
          <a:p>
            <a:r>
              <a:rPr lang="en-US" dirty="0"/>
              <a:t>In this case, the average of all individual regressor is the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330727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3BAB-A7AE-4629-9D4C-CA095509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Wisdom of Crowds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B6F2-E970-4DC1-A29A-0FEDFCC1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Asking a question to a crowd</a:t>
            </a:r>
          </a:p>
          <a:p>
            <a:r>
              <a:rPr lang="en-US" dirty="0"/>
              <a:t>Aggregate the answers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DA4E72D-D029-4836-B6B1-55BA6F95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26" y="2708815"/>
            <a:ext cx="3836374" cy="37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32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8BE5-5BCF-4B0D-96CA-184A3307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8829-927E-4E9F-9969-1AFF7688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average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D4B705-21DD-4B65-818F-F9CF5092C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635023"/>
              </p:ext>
            </p:extLst>
          </p:nvPr>
        </p:nvGraphicFramePr>
        <p:xfrm>
          <a:off x="1064591" y="2788456"/>
          <a:ext cx="5945809" cy="338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507E7-33C0-4C8B-AD5C-F64EACA8FE81}"/>
              </a:ext>
            </a:extLst>
          </p:cNvPr>
          <p:cNvSpPr txBox="1"/>
          <p:nvPr/>
        </p:nvSpPr>
        <p:spPr>
          <a:xfrm>
            <a:off x="8017565" y="400129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simple average</a:t>
            </a:r>
          </a:p>
          <a:p>
            <a:endParaRPr lang="en-US" dirty="0"/>
          </a:p>
          <a:p>
            <a:r>
              <a:rPr lang="en-US" dirty="0"/>
              <a:t>Predicted="$170"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5C15BA9-71A0-4C2F-BD5D-9570BBD3F1EB}"/>
              </a:ext>
            </a:extLst>
          </p:cNvPr>
          <p:cNvSpPr/>
          <p:nvPr/>
        </p:nvSpPr>
        <p:spPr>
          <a:xfrm>
            <a:off x="7010400" y="3008243"/>
            <a:ext cx="889000" cy="2948609"/>
          </a:xfrm>
          <a:prstGeom prst="rightBrace">
            <a:avLst>
              <a:gd name="adj1" fmla="val 560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8BE5-5BCF-4B0D-96CA-184A3307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8829-927E-4E9F-9969-1AFF7688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average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D4B705-21DD-4B65-818F-F9CF5092C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968381"/>
              </p:ext>
            </p:extLst>
          </p:nvPr>
        </p:nvGraphicFramePr>
        <p:xfrm>
          <a:off x="481496" y="2788456"/>
          <a:ext cx="5945809" cy="338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507E7-33C0-4C8B-AD5C-F64EACA8FE81}"/>
              </a:ext>
            </a:extLst>
          </p:cNvPr>
          <p:cNvSpPr txBox="1"/>
          <p:nvPr/>
        </p:nvSpPr>
        <p:spPr>
          <a:xfrm>
            <a:off x="8223165" y="4009607"/>
            <a:ext cx="3850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weighted average</a:t>
            </a:r>
          </a:p>
          <a:p>
            <a:endParaRPr lang="en-US" dirty="0"/>
          </a:p>
          <a:p>
            <a:r>
              <a:rPr lang="en-US" dirty="0"/>
              <a:t>Predicted=0.3x200 + 0.6x150 + 0.1*160</a:t>
            </a:r>
          </a:p>
          <a:p>
            <a:endParaRPr lang="en-US" dirty="0"/>
          </a:p>
          <a:p>
            <a:r>
              <a:rPr lang="en-US" dirty="0"/>
              <a:t>	= 166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5C15BA9-71A0-4C2F-BD5D-9570BBD3F1EB}"/>
              </a:ext>
            </a:extLst>
          </p:cNvPr>
          <p:cNvSpPr/>
          <p:nvPr/>
        </p:nvSpPr>
        <p:spPr>
          <a:xfrm>
            <a:off x="7147340" y="3008243"/>
            <a:ext cx="889000" cy="2948609"/>
          </a:xfrm>
          <a:prstGeom prst="rightBrace">
            <a:avLst>
              <a:gd name="adj1" fmla="val 560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2EED7-22CF-4A00-B5C1-1F97E7C6D0CE}"/>
              </a:ext>
            </a:extLst>
          </p:cNvPr>
          <p:cNvSpPr txBox="1"/>
          <p:nvPr/>
        </p:nvSpPr>
        <p:spPr>
          <a:xfrm>
            <a:off x="6599101" y="3183775"/>
            <a:ext cx="789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w=0.3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w=0.6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w=0.1</a:t>
            </a:r>
          </a:p>
        </p:txBody>
      </p:sp>
    </p:spTree>
    <p:extLst>
      <p:ext uri="{BB962C8B-B14F-4D97-AF65-F5344CB8AC3E}">
        <p14:creationId xmlns:p14="http://schemas.microsoft.com/office/powerpoint/2010/main" val="1489152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7B8-C0E5-4DA1-BFF4-7B07972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 Models…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DE80-F950-49FE-B49A-F67BFF1F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idea: take the average of individual regressors</a:t>
            </a:r>
          </a:p>
        </p:txBody>
      </p:sp>
    </p:spTree>
    <p:extLst>
      <p:ext uri="{BB962C8B-B14F-4D97-AF65-F5344CB8AC3E}">
        <p14:creationId xmlns:p14="http://schemas.microsoft.com/office/powerpoint/2010/main" val="402568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9DA3-1FAE-4D34-9279-287889E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C239-8843-4A30-AFC8-3BCAA9AD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advantage of ensemble models?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disadvantage of ensemble models?</a:t>
            </a:r>
          </a:p>
        </p:txBody>
      </p:sp>
    </p:spTree>
    <p:extLst>
      <p:ext uri="{BB962C8B-B14F-4D97-AF65-F5344CB8AC3E}">
        <p14:creationId xmlns:p14="http://schemas.microsoft.com/office/powerpoint/2010/main" val="3422844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4333-99B6-457C-A463-44D73D0D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544B-3989-467D-B3C6-B21A90A6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  <a:p>
            <a:pPr lvl="1"/>
            <a:r>
              <a:rPr lang="en-US" dirty="0"/>
              <a:t>Ensemble models</a:t>
            </a:r>
          </a:p>
          <a:p>
            <a:pPr lvl="1"/>
            <a:r>
              <a:rPr lang="en-US" dirty="0"/>
              <a:t>Voting classifier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Boosting algorithms</a:t>
            </a:r>
          </a:p>
          <a:p>
            <a:r>
              <a:rPr lang="en-US" dirty="0"/>
              <a:t>Regressors</a:t>
            </a:r>
          </a:p>
        </p:txBody>
      </p:sp>
    </p:spTree>
    <p:extLst>
      <p:ext uri="{BB962C8B-B14F-4D97-AF65-F5344CB8AC3E}">
        <p14:creationId xmlns:p14="http://schemas.microsoft.com/office/powerpoint/2010/main" val="175906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D2EF-63B4-4CDD-87F7-4765E974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2FCB-9892-4107-8B9F-464E984A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the results of a bunch of models</a:t>
            </a:r>
          </a:p>
          <a:p>
            <a:r>
              <a:rPr lang="en-US" dirty="0"/>
              <a:t>Random Forest approach: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1B7DD-313E-4E90-8005-8E992E50F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53820"/>
              </p:ext>
            </p:extLst>
          </p:nvPr>
        </p:nvGraphicFramePr>
        <p:xfrm>
          <a:off x="1064591" y="2788456"/>
          <a:ext cx="5945809" cy="338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AB3A8-E2AD-46FD-A5FF-99370A99D449}"/>
              </a:ext>
            </a:extLst>
          </p:cNvPr>
          <p:cNvSpPr txBox="1"/>
          <p:nvPr/>
        </p:nvSpPr>
        <p:spPr>
          <a:xfrm>
            <a:off x="8017565" y="4001294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reconciliation: </a:t>
            </a:r>
            <a:br>
              <a:rPr lang="en-US" dirty="0"/>
            </a:br>
            <a:r>
              <a:rPr lang="en-US" dirty="0"/>
              <a:t>Use "voting" (i.e., simple majority)</a:t>
            </a:r>
          </a:p>
          <a:p>
            <a:endParaRPr lang="en-US" dirty="0"/>
          </a:p>
          <a:p>
            <a:r>
              <a:rPr lang="en-US" dirty="0"/>
              <a:t>Predicted="1"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EB7334E-BC2C-48E3-AC52-9B433D40C007}"/>
              </a:ext>
            </a:extLst>
          </p:cNvPr>
          <p:cNvSpPr/>
          <p:nvPr/>
        </p:nvSpPr>
        <p:spPr>
          <a:xfrm>
            <a:off x="7010400" y="3008243"/>
            <a:ext cx="889000" cy="2948609"/>
          </a:xfrm>
          <a:prstGeom prst="rightBrace">
            <a:avLst>
              <a:gd name="adj1" fmla="val 560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43D-B119-4A01-A153-BDF588A5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32D5-2D13-4132-B39E-5CB8E218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each model is "weak", the ensemble can be very accurate!</a:t>
            </a:r>
          </a:p>
          <a:p>
            <a:r>
              <a:rPr lang="en-US" dirty="0"/>
              <a:t>Be careful: models should be </a:t>
            </a:r>
            <a:r>
              <a:rPr lang="en-US" u="sng" dirty="0"/>
              <a:t>sufficiently diverse</a:t>
            </a:r>
            <a:r>
              <a:rPr lang="en-US" dirty="0"/>
              <a:t>! </a:t>
            </a:r>
          </a:p>
          <a:p>
            <a:r>
              <a:rPr lang="en-US" dirty="0"/>
              <a:t>How to build diverse models?</a:t>
            </a:r>
          </a:p>
          <a:p>
            <a:pPr marL="457200" lvl="1" indent="0">
              <a:buNone/>
            </a:pPr>
            <a:r>
              <a:rPr lang="en-US" dirty="0"/>
              <a:t>1) Use different algorithms (so they make different errors)</a:t>
            </a:r>
          </a:p>
          <a:p>
            <a:pPr marL="457200" lvl="1" indent="0">
              <a:buNone/>
            </a:pPr>
            <a:r>
              <a:rPr lang="en-US" dirty="0"/>
              <a:t>2) Use the same algorithm on different random training subsets</a:t>
            </a:r>
          </a:p>
        </p:txBody>
      </p:sp>
    </p:spTree>
    <p:extLst>
      <p:ext uri="{BB962C8B-B14F-4D97-AF65-F5344CB8AC3E}">
        <p14:creationId xmlns:p14="http://schemas.microsoft.com/office/powerpoint/2010/main" val="14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9095-016A-457E-B2DB-155DA85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8DFB0A-70AA-4A0E-B6FE-15A24774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algorithms</a:t>
            </a:r>
          </a:p>
          <a:p>
            <a:r>
              <a:rPr lang="en-US" dirty="0"/>
              <a:t>Aggregate the predictions using “voting”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B2650-3E48-4CE8-8F08-2EF61BFC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4" y="3391572"/>
            <a:ext cx="5242661" cy="278539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4BCD0B-3F3D-433B-8E2F-110D591ED640}"/>
              </a:ext>
            </a:extLst>
          </p:cNvPr>
          <p:cNvGrpSpPr/>
          <p:nvPr/>
        </p:nvGrpSpPr>
        <p:grpSpPr>
          <a:xfrm>
            <a:off x="6408915" y="3785140"/>
            <a:ext cx="5131296" cy="1998253"/>
            <a:chOff x="6362675" y="3340393"/>
            <a:chExt cx="5131296" cy="19982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3C388-E8C6-4897-AC45-807D7BD6D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260"/>
            <a:stretch/>
          </p:blipFill>
          <p:spPr>
            <a:xfrm>
              <a:off x="6362675" y="3340393"/>
              <a:ext cx="5131296" cy="1998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A539E3-8B42-4E10-A9AA-7B40CBE6B94D}"/>
                </a:ext>
              </a:extLst>
            </p:cNvPr>
            <p:cNvSpPr/>
            <p:nvPr/>
          </p:nvSpPr>
          <p:spPr>
            <a:xfrm>
              <a:off x="10608365" y="4008783"/>
              <a:ext cx="795131" cy="589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9095-016A-457E-B2DB-155DA85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8DFB0A-70AA-4A0E-B6FE-15A24774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vs. Soft voting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4BCD0B-3F3D-433B-8E2F-110D591ED640}"/>
              </a:ext>
            </a:extLst>
          </p:cNvPr>
          <p:cNvGrpSpPr/>
          <p:nvPr/>
        </p:nvGrpSpPr>
        <p:grpSpPr>
          <a:xfrm>
            <a:off x="778564" y="3348255"/>
            <a:ext cx="5131904" cy="1988946"/>
            <a:chOff x="6324168" y="3352800"/>
            <a:chExt cx="5131904" cy="1988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3C388-E8C6-4897-AC45-807D7BD6D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594" r="-12"/>
            <a:stretch/>
          </p:blipFill>
          <p:spPr>
            <a:xfrm>
              <a:off x="6324168" y="3352800"/>
              <a:ext cx="5131904" cy="1988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A539E3-8B42-4E10-A9AA-7B40CBE6B94D}"/>
                </a:ext>
              </a:extLst>
            </p:cNvPr>
            <p:cNvSpPr/>
            <p:nvPr/>
          </p:nvSpPr>
          <p:spPr>
            <a:xfrm>
              <a:off x="10608365" y="4008783"/>
              <a:ext cx="795131" cy="589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FAB0F8-25BC-4CEF-AE8C-F3B993798432}"/>
              </a:ext>
            </a:extLst>
          </p:cNvPr>
          <p:cNvSpPr txBox="1"/>
          <p:nvPr/>
        </p:nvSpPr>
        <p:spPr>
          <a:xfrm>
            <a:off x="2541104" y="5481784"/>
            <a:ext cx="19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0181-8CB1-4083-8E5C-D65EF9BD1D09}"/>
              </a:ext>
            </a:extLst>
          </p:cNvPr>
          <p:cNvSpPr txBox="1"/>
          <p:nvPr/>
        </p:nvSpPr>
        <p:spPr>
          <a:xfrm>
            <a:off x="2336937" y="2560951"/>
            <a:ext cx="19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 voting</a:t>
            </a:r>
          </a:p>
          <a:p>
            <a:pPr algn="ctr"/>
            <a:r>
              <a:rPr lang="en-US" dirty="0"/>
              <a:t>(simple majority)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391081-24F3-4A53-8EAA-02FD508D9E2F}"/>
              </a:ext>
            </a:extLst>
          </p:cNvPr>
          <p:cNvGrpSpPr/>
          <p:nvPr/>
        </p:nvGrpSpPr>
        <p:grpSpPr>
          <a:xfrm>
            <a:off x="6483625" y="3348255"/>
            <a:ext cx="5131904" cy="1988946"/>
            <a:chOff x="6324168" y="3352800"/>
            <a:chExt cx="5131904" cy="19889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7AB47D-EAE3-46B1-90B9-8C0BBB41A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594" r="-12"/>
            <a:stretch/>
          </p:blipFill>
          <p:spPr>
            <a:xfrm>
              <a:off x="6324168" y="3352800"/>
              <a:ext cx="5131904" cy="1988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71A0C6-3EE5-4DD5-83F0-F8D33128D1E4}"/>
                </a:ext>
              </a:extLst>
            </p:cNvPr>
            <p:cNvSpPr/>
            <p:nvPr/>
          </p:nvSpPr>
          <p:spPr>
            <a:xfrm>
              <a:off x="10608365" y="4008783"/>
              <a:ext cx="795131" cy="589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0851A1-08F3-4225-A875-D6C1908A0969}"/>
              </a:ext>
            </a:extLst>
          </p:cNvPr>
          <p:cNvSpPr txBox="1"/>
          <p:nvPr/>
        </p:nvSpPr>
        <p:spPr>
          <a:xfrm>
            <a:off x="10034362" y="5560152"/>
            <a:ext cx="19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19630-BE4B-4EA2-92EE-F29FA45C4B5D}"/>
              </a:ext>
            </a:extLst>
          </p:cNvPr>
          <p:cNvSpPr txBox="1"/>
          <p:nvPr/>
        </p:nvSpPr>
        <p:spPr>
          <a:xfrm>
            <a:off x="7233614" y="2357809"/>
            <a:ext cx="363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 voting</a:t>
            </a:r>
          </a:p>
          <a:p>
            <a:pPr algn="ctr"/>
            <a:r>
              <a:rPr lang="en-US" dirty="0"/>
              <a:t>(highest average probability*)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03BF0-911A-4ABA-B0AD-FE5218087C8A}"/>
              </a:ext>
            </a:extLst>
          </p:cNvPr>
          <p:cNvSpPr txBox="1"/>
          <p:nvPr/>
        </p:nvSpPr>
        <p:spPr>
          <a:xfrm>
            <a:off x="6483625" y="3053394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Prob=0.52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2FABF-AF7B-4916-ABC7-452170B43BDF}"/>
              </a:ext>
            </a:extLst>
          </p:cNvPr>
          <p:cNvSpPr txBox="1"/>
          <p:nvPr/>
        </p:nvSpPr>
        <p:spPr>
          <a:xfrm>
            <a:off x="7545456" y="3046936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C6277-07E8-4371-9A90-19030D1E2A3A}"/>
              </a:ext>
            </a:extLst>
          </p:cNvPr>
          <p:cNvSpPr txBox="1"/>
          <p:nvPr/>
        </p:nvSpPr>
        <p:spPr>
          <a:xfrm>
            <a:off x="8658639" y="3046936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58E54-EC59-4CEC-A681-6110B1314FC0}"/>
              </a:ext>
            </a:extLst>
          </p:cNvPr>
          <p:cNvSpPr txBox="1"/>
          <p:nvPr/>
        </p:nvSpPr>
        <p:spPr>
          <a:xfrm>
            <a:off x="9870384" y="3056707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D6FCA-5C32-4B6F-90BC-E0B4B2B0BEBE}"/>
              </a:ext>
            </a:extLst>
          </p:cNvPr>
          <p:cNvSpPr txBox="1"/>
          <p:nvPr/>
        </p:nvSpPr>
        <p:spPr>
          <a:xfrm>
            <a:off x="6052424" y="6347854"/>
            <a:ext cx="618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 Make sure each classifier has the </a:t>
            </a:r>
            <a:r>
              <a:rPr lang="en-US" dirty="0" err="1"/>
              <a:t>predict_proba</a:t>
            </a:r>
            <a:r>
              <a:rPr lang="en-US" dirty="0"/>
              <a:t>()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A1CE1-C6F2-4349-B80C-49FE9906D11C}"/>
              </a:ext>
            </a:extLst>
          </p:cNvPr>
          <p:cNvSpPr txBox="1"/>
          <p:nvPr/>
        </p:nvSpPr>
        <p:spPr>
          <a:xfrm>
            <a:off x="7185990" y="5485699"/>
            <a:ext cx="196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 1 = 0.5467</a:t>
            </a:r>
          </a:p>
          <a:p>
            <a:r>
              <a:rPr lang="en-US" sz="1600" dirty="0"/>
              <a:t>Prob 2 = 0.60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D1003B-388E-4B42-963C-3884D4116B49}"/>
              </a:ext>
            </a:extLst>
          </p:cNvPr>
          <p:cNvSpPr/>
          <p:nvPr/>
        </p:nvSpPr>
        <p:spPr>
          <a:xfrm>
            <a:off x="8852170" y="5638520"/>
            <a:ext cx="1102468" cy="212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84C6-C2FC-4442-8CCE-D2BFAD80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DE87-C904-4836-AED0-FDC87E98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predictor (e.g. decision tree)</a:t>
            </a:r>
          </a:p>
          <a:p>
            <a:r>
              <a:rPr lang="en-US" b="1" dirty="0"/>
              <a:t>Bagging</a:t>
            </a:r>
            <a:r>
              <a:rPr lang="en-US" dirty="0"/>
              <a:t>: use different random subsets WITH replacement</a:t>
            </a:r>
          </a:p>
          <a:p>
            <a:pPr lvl="1"/>
            <a:r>
              <a:rPr lang="en-US" dirty="0"/>
              <a:t>Short for "bootstrap aggregating"</a:t>
            </a:r>
          </a:p>
          <a:p>
            <a:r>
              <a:rPr lang="en-US" b="1" dirty="0"/>
              <a:t>Pasting</a:t>
            </a:r>
            <a:r>
              <a:rPr lang="en-US" dirty="0"/>
              <a:t>: use subsets WITHOUT replacement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DC113-4D5F-48AB-BE69-5C9D195A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34" y="4001294"/>
            <a:ext cx="4922311" cy="2486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9F38C-8382-485B-BC3C-A8CB4EBDB2C8}"/>
              </a:ext>
            </a:extLst>
          </p:cNvPr>
          <p:cNvSpPr txBox="1"/>
          <p:nvPr/>
        </p:nvSpPr>
        <p:spPr>
          <a:xfrm>
            <a:off x="8654798" y="4676459"/>
            <a:ext cx="2551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prediction is hard voting, but soft voting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141495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D1AE-E08F-41C8-A388-CEDF21BF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25219-B733-4DE4-85AB-E200ECAC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7" y="2251608"/>
            <a:ext cx="9980157" cy="3552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44D69-19A8-4CD9-BEA3-8F9FA3B3B554}"/>
              </a:ext>
            </a:extLst>
          </p:cNvPr>
          <p:cNvSpPr txBox="1"/>
          <p:nvPr/>
        </p:nvSpPr>
        <p:spPr>
          <a:xfrm>
            <a:off x="8119354" y="1882276"/>
            <a:ext cx="125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trees</a:t>
            </a:r>
          </a:p>
        </p:txBody>
      </p:sp>
    </p:spTree>
    <p:extLst>
      <p:ext uri="{BB962C8B-B14F-4D97-AF65-F5344CB8AC3E}">
        <p14:creationId xmlns:p14="http://schemas.microsoft.com/office/powerpoint/2010/main" val="140582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1112</Words>
  <Application>Microsoft Office PowerPoint</Application>
  <PresentationFormat>Widescreen</PresentationFormat>
  <Paragraphs>232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 Ensemble Models</vt:lpstr>
      <vt:lpstr>Agenda</vt:lpstr>
      <vt:lpstr>Wisdom of Crowds</vt:lpstr>
      <vt:lpstr>Ensemble Models</vt:lpstr>
      <vt:lpstr>Ensemble Models</vt:lpstr>
      <vt:lpstr>Voting Classifier</vt:lpstr>
      <vt:lpstr>Voting Classifier</vt:lpstr>
      <vt:lpstr>Bagging</vt:lpstr>
      <vt:lpstr>Bagging</vt:lpstr>
      <vt:lpstr>Out-of-Bag Evaluation</vt:lpstr>
      <vt:lpstr>Random Patches and Random Subspaces</vt:lpstr>
      <vt:lpstr>Random Forests</vt:lpstr>
      <vt:lpstr>Extra-Trees</vt:lpstr>
      <vt:lpstr>Feature Importance</vt:lpstr>
      <vt:lpstr>Boosting</vt:lpstr>
      <vt:lpstr>AdaBoost</vt:lpstr>
      <vt:lpstr>AdaBoostClassifier</vt:lpstr>
      <vt:lpstr>AdaBoostClassifier</vt:lpstr>
      <vt:lpstr>AdaBoostClassifier</vt:lpstr>
      <vt:lpstr>AdaBoostClassifier</vt:lpstr>
      <vt:lpstr>AdaBoostClassifier</vt:lpstr>
      <vt:lpstr>AdaBoostClassifier</vt:lpstr>
      <vt:lpstr>Gradient Boosting</vt:lpstr>
      <vt:lpstr>Gradient Boosting</vt:lpstr>
      <vt:lpstr>GradientBoostingRegressor</vt:lpstr>
      <vt:lpstr>GradientBoostingRegressor</vt:lpstr>
      <vt:lpstr>Early stopping</vt:lpstr>
      <vt:lpstr>Stochastic Gradient Boosting</vt:lpstr>
      <vt:lpstr>What about Regression tasks?</vt:lpstr>
      <vt:lpstr>Voting Regressor</vt:lpstr>
      <vt:lpstr>Voting Regressor</vt:lpstr>
      <vt:lpstr>Other Ensemble Models…</vt:lpstr>
      <vt:lpstr>Ensemble Models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Ensemble Models</dc:title>
  <dc:creator>Varol Kayhan</dc:creator>
  <cp:lastModifiedBy>Kayhan, Varol</cp:lastModifiedBy>
  <cp:revision>35</cp:revision>
  <dcterms:created xsi:type="dcterms:W3CDTF">2019-01-29T18:46:04Z</dcterms:created>
  <dcterms:modified xsi:type="dcterms:W3CDTF">2021-06-16T17:21:15Z</dcterms:modified>
</cp:coreProperties>
</file>