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0" r:id="rId4"/>
    <p:sldId id="257" r:id="rId5"/>
    <p:sldId id="316" r:id="rId6"/>
    <p:sldId id="317" r:id="rId7"/>
    <p:sldId id="314" r:id="rId8"/>
    <p:sldId id="273" r:id="rId9"/>
    <p:sldId id="321" r:id="rId10"/>
    <p:sldId id="280" r:id="rId11"/>
    <p:sldId id="318" r:id="rId12"/>
    <p:sldId id="303" r:id="rId13"/>
    <p:sldId id="304" r:id="rId14"/>
    <p:sldId id="305" r:id="rId15"/>
    <p:sldId id="322" r:id="rId16"/>
    <p:sldId id="271" r:id="rId17"/>
    <p:sldId id="296" r:id="rId18"/>
    <p:sldId id="309" r:id="rId19"/>
    <p:sldId id="310" r:id="rId20"/>
    <p:sldId id="298" r:id="rId21"/>
    <p:sldId id="299" r:id="rId22"/>
    <p:sldId id="301" r:id="rId23"/>
    <p:sldId id="312" r:id="rId24"/>
    <p:sldId id="313" r:id="rId25"/>
    <p:sldId id="323" r:id="rId26"/>
    <p:sldId id="308" r:id="rId27"/>
    <p:sldId id="319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3F3B223E-61A7-43DC-A86A-BA9221F76355}"/>
    <pc:docChg chg="custSel delSld modSld">
      <pc:chgData name="Kayhan, Varol" userId="54461c53-d57a-4be8-b103-6f84835b78ff" providerId="ADAL" clId="{3F3B223E-61A7-43DC-A86A-BA9221F76355}" dt="2020-07-08T20:22:12.795" v="56" actId="207"/>
      <pc:docMkLst>
        <pc:docMk/>
      </pc:docMkLst>
      <pc:sldChg chg="del">
        <pc:chgData name="Kayhan, Varol" userId="54461c53-d57a-4be8-b103-6f84835b78ff" providerId="ADAL" clId="{3F3B223E-61A7-43DC-A86A-BA9221F76355}" dt="2020-07-08T19:24:51.689" v="0" actId="2696"/>
        <pc:sldMkLst>
          <pc:docMk/>
          <pc:sldMk cId="795347053" sldId="258"/>
        </pc:sldMkLst>
      </pc:sldChg>
      <pc:sldChg chg="modSp mod">
        <pc:chgData name="Kayhan, Varol" userId="54461c53-d57a-4be8-b103-6f84835b78ff" providerId="ADAL" clId="{3F3B223E-61A7-43DC-A86A-BA9221F76355}" dt="2020-07-08T20:16:01.115" v="36" actId="6549"/>
        <pc:sldMkLst>
          <pc:docMk/>
          <pc:sldMk cId="2137840233" sldId="273"/>
        </pc:sldMkLst>
        <pc:spChg chg="mod">
          <ac:chgData name="Kayhan, Varol" userId="54461c53-d57a-4be8-b103-6f84835b78ff" providerId="ADAL" clId="{3F3B223E-61A7-43DC-A86A-BA9221F76355}" dt="2020-07-08T20:16:01.115" v="36" actId="6549"/>
          <ac:spMkLst>
            <pc:docMk/>
            <pc:sldMk cId="2137840233" sldId="273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3F3B223E-61A7-43DC-A86A-BA9221F76355}" dt="2020-07-08T20:20:09.363" v="55" actId="20577"/>
        <pc:sldMkLst>
          <pc:docMk/>
          <pc:sldMk cId="622681836" sldId="296"/>
        </pc:sldMkLst>
        <pc:spChg chg="mod">
          <ac:chgData name="Kayhan, Varol" userId="54461c53-d57a-4be8-b103-6f84835b78ff" providerId="ADAL" clId="{3F3B223E-61A7-43DC-A86A-BA9221F76355}" dt="2020-07-08T20:20:09.363" v="55" actId="20577"/>
          <ac:spMkLst>
            <pc:docMk/>
            <pc:sldMk cId="622681836" sldId="296"/>
            <ac:spMk id="6" creationId="{00000000-0000-0000-0000-000000000000}"/>
          </ac:spMkLst>
        </pc:spChg>
      </pc:sldChg>
      <pc:sldChg chg="modSp">
        <pc:chgData name="Kayhan, Varol" userId="54461c53-d57a-4be8-b103-6f84835b78ff" providerId="ADAL" clId="{3F3B223E-61A7-43DC-A86A-BA9221F76355}" dt="2020-07-08T20:14:12.362" v="1" actId="207"/>
        <pc:sldMkLst>
          <pc:docMk/>
          <pc:sldMk cId="2331237590" sldId="324"/>
        </pc:sldMkLst>
        <pc:spChg chg="mod">
          <ac:chgData name="Kayhan, Varol" userId="54461c53-d57a-4be8-b103-6f84835b78ff" providerId="ADAL" clId="{3F3B223E-61A7-43DC-A86A-BA9221F76355}" dt="2020-07-08T20:14:12.362" v="1" actId="207"/>
          <ac:spMkLst>
            <pc:docMk/>
            <pc:sldMk cId="2331237590" sldId="324"/>
            <ac:spMk id="3" creationId="{123E2E75-923A-4476-B5D1-C072F18A1123}"/>
          </ac:spMkLst>
        </pc:spChg>
      </pc:sldChg>
      <pc:sldChg chg="modSp">
        <pc:chgData name="Kayhan, Varol" userId="54461c53-d57a-4be8-b103-6f84835b78ff" providerId="ADAL" clId="{3F3B223E-61A7-43DC-A86A-BA9221F76355}" dt="2020-07-08T20:22:12.795" v="56" actId="207"/>
        <pc:sldMkLst>
          <pc:docMk/>
          <pc:sldMk cId="2963486899" sldId="325"/>
        </pc:sldMkLst>
        <pc:spChg chg="mod">
          <ac:chgData name="Kayhan, Varol" userId="54461c53-d57a-4be8-b103-6f84835b78ff" providerId="ADAL" clId="{3F3B223E-61A7-43DC-A86A-BA9221F76355}" dt="2020-07-08T20:22:12.795" v="56" actId="207"/>
          <ac:spMkLst>
            <pc:docMk/>
            <pc:sldMk cId="2963486899" sldId="325"/>
            <ac:spMk id="3" creationId="{123E2E75-923A-4476-B5D1-C072F18A1123}"/>
          </ac:spMkLst>
        </pc:spChg>
      </pc:sldChg>
    </pc:docChg>
  </pc:docChgLst>
  <pc:docChgLst>
    <pc:chgData name="Kayhan, Varol" userId="54461c53-d57a-4be8-b103-6f84835b78ff" providerId="ADAL" clId="{5D64E619-C4DC-4F1B-BA2E-6A00161B0DDE}"/>
    <pc:docChg chg="delSld modSld">
      <pc:chgData name="Kayhan, Varol" userId="54461c53-d57a-4be8-b103-6f84835b78ff" providerId="ADAL" clId="{5D64E619-C4DC-4F1B-BA2E-6A00161B0DDE}" dt="2021-05-04T20:18:46.453" v="6" actId="6549"/>
      <pc:docMkLst>
        <pc:docMk/>
      </pc:docMkLst>
      <pc:sldChg chg="del">
        <pc:chgData name="Kayhan, Varol" userId="54461c53-d57a-4be8-b103-6f84835b78ff" providerId="ADAL" clId="{5D64E619-C4DC-4F1B-BA2E-6A00161B0DDE}" dt="2021-05-04T20:09:22.158" v="0" actId="2696"/>
        <pc:sldMkLst>
          <pc:docMk/>
          <pc:sldMk cId="3973280057" sldId="306"/>
        </pc:sldMkLst>
      </pc:sldChg>
      <pc:sldChg chg="del">
        <pc:chgData name="Kayhan, Varol" userId="54461c53-d57a-4be8-b103-6f84835b78ff" providerId="ADAL" clId="{5D64E619-C4DC-4F1B-BA2E-6A00161B0DDE}" dt="2021-05-04T20:12:53.668" v="2" actId="2696"/>
        <pc:sldMkLst>
          <pc:docMk/>
          <pc:sldMk cId="1492097711" sldId="307"/>
        </pc:sldMkLst>
      </pc:sldChg>
      <pc:sldChg chg="modSp mod">
        <pc:chgData name="Kayhan, Varol" userId="54461c53-d57a-4be8-b103-6f84835b78ff" providerId="ADAL" clId="{5D64E619-C4DC-4F1B-BA2E-6A00161B0DDE}" dt="2021-05-04T20:18:31.645" v="5" actId="20578"/>
        <pc:sldMkLst>
          <pc:docMk/>
          <pc:sldMk cId="987830724" sldId="308"/>
        </pc:sldMkLst>
        <pc:spChg chg="mod">
          <ac:chgData name="Kayhan, Varol" userId="54461c53-d57a-4be8-b103-6f84835b78ff" providerId="ADAL" clId="{5D64E619-C4DC-4F1B-BA2E-6A00161B0DDE}" dt="2021-05-04T20:18:31.645" v="5" actId="20578"/>
          <ac:spMkLst>
            <pc:docMk/>
            <pc:sldMk cId="987830724" sldId="308"/>
            <ac:spMk id="3" creationId="{C9B98E37-AE08-4112-AE8B-6800D941CDBA}"/>
          </ac:spMkLst>
        </pc:spChg>
      </pc:sldChg>
      <pc:sldChg chg="del">
        <pc:chgData name="Kayhan, Varol" userId="54461c53-d57a-4be8-b103-6f84835b78ff" providerId="ADAL" clId="{5D64E619-C4DC-4F1B-BA2E-6A00161B0DDE}" dt="2021-05-04T20:18:21.287" v="4" actId="2696"/>
        <pc:sldMkLst>
          <pc:docMk/>
          <pc:sldMk cId="3916685153" sldId="315"/>
        </pc:sldMkLst>
      </pc:sldChg>
      <pc:sldChg chg="modSp mod">
        <pc:chgData name="Kayhan, Varol" userId="54461c53-d57a-4be8-b103-6f84835b78ff" providerId="ADAL" clId="{5D64E619-C4DC-4F1B-BA2E-6A00161B0DDE}" dt="2021-05-04T20:09:47.323" v="1" actId="6549"/>
        <pc:sldMkLst>
          <pc:docMk/>
          <pc:sldMk cId="2331237590" sldId="324"/>
        </pc:sldMkLst>
        <pc:spChg chg="mod">
          <ac:chgData name="Kayhan, Varol" userId="54461c53-d57a-4be8-b103-6f84835b78ff" providerId="ADAL" clId="{5D64E619-C4DC-4F1B-BA2E-6A00161B0DDE}" dt="2021-05-04T20:09:47.323" v="1" actId="6549"/>
          <ac:spMkLst>
            <pc:docMk/>
            <pc:sldMk cId="2331237590" sldId="324"/>
            <ac:spMk id="3" creationId="{123E2E75-923A-4476-B5D1-C072F18A1123}"/>
          </ac:spMkLst>
        </pc:spChg>
      </pc:sldChg>
      <pc:sldChg chg="modSp mod">
        <pc:chgData name="Kayhan, Varol" userId="54461c53-d57a-4be8-b103-6f84835b78ff" providerId="ADAL" clId="{5D64E619-C4DC-4F1B-BA2E-6A00161B0DDE}" dt="2021-05-04T20:18:46.453" v="6" actId="6549"/>
        <pc:sldMkLst>
          <pc:docMk/>
          <pc:sldMk cId="2963486899" sldId="325"/>
        </pc:sldMkLst>
        <pc:spChg chg="mod">
          <ac:chgData name="Kayhan, Varol" userId="54461c53-d57a-4be8-b103-6f84835b78ff" providerId="ADAL" clId="{5D64E619-C4DC-4F1B-BA2E-6A00161B0DDE}" dt="2021-05-04T20:18:46.453" v="6" actId="6549"/>
          <ac:spMkLst>
            <pc:docMk/>
            <pc:sldMk cId="2963486899" sldId="325"/>
            <ac:spMk id="3" creationId="{123E2E75-923A-4476-B5D1-C072F18A11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5E53-C223-4566-9EA6-CD26D97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7A3E-B966-40CB-9C93-435146C2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0DC2-750E-4E69-BC17-A39D9C6B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8DCD-76F6-46B5-A54F-EF17F95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8534-8D9D-4EE0-BDA9-56179F8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5402-0590-44A8-AEE3-7B686EE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4D5-2824-471F-875F-792FFF63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D10A-210B-4CCE-A509-6147ACF1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B314-FA5D-4225-AFA2-C1D632AC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95D5-3B7D-4F89-A309-62D4810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3C0C7-704C-47B4-AB11-44AF211A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0ACD-14DC-4F24-ADE6-9BC4ACE2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4A9D-EC91-48D3-B686-D2C2E24F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2A0-31FD-4CCC-96C6-3013822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BAFE-3CF5-4A96-9E97-77019D29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7369-90B2-4AC8-9A7F-3FB9A14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C1BF-16EA-450D-AE11-EC1FAE78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EFC4-9250-4C31-8BB5-6860A9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4681-FCF2-41AC-9686-78E33ED1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0585-C4FB-4084-80B5-5D8D2EE1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302-7F74-4C59-AB34-84B693E0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3C4-6737-4536-98D9-DD7579B2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2ED1-A809-46FE-A485-756EDF4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5A6A-C8C9-4A4A-AAB7-DCC79AE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5737-7BAA-4D6B-A28D-10A09E4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42F-9188-4F41-BE15-C90C6A19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9A95-9D1C-4C97-9AEC-F6B6871D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851-3407-4626-A429-2A348B00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6088-0923-4EDB-9D3E-C789C9D1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7C63-3794-42C9-98FA-1258992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B73C-0DAE-4AEA-9ADC-4696D93B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515-847E-47C4-B838-1413E7A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884E-5F8B-4352-B63B-291F7082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AF5B-402B-444B-8018-415C216D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AB8E7-4844-4BE0-AE31-D8410D5B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B1DC-BC08-44BC-9D7B-BC6612075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1E20-4386-4783-9384-5BB4E38F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6B348-489C-4BF4-879A-FCE7586F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EB922-A214-48B7-8C0C-AF02125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237D-711E-4D6F-9C66-CABDE23D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1A55-05BA-4D0D-B796-77EA9871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0447-702E-4963-9A45-6CB50DD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6A82-D69D-4E7F-BB71-43B3EF4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EAC0-B659-458C-9945-5ABD21DC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E28FF-EA36-4A1C-8F92-7975BF79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F3431-3989-4999-8D28-40D9D3A1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25D-4650-49FA-BAC3-A69DF52F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FC39-730D-41E9-8335-6D41899F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B3B2-D46A-4398-9E63-A8E60DB6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032C-9B4C-4126-9FB9-8250E3DE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A118-56FD-4CA4-96ED-CCE20AB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5591-67A8-4D11-85D2-A8E96D8E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B00-2180-4815-9FA1-7D3B99F1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77C37-A7A0-4F15-9C47-EB3CEAC1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AABC-D2E1-4ACE-A143-5534B08D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46B2-4DE6-46EF-BAC8-05D6F96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9A50-4077-47E6-A7BB-D7FFBB6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0C1F2-2210-488E-B36F-681C6C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71D2-5107-4A90-8587-3CB217C8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AC9F-A627-4736-9994-6DE47CEB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3078-036C-43CC-85CE-5E8BAEE6E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2F-453A-4710-8C24-229CDC34AB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954-569E-40D1-AE89-8B971E38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8838-4885-4E29-9F16-D111C93D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mind.com/research/alphag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F4E-553F-4427-9909-2D4C259FD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ML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ED41-527F-4210-B9D6-C9E0DE3D3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873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being predicted: Target, dependent, outcome, label, Y</a:t>
            </a:r>
          </a:p>
          <a:p>
            <a:r>
              <a:rPr lang="en-US" dirty="0"/>
              <a:t>Values used for prediction: Inputs, independents, predictors, features, dimensions, attributes, X</a:t>
            </a:r>
          </a:p>
          <a:p>
            <a:r>
              <a:rPr lang="en-US" dirty="0"/>
              <a:t>Two types of values:</a:t>
            </a:r>
          </a:p>
          <a:p>
            <a:pPr lvl="1"/>
            <a:r>
              <a:rPr lang="en-US" dirty="0"/>
              <a:t>Continuous, interval, numeric</a:t>
            </a:r>
          </a:p>
          <a:p>
            <a:pPr lvl="1"/>
            <a:r>
              <a:rPr lang="en-US" dirty="0"/>
              <a:t>Categorical, class</a:t>
            </a:r>
          </a:p>
          <a:p>
            <a:pPr lvl="2"/>
            <a:r>
              <a:rPr lang="en-US" dirty="0"/>
              <a:t>Nominal</a:t>
            </a:r>
          </a:p>
          <a:p>
            <a:pPr lvl="2"/>
            <a:r>
              <a:rPr lang="en-US" dirty="0"/>
              <a:t>Ordinal</a:t>
            </a:r>
          </a:p>
          <a:p>
            <a:pPr lvl="2"/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57038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E7A-8D99-4A77-8B8F-B4930659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6A1-0685-42AD-875D-087153D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/>
          <a:lstStyle/>
          <a:p>
            <a:r>
              <a:rPr lang="en-US" dirty="0"/>
              <a:t>Regression task: predicted value is continuous (numeric)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task: predicted value is categorical (binary or multi-class)</a:t>
            </a:r>
          </a:p>
        </p:txBody>
      </p:sp>
    </p:spTree>
    <p:extLst>
      <p:ext uri="{BB962C8B-B14F-4D97-AF65-F5344CB8AC3E}">
        <p14:creationId xmlns:p14="http://schemas.microsoft.com/office/powerpoint/2010/main" val="613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48127"/>
              </p:ext>
            </p:extLst>
          </p:nvPr>
        </p:nvGraphicFramePr>
        <p:xfrm>
          <a:off x="838200" y="1825625"/>
          <a:ext cx="9192491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Outcome variable: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4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/>
                        <a:t>partition: (Y/N)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validation</a:t>
                      </a:r>
                      <a:r>
                        <a:rPr lang="en-US" b="1" baseline="0" dirty="0"/>
                        <a:t>: (Y/N)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6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114E-6C0A-47E9-AFE1-CCA9D488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F1950-111F-4AC8-91F2-8A8CFC64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6" y="1690688"/>
            <a:ext cx="4310149" cy="2714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7FA4D-6626-4862-B06C-16F8950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29" y="3177591"/>
            <a:ext cx="5109558" cy="3208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90F73-73EB-4C14-915B-50E9409C3F2B}"/>
              </a:ext>
            </a:extLst>
          </p:cNvPr>
          <p:cNvSpPr txBox="1"/>
          <p:nvPr/>
        </p:nvSpPr>
        <p:spPr>
          <a:xfrm>
            <a:off x="5663738" y="1736054"/>
            <a:ext cx="584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label one cat and one fish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algorithm analyzes new images, and starts labeling others itself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3DE44BB-243A-49A7-B230-806CFEB32A52}"/>
              </a:ext>
            </a:extLst>
          </p:cNvPr>
          <p:cNvSpPr/>
          <p:nvPr/>
        </p:nvSpPr>
        <p:spPr>
          <a:xfrm>
            <a:off x="770313" y="4846082"/>
            <a:ext cx="1086196" cy="1081130"/>
          </a:xfrm>
          <a:prstGeom prst="borderCallout1">
            <a:avLst>
              <a:gd name="adj1" fmla="val -1754"/>
              <a:gd name="adj2" fmla="val 50850"/>
              <a:gd name="adj3" fmla="val -41791"/>
              <a:gd name="adj4" fmla="val 79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Label: “cat”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0F44ADE-1066-4CA3-A4B3-F5AB9BFF46AC}"/>
              </a:ext>
            </a:extLst>
          </p:cNvPr>
          <p:cNvSpPr/>
          <p:nvPr/>
        </p:nvSpPr>
        <p:spPr>
          <a:xfrm>
            <a:off x="4267200" y="4995711"/>
            <a:ext cx="1086196" cy="1081130"/>
          </a:xfrm>
          <a:prstGeom prst="borderCallout1">
            <a:avLst>
              <a:gd name="adj1" fmla="val 53094"/>
              <a:gd name="adj2" fmla="val 101870"/>
              <a:gd name="adj3" fmla="val 72518"/>
              <a:gd name="adj4" fmla="val 188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Label: “fish”</a:t>
            </a:r>
          </a:p>
        </p:txBody>
      </p:sp>
    </p:spTree>
    <p:extLst>
      <p:ext uri="{BB962C8B-B14F-4D97-AF65-F5344CB8AC3E}">
        <p14:creationId xmlns:p14="http://schemas.microsoft.com/office/powerpoint/2010/main" val="156668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96C3-357D-4E2F-AE54-8AA4AA6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15D-0B4B-4E5C-A6BC-7B942BA8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by doing</a:t>
            </a:r>
          </a:p>
          <a:p>
            <a:r>
              <a:rPr lang="en-US" dirty="0"/>
              <a:t>An “agent” performs actions to get “rewards” (or avoids “penalties”)</a:t>
            </a:r>
          </a:p>
          <a:p>
            <a:r>
              <a:rPr lang="en-US" dirty="0"/>
              <a:t>DeepMind’s </a:t>
            </a:r>
            <a:r>
              <a:rPr lang="en-US" dirty="0">
                <a:hlinkClick r:id="rId2"/>
              </a:rPr>
              <a:t>AlphaGo</a:t>
            </a:r>
            <a:r>
              <a:rPr lang="en-US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80496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EDE3-0110-46CE-9F84-81EAE41B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Essentials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838C-9D5B-41BF-9E8F-4BCEE6CD3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Algorithms?!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there so many algorithms?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Example: separate buyers from non-buyers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0" y="40386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962400" y="62484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958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3805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53000" y="4677624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90723" y="51054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86400" y="5068432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05501" y="47625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57145" y="5181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4600" y="56444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49911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66923" y="564445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0" y="53460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58101" y="4572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62251" y="48387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42944" y="467611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2942" y="4400168"/>
            <a:ext cx="136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Non-buyer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8470" y="6036747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894" y="3974252"/>
            <a:ext cx="6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1441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894711"/>
              </p:ext>
            </p:extLst>
          </p:nvPr>
        </p:nvGraphicFramePr>
        <p:xfrm>
          <a:off x="1312178" y="2619631"/>
          <a:ext cx="685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2178" y="5048831"/>
            <a:ext cx="365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are the predictors?</a:t>
            </a:r>
          </a:p>
          <a:p>
            <a:r>
              <a:rPr lang="en-US" sz="2000" dirty="0"/>
              <a:t>Which is the outcome/target?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00201"/>
            <a:ext cx="9601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does the (structured) data set look like?</a:t>
            </a:r>
          </a:p>
        </p:txBody>
      </p:sp>
    </p:spTree>
    <p:extLst>
      <p:ext uri="{BB962C8B-B14F-4D97-AF65-F5344CB8AC3E}">
        <p14:creationId xmlns:p14="http://schemas.microsoft.com/office/powerpoint/2010/main" val="62268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Unit of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68630"/>
              </p:ext>
            </p:extLst>
          </p:nvPr>
        </p:nvGraphicFramePr>
        <p:xfrm>
          <a:off x="1004501" y="2219908"/>
          <a:ext cx="60556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4501" y="4549676"/>
            <a:ext cx="4153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your unit of analysis?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Neighborhood?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98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Target/Outcome Variable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60556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919451"/>
            <a:ext cx="6676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CAN BE your target/outcome variable?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Bedroom?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Sq</a:t>
            </a:r>
            <a:r>
              <a:rPr lang="en-US" sz="2400" dirty="0"/>
              <a:t>-Ft?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Neighborhood?</a:t>
            </a:r>
          </a:p>
        </p:txBody>
      </p:sp>
    </p:spTree>
    <p:extLst>
      <p:ext uri="{BB962C8B-B14F-4D97-AF65-F5344CB8AC3E}">
        <p14:creationId xmlns:p14="http://schemas.microsoft.com/office/powerpoint/2010/main" val="40546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CE3E-A4F1-4945-856B-E99E1EB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E75-923A-4476-B5D1-C072F18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Supervised, unsupervised, reinforcement learning</a:t>
            </a:r>
          </a:p>
          <a:p>
            <a:r>
              <a:rPr lang="en-US" dirty="0"/>
              <a:t>Machine learning essentials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Data partitioning</a:t>
            </a:r>
          </a:p>
          <a:p>
            <a:r>
              <a:rPr lang="en-US" dirty="0"/>
              <a:t>Machine learning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Set-Exercises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the data set look like for learning/predicting:</a:t>
            </a:r>
          </a:p>
          <a:p>
            <a:pPr lvl="1"/>
            <a:r>
              <a:rPr lang="en-US" dirty="0"/>
              <a:t>Student GPA?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Whether a Facebook post is offensive or not?</a:t>
            </a:r>
          </a:p>
        </p:txBody>
      </p:sp>
    </p:spTree>
    <p:extLst>
      <p:ext uri="{BB962C8B-B14F-4D97-AF65-F5344CB8AC3E}">
        <p14:creationId xmlns:p14="http://schemas.microsoft.com/office/powerpoint/2010/main" val="318607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I split the data into training, validation (and test)?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1D7DF-D814-4902-BBD3-1B203329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0622"/>
              </p:ext>
            </p:extLst>
          </p:nvPr>
        </p:nvGraphicFramePr>
        <p:xfrm>
          <a:off x="2652785" y="2522220"/>
          <a:ext cx="768096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099022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91902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03773509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750079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3884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24338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86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96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5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7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28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83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742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51680-D597-4159-8895-4047A02E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78038"/>
              </p:ext>
            </p:extLst>
          </p:nvPr>
        </p:nvGraphicFramePr>
        <p:xfrm>
          <a:off x="2652785" y="5140643"/>
          <a:ext cx="768096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099022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91902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03773509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750079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3884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24338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86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96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5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70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DE48A8-7692-4C34-8F96-9AA5FE935DFB}"/>
              </a:ext>
            </a:extLst>
          </p:cNvPr>
          <p:cNvSpPr txBox="1"/>
          <p:nvPr/>
        </p:nvSpPr>
        <p:spPr>
          <a:xfrm>
            <a:off x="997589" y="3013501"/>
            <a:ext cx="1006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</a:t>
            </a:r>
          </a:p>
          <a:p>
            <a:pPr algn="ctr"/>
            <a:r>
              <a:rPr lang="en-US" sz="2400" dirty="0"/>
              <a:t>(60%)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205EB-F728-4EFB-80F9-A0AC2B8A6140}"/>
              </a:ext>
            </a:extLst>
          </p:cNvPr>
          <p:cNvSpPr txBox="1"/>
          <p:nvPr/>
        </p:nvSpPr>
        <p:spPr>
          <a:xfrm>
            <a:off x="628105" y="5203632"/>
            <a:ext cx="1745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</a:t>
            </a:r>
          </a:p>
          <a:p>
            <a:pPr algn="ctr"/>
            <a:r>
              <a:rPr lang="en-US" sz="2400" dirty="0"/>
              <a:t>(40%)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-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model "goodness:"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4670"/>
              </p:ext>
            </p:extLst>
          </p:nvPr>
        </p:nvGraphicFramePr>
        <p:xfrm>
          <a:off x="2438400" y="2565400"/>
          <a:ext cx="60556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77011"/>
              </p:ext>
            </p:extLst>
          </p:nvPr>
        </p:nvGraphicFramePr>
        <p:xfrm>
          <a:off x="2438401" y="5085080"/>
          <a:ext cx="739140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Predicted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Price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D4E19D-4CFD-491F-97DE-7EFEA35B986D}"/>
              </a:ext>
            </a:extLst>
          </p:cNvPr>
          <p:cNvSpPr txBox="1"/>
          <p:nvPr/>
        </p:nvSpPr>
        <p:spPr>
          <a:xfrm>
            <a:off x="803490" y="3306352"/>
            <a:ext cx="10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AA306-3A12-4647-ABD4-67B471B31768}"/>
              </a:ext>
            </a:extLst>
          </p:cNvPr>
          <p:cNvSpPr txBox="1"/>
          <p:nvPr/>
        </p:nvSpPr>
        <p:spPr>
          <a:xfrm>
            <a:off x="628105" y="5203632"/>
            <a:ext cx="17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6BB-28A1-41D1-9A63-0C946960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-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2B6A-42C2-43E0-A867-7CC69934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building approach: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For each different hyperparameter value:</a:t>
            </a:r>
          </a:p>
          <a:p>
            <a:pPr marL="457200" lvl="1" indent="0">
              <a:buNone/>
            </a:pPr>
            <a:r>
              <a:rPr lang="en-US" i="1" dirty="0"/>
              <a:t>		Train the model</a:t>
            </a:r>
          </a:p>
          <a:p>
            <a:pPr marL="457200" lvl="1" indent="0">
              <a:buNone/>
            </a:pPr>
            <a:r>
              <a:rPr lang="en-US" i="1" dirty="0"/>
              <a:t>		Validate the model</a:t>
            </a:r>
          </a:p>
          <a:p>
            <a:pPr marL="0" indent="0">
              <a:buNone/>
            </a:pPr>
            <a:r>
              <a:rPr lang="en-US" i="1" dirty="0"/>
              <a:t>	Select the model that has lowest error in validation</a:t>
            </a:r>
            <a:br>
              <a:rPr lang="en-US" i="1" dirty="0"/>
            </a:br>
            <a:r>
              <a:rPr lang="en-US" i="1" dirty="0"/>
              <a:t>	Use the model on the holdout (test) set</a:t>
            </a:r>
          </a:p>
          <a:p>
            <a:endParaRPr lang="en-US" dirty="0"/>
          </a:p>
          <a:p>
            <a:r>
              <a:rPr lang="en-US" dirty="0"/>
              <a:t>Three splits:</a:t>
            </a:r>
          </a:p>
          <a:p>
            <a:pPr lvl="1"/>
            <a:r>
              <a:rPr lang="en-US" dirty="0"/>
              <a:t>Train (for building models)</a:t>
            </a:r>
          </a:p>
          <a:p>
            <a:pPr lvl="1"/>
            <a:r>
              <a:rPr lang="en-US" dirty="0"/>
              <a:t>Validation (for selecting the best model)</a:t>
            </a:r>
          </a:p>
          <a:p>
            <a:pPr lvl="1"/>
            <a:r>
              <a:rPr lang="en-US" dirty="0"/>
              <a:t>Test (for testing on truly “unseen” data)</a:t>
            </a:r>
          </a:p>
        </p:txBody>
      </p:sp>
    </p:spTree>
    <p:extLst>
      <p:ext uri="{BB962C8B-B14F-4D97-AF65-F5344CB8AC3E}">
        <p14:creationId xmlns:p14="http://schemas.microsoft.com/office/powerpoint/2010/main" val="44505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6BB-28A1-41D1-9A63-0C946960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-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2B6A-42C2-43E0-A867-7CC69934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you have a small data set (can’t split into three):</a:t>
            </a:r>
          </a:p>
          <a:p>
            <a:pPr lvl="1"/>
            <a:r>
              <a:rPr lang="en-US" dirty="0"/>
              <a:t>CROSS-VALIDATION (i.e., 10 fold)</a:t>
            </a:r>
          </a:p>
          <a:p>
            <a:r>
              <a:rPr lang="en-US" dirty="0"/>
              <a:t>Find the best hyperparameters, use them to train on the whole data set.</a:t>
            </a:r>
          </a:p>
        </p:txBody>
      </p:sp>
    </p:spTree>
    <p:extLst>
      <p:ext uri="{BB962C8B-B14F-4D97-AF65-F5344CB8AC3E}">
        <p14:creationId xmlns:p14="http://schemas.microsoft.com/office/powerpoint/2010/main" val="488981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E707-D39C-4549-912D-1C82E02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8E9D-5721-4C0B-BEF2-24B41CBE3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506E-EAD9-450C-A9D3-1837C60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8E37-AE08-4112-AE8B-6800D941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Irrelevant data</a:t>
            </a:r>
          </a:p>
          <a:p>
            <a:r>
              <a:rPr lang="en-US" dirty="0"/>
              <a:t>Incorrect “unit of analysis” </a:t>
            </a:r>
          </a:p>
          <a:p>
            <a:r>
              <a:rPr lang="en-US" dirty="0"/>
              <a:t>Insufficient data</a:t>
            </a:r>
          </a:p>
          <a:p>
            <a:r>
              <a:rPr lang="en-US" dirty="0"/>
              <a:t>Non-representative training data</a:t>
            </a:r>
          </a:p>
          <a:p>
            <a:r>
              <a:rPr lang="en-US" dirty="0"/>
              <a:t>Data quality (outliers, noise, missing values)</a:t>
            </a:r>
          </a:p>
          <a:p>
            <a:r>
              <a:rPr lang="en-US" dirty="0"/>
              <a:t>Underfitting</a:t>
            </a:r>
          </a:p>
          <a:p>
            <a:r>
              <a:rPr lang="en-US" dirty="0"/>
              <a:t>Overfitting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0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07AD-460C-41F6-B0EA-3007DBC0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vs.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557-CBE8-46B1-8534-AEC62ADA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Avoid underfitting: 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Change algorithm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Reduce model constraints (i.e., reduce regularization)</a:t>
            </a:r>
          </a:p>
          <a:p>
            <a:r>
              <a:rPr lang="en-US" dirty="0"/>
              <a:t>Avoid overfitting: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Simplify the model </a:t>
            </a:r>
          </a:p>
          <a:p>
            <a:pPr lvl="1"/>
            <a:r>
              <a:rPr lang="en-US" dirty="0"/>
              <a:t>Reduce the number of epochs to train</a:t>
            </a:r>
          </a:p>
          <a:p>
            <a:pPr lvl="1"/>
            <a:r>
              <a:rPr lang="en-US" dirty="0"/>
              <a:t>Use model constraints (i.e., regularization)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Reduce noise in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CE3E-A4F1-4945-856B-E99E1EB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E75-923A-4476-B5D1-C072F18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Supervised, unsupervised, reinforcement learning</a:t>
            </a:r>
          </a:p>
          <a:p>
            <a:r>
              <a:rPr lang="en-US" dirty="0"/>
              <a:t>Machine learning essentials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Data partitioning</a:t>
            </a:r>
          </a:p>
          <a:p>
            <a:r>
              <a:rPr lang="en-US"/>
              <a:t>Machine </a:t>
            </a:r>
            <a:r>
              <a:rPr lang="en-US" dirty="0"/>
              <a:t>learning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B9F73-6E2F-4DF4-8331-E79DD933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3B95B-B740-4DC7-8C45-4232D1B10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74E-2FFA-4419-82A5-CE385AC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155-06C6-47A5-87A7-6A60B71D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(and art) of programming (making) computers learn from (historical) data</a:t>
            </a:r>
          </a:p>
          <a:p>
            <a:endParaRPr lang="en-US" dirty="0"/>
          </a:p>
          <a:p>
            <a:r>
              <a:rPr lang="en-US" dirty="0"/>
              <a:t>“The field of study that gives the computer the ability to learn without being explicitly programmed” (Arthur Samuel, 1959)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u="sng" dirty="0"/>
              <a:t>Process</a:t>
            </a:r>
            <a:r>
              <a:rPr lang="en-US" dirty="0"/>
              <a:t> of finding patterns and rules in large data sets (and using these patterns and rules to make predictions)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74E-2FFA-4419-82A5-CE385AC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155-06C6-47A5-87A7-6A60B71D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ML and data mining (DM) / predictive analytics (PA)?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E08822-18FE-4092-B9D6-E0639EDB16FA}"/>
              </a:ext>
            </a:extLst>
          </p:cNvPr>
          <p:cNvGrpSpPr/>
          <p:nvPr/>
        </p:nvGrpSpPr>
        <p:grpSpPr>
          <a:xfrm>
            <a:off x="2857899" y="2995277"/>
            <a:ext cx="6873329" cy="3181685"/>
            <a:chOff x="1773382" y="3879274"/>
            <a:chExt cx="5597236" cy="24752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EDCDF-59B3-44C2-BB07-2ADA98B8D543}"/>
                </a:ext>
              </a:extLst>
            </p:cNvPr>
            <p:cNvSpPr/>
            <p:nvPr/>
          </p:nvSpPr>
          <p:spPr>
            <a:xfrm>
              <a:off x="1862051" y="3879274"/>
              <a:ext cx="5508567" cy="24752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35E8E5-4AA2-4B8D-A9C7-949C674AB788}"/>
                </a:ext>
              </a:extLst>
            </p:cNvPr>
            <p:cNvSpPr/>
            <p:nvPr/>
          </p:nvSpPr>
          <p:spPr>
            <a:xfrm>
              <a:off x="4245033" y="4136968"/>
              <a:ext cx="2499360" cy="19598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392AB-72FD-4771-B4C4-81AB34FC4494}"/>
                </a:ext>
              </a:extLst>
            </p:cNvPr>
            <p:cNvSpPr txBox="1"/>
            <p:nvPr/>
          </p:nvSpPr>
          <p:spPr>
            <a:xfrm>
              <a:off x="4533207" y="4910051"/>
              <a:ext cx="2128059" cy="263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Find patterns in 2-d data sets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C64F5-4FE7-406C-986D-9A2187D946A0}"/>
                </a:ext>
              </a:extLst>
            </p:cNvPr>
            <p:cNvSpPr txBox="1"/>
            <p:nvPr/>
          </p:nvSpPr>
          <p:spPr>
            <a:xfrm>
              <a:off x="2209105" y="4694607"/>
              <a:ext cx="2080263" cy="646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Image recognition</a:t>
              </a:r>
            </a:p>
            <a:p>
              <a:r>
                <a:rPr lang="en-US" sz="1600" dirty="0"/>
                <a:t>Image classification</a:t>
              </a:r>
            </a:p>
            <a:p>
              <a:r>
                <a:rPr lang="en-US" sz="1600" dirty="0"/>
                <a:t>Reinforcement learning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A93125-43CE-44DC-B0C6-13E2BC08397D}"/>
                </a:ext>
              </a:extLst>
            </p:cNvPr>
            <p:cNvSpPr txBox="1"/>
            <p:nvPr/>
          </p:nvSpPr>
          <p:spPr>
            <a:xfrm>
              <a:off x="1773382" y="4147706"/>
              <a:ext cx="57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AB514B-DE27-4126-BCDA-2E3823366612}"/>
                </a:ext>
              </a:extLst>
            </p:cNvPr>
            <p:cNvSpPr txBox="1"/>
            <p:nvPr/>
          </p:nvSpPr>
          <p:spPr>
            <a:xfrm>
              <a:off x="3883763" y="4147706"/>
              <a:ext cx="848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DM/PA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68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D23D-DD78-4D9D-8B62-C7D2DFD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0313-821C-4103-97E7-14AFDA36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problems are solved using rules that are:</a:t>
            </a:r>
          </a:p>
          <a:p>
            <a:pPr lvl="1"/>
            <a:r>
              <a:rPr lang="en-US" dirty="0"/>
              <a:t>In large numbers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Changing to changing conditions</a:t>
            </a:r>
          </a:p>
          <a:p>
            <a:pPr lvl="1"/>
            <a:r>
              <a:rPr lang="en-US" dirty="0"/>
              <a:t>Embedded in large amounts of data</a:t>
            </a:r>
          </a:p>
          <a:p>
            <a:endParaRPr lang="en-US" dirty="0"/>
          </a:p>
          <a:p>
            <a:r>
              <a:rPr lang="en-US" dirty="0"/>
              <a:t>Not all problems require ML:</a:t>
            </a:r>
          </a:p>
          <a:p>
            <a:pPr lvl="1"/>
            <a:r>
              <a:rPr lang="en-US" dirty="0"/>
              <a:t>Descriptive problems (what is happening)</a:t>
            </a:r>
          </a:p>
          <a:p>
            <a:pPr lvl="1"/>
            <a:r>
              <a:rPr lang="en-US" dirty="0"/>
              <a:t>Diagnostic problems (why is it happening)</a:t>
            </a:r>
          </a:p>
        </p:txBody>
      </p:sp>
    </p:spTree>
    <p:extLst>
      <p:ext uri="{BB962C8B-B14F-4D97-AF65-F5344CB8AC3E}">
        <p14:creationId xmlns:p14="http://schemas.microsoft.com/office/powerpoint/2010/main" val="104797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F948-4D7D-4C67-8AE7-43E09B2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"Mindset"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057F-78A8-4401-AE6E-8C445F57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can "do" ML</a:t>
            </a:r>
          </a:p>
          <a:p>
            <a:r>
              <a:rPr lang="en-US" dirty="0"/>
              <a:t>Not everyone can "think" ML</a:t>
            </a:r>
          </a:p>
        </p:txBody>
      </p:sp>
    </p:spTree>
    <p:extLst>
      <p:ext uri="{BB962C8B-B14F-4D97-AF65-F5344CB8AC3E}">
        <p14:creationId xmlns:p14="http://schemas.microsoft.com/office/powerpoint/2010/main" val="9385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Machine Learning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 large amounts of data?</a:t>
            </a:r>
          </a:p>
          <a:p>
            <a:r>
              <a:rPr lang="en-US" dirty="0"/>
              <a:t>Familiarity with statistics?</a:t>
            </a:r>
          </a:p>
          <a:p>
            <a:r>
              <a:rPr lang="en-US" dirty="0"/>
              <a:t>Knowledge of ML algorithms?</a:t>
            </a:r>
          </a:p>
          <a:p>
            <a:r>
              <a:rPr lang="en-US" dirty="0"/>
              <a:t>Interpret the results?</a:t>
            </a:r>
          </a:p>
          <a:p>
            <a:r>
              <a:rPr lang="en-US" dirty="0"/>
              <a:t>Analytical thinking?</a:t>
            </a:r>
          </a:p>
          <a:p>
            <a:r>
              <a:rPr lang="en-US" dirty="0"/>
              <a:t>Creativity?</a:t>
            </a:r>
          </a:p>
          <a:p>
            <a:r>
              <a:rPr lang="en-US" dirty="0"/>
              <a:t>Collaboration?</a:t>
            </a:r>
          </a:p>
          <a:p>
            <a:r>
              <a:rPr lang="en-US" dirty="0"/>
              <a:t>(Knowledge of ML tools/software)</a:t>
            </a:r>
          </a:p>
        </p:txBody>
      </p:sp>
    </p:spTree>
    <p:extLst>
      <p:ext uri="{BB962C8B-B14F-4D97-AF65-F5344CB8AC3E}">
        <p14:creationId xmlns:p14="http://schemas.microsoft.com/office/powerpoint/2010/main" val="213784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C9E1-50E4-412B-A78D-0B5705A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6CC1-DEBE-4283-89C0-C5BD922F9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905</Words>
  <Application>Microsoft Office PowerPoint</Application>
  <PresentationFormat>Widescreen</PresentationFormat>
  <Paragraphs>265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The ML Landscape</vt:lpstr>
      <vt:lpstr>Agenda</vt:lpstr>
      <vt:lpstr>What is Machine Learning</vt:lpstr>
      <vt:lpstr>What is Machine Learning (ML)</vt:lpstr>
      <vt:lpstr>What is Machine Learning (ML)</vt:lpstr>
      <vt:lpstr>When to use ML?</vt:lpstr>
      <vt:lpstr>ML "Mindset"</vt:lpstr>
      <vt:lpstr>Becoming a Machine Learning Expert</vt:lpstr>
      <vt:lpstr>Types of Machine Learning</vt:lpstr>
      <vt:lpstr>Terminology</vt:lpstr>
      <vt:lpstr>Terminology</vt:lpstr>
      <vt:lpstr>Supervised vs. Unsupervised Learning</vt:lpstr>
      <vt:lpstr>Semi-supervised Learning</vt:lpstr>
      <vt:lpstr>Reinforcement Learning</vt:lpstr>
      <vt:lpstr>Machine Learning Essentials</vt:lpstr>
      <vt:lpstr>So Many Algorithms?!</vt:lpstr>
      <vt:lpstr>Data Set</vt:lpstr>
      <vt:lpstr>Data Set – Unit of Analysis</vt:lpstr>
      <vt:lpstr>Data Set – Target/Outcome Variable</vt:lpstr>
      <vt:lpstr>Data Set-Exercises</vt:lpstr>
      <vt:lpstr>Data Set</vt:lpstr>
      <vt:lpstr>Data Set - Partitioning</vt:lpstr>
      <vt:lpstr>Data Set - Partitioning</vt:lpstr>
      <vt:lpstr>Data Set - Partitioning</vt:lpstr>
      <vt:lpstr>Machine Learning Challenges</vt:lpstr>
      <vt:lpstr>Challenges of ML</vt:lpstr>
      <vt:lpstr>Underfitting vs. Overfitting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Kayhan, Varol</dc:creator>
  <cp:lastModifiedBy>Kayhan, Varol</cp:lastModifiedBy>
  <cp:revision>44</cp:revision>
  <dcterms:created xsi:type="dcterms:W3CDTF">2019-01-05T17:05:55Z</dcterms:created>
  <dcterms:modified xsi:type="dcterms:W3CDTF">2021-05-04T20:18:52Z</dcterms:modified>
</cp:coreProperties>
</file>