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4" r:id="rId2"/>
  </p:sldMasterIdLst>
  <p:notesMasterIdLst>
    <p:notesMasterId r:id="rId22"/>
  </p:notesMasterIdLst>
  <p:sldIdLst>
    <p:sldId id="335" r:id="rId3"/>
    <p:sldId id="415" r:id="rId4"/>
    <p:sldId id="451" r:id="rId5"/>
    <p:sldId id="440" r:id="rId6"/>
    <p:sldId id="452" r:id="rId7"/>
    <p:sldId id="444" r:id="rId8"/>
    <p:sldId id="459" r:id="rId9"/>
    <p:sldId id="445" r:id="rId10"/>
    <p:sldId id="446" r:id="rId11"/>
    <p:sldId id="447" r:id="rId12"/>
    <p:sldId id="453" r:id="rId13"/>
    <p:sldId id="458" r:id="rId14"/>
    <p:sldId id="448" r:id="rId15"/>
    <p:sldId id="449" r:id="rId16"/>
    <p:sldId id="455" r:id="rId17"/>
    <p:sldId id="450" r:id="rId18"/>
    <p:sldId id="456" r:id="rId19"/>
    <p:sldId id="457" r:id="rId20"/>
    <p:sldId id="454" r:id="rId21"/>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1620">
          <p15:clr>
            <a:srgbClr val="A4A3A4"/>
          </p15:clr>
        </p15:guide>
        <p15:guide id="4"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7E55"/>
    <a:srgbClr val="8C6E43"/>
    <a:srgbClr val="272827"/>
    <a:srgbClr val="6E6E6E"/>
    <a:srgbClr val="A5A5A5"/>
    <a:srgbClr val="8888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36" autoAdjust="0"/>
    <p:restoredTop sz="74791" autoAdjust="0"/>
  </p:normalViewPr>
  <p:slideViewPr>
    <p:cSldViewPr snapToGrid="0">
      <p:cViewPr varScale="1">
        <p:scale>
          <a:sx n="113" d="100"/>
          <a:sy n="113" d="100"/>
        </p:scale>
        <p:origin x="1620" y="56"/>
      </p:cViewPr>
      <p:guideLst>
        <p:guide orient="horz" pos="2160"/>
        <p:guide pos="3840"/>
        <p:guide orient="horz" pos="1620"/>
        <p:guide pos="2880"/>
      </p:guideLst>
    </p:cSldViewPr>
  </p:slideViewPr>
  <p:notesTextViewPr>
    <p:cViewPr>
      <p:scale>
        <a:sx n="3" d="2"/>
        <a:sy n="3" d="2"/>
      </p:scale>
      <p:origin x="0" y="0"/>
    </p:cViewPr>
  </p:notesTextViewPr>
  <p:sorterViewPr>
    <p:cViewPr>
      <p:scale>
        <a:sx n="87" d="100"/>
        <a:sy n="87" d="100"/>
      </p:scale>
      <p:origin x="0" y="-184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3D4395-F4BB-4776-AD1A-E1F7520CF444}" type="datetimeFigureOut">
              <a:rPr lang="en-US" smtClean="0"/>
              <a:t>5/3/2022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0993E8-77CB-4CE8-8134-9D98A3510F3A}" type="slidenum">
              <a:rPr lang="en-US" smtClean="0"/>
              <a:t>‹#›</a:t>
            </a:fld>
            <a:endParaRPr lang="en-US" dirty="0"/>
          </a:p>
        </p:txBody>
      </p:sp>
    </p:spTree>
    <p:extLst>
      <p:ext uri="{BB962C8B-B14F-4D97-AF65-F5344CB8AC3E}">
        <p14:creationId xmlns:p14="http://schemas.microsoft.com/office/powerpoint/2010/main" val="257544227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8B0993E8-77CB-4CE8-8134-9D98A3510F3A}" type="slidenum">
              <a:rPr lang="en-US" smtClean="0"/>
              <a:t>1</a:t>
            </a:fld>
            <a:endParaRPr lang="en-US" dirty="0"/>
          </a:p>
        </p:txBody>
      </p:sp>
    </p:spTree>
    <p:extLst>
      <p:ext uri="{BB962C8B-B14F-4D97-AF65-F5344CB8AC3E}">
        <p14:creationId xmlns:p14="http://schemas.microsoft.com/office/powerpoint/2010/main" val="337152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Autocorrelation – correlation of the variable with itself, across space. </a:t>
            </a:r>
            <a:r>
              <a:rPr lang="en-US" dirty="0" err="1"/>
              <a:t>Eg.</a:t>
            </a:r>
            <a:r>
              <a:rPr lang="en-US" dirty="0"/>
              <a:t> How are crime rates correlated to other crime rates in space</a:t>
            </a:r>
          </a:p>
        </p:txBody>
      </p:sp>
      <p:sp>
        <p:nvSpPr>
          <p:cNvPr id="4" name="Slide Number Placeholder 3"/>
          <p:cNvSpPr>
            <a:spLocks noGrp="1"/>
          </p:cNvSpPr>
          <p:nvPr>
            <p:ph type="sldNum" sz="quarter" idx="5"/>
          </p:nvPr>
        </p:nvSpPr>
        <p:spPr/>
        <p:txBody>
          <a:bodyPr/>
          <a:lstStyle/>
          <a:p>
            <a:fld id="{8B0993E8-77CB-4CE8-8134-9D98A3510F3A}" type="slidenum">
              <a:rPr lang="en-US" smtClean="0"/>
              <a:t>4</a:t>
            </a:fld>
            <a:endParaRPr lang="en-US" dirty="0"/>
          </a:p>
        </p:txBody>
      </p:sp>
    </p:spTree>
    <p:extLst>
      <p:ext uri="{BB962C8B-B14F-4D97-AF65-F5344CB8AC3E}">
        <p14:creationId xmlns:p14="http://schemas.microsoft.com/office/powerpoint/2010/main" val="3208246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statistic: calculated from the data and compared to a reference distribution</a:t>
            </a:r>
          </a:p>
          <a:p>
            <a:endParaRPr lang="en-US" dirty="0"/>
          </a:p>
          <a:p>
            <a:r>
              <a:rPr lang="en-US" dirty="0"/>
              <a:t>Spatial weights: 1) formal expression of locational similarity</a:t>
            </a:r>
          </a:p>
          <a:p>
            <a:r>
              <a:rPr lang="en-US" dirty="0"/>
              <a:t>2) Spatial autocorrelation is about interaction</a:t>
            </a:r>
          </a:p>
          <a:p>
            <a:r>
              <a:rPr lang="en-US" dirty="0"/>
              <a:t>3) Meant to constrain the number of neighbors (</a:t>
            </a:r>
            <a:r>
              <a:rPr lang="en-US" dirty="0" err="1"/>
              <a:t>ie</a:t>
            </a:r>
            <a:r>
              <a:rPr lang="en-US" dirty="0"/>
              <a:t> only those that share a border)</a:t>
            </a:r>
          </a:p>
        </p:txBody>
      </p:sp>
      <p:sp>
        <p:nvSpPr>
          <p:cNvPr id="4" name="Slide Number Placeholder 3"/>
          <p:cNvSpPr>
            <a:spLocks noGrp="1"/>
          </p:cNvSpPr>
          <p:nvPr>
            <p:ph type="sldNum" sz="quarter" idx="5"/>
          </p:nvPr>
        </p:nvSpPr>
        <p:spPr/>
        <p:txBody>
          <a:bodyPr/>
          <a:lstStyle/>
          <a:p>
            <a:fld id="{8B0993E8-77CB-4CE8-8134-9D98A3510F3A}" type="slidenum">
              <a:rPr lang="en-US" smtClean="0"/>
              <a:t>5</a:t>
            </a:fld>
            <a:endParaRPr lang="en-US" dirty="0"/>
          </a:p>
        </p:txBody>
      </p:sp>
    </p:spTree>
    <p:extLst>
      <p:ext uri="{BB962C8B-B14F-4D97-AF65-F5344CB8AC3E}">
        <p14:creationId xmlns:p14="http://schemas.microsoft.com/office/powerpoint/2010/main" val="2548510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mn-lt"/>
                <a:ea typeface="+mn-ea"/>
                <a:cs typeface="+mn-cs"/>
              </a:rPr>
              <a:t>The nugget effect can be attributed to measurement errors or spatial sources of variation at distances smaller than the sampling interval or both. </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Measurement error occurs because of the error inherent in measuring devices. Natural phenomena can vary spatially over a range of scales. </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Variation at microscales smaller than the sampling distances will appear as part of the nugget effect. Before collecting data, it is important to gain some understanding of the scales of spatial variation.</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Therefore - the nugget effect is simply the sum of measurement error and microscale variation and, since either component can be zero, the nugget effect can be composed wholly of one or the other. The distance at which the </a:t>
            </a:r>
            <a:r>
              <a:rPr lang="en-US" sz="900" b="0" i="0" u="none" strike="noStrike" kern="1200" dirty="0" err="1">
                <a:solidFill>
                  <a:schemeClr val="tx1"/>
                </a:solidFill>
                <a:effectLst/>
                <a:latin typeface="+mn-lt"/>
                <a:ea typeface="+mn-ea"/>
                <a:cs typeface="+mn-cs"/>
              </a:rPr>
              <a:t>semivariogram</a:t>
            </a:r>
            <a:r>
              <a:rPr lang="en-US" sz="900" b="0" i="0" u="none" strike="noStrike" kern="1200" dirty="0">
                <a:solidFill>
                  <a:schemeClr val="tx1"/>
                </a:solidFill>
                <a:effectLst/>
                <a:latin typeface="+mn-lt"/>
                <a:ea typeface="+mn-ea"/>
                <a:cs typeface="+mn-cs"/>
              </a:rPr>
              <a:t> levels off to the sill is called the range.</a:t>
            </a:r>
            <a:endParaRPr lang="en-US" dirty="0"/>
          </a:p>
        </p:txBody>
      </p:sp>
      <p:sp>
        <p:nvSpPr>
          <p:cNvPr id="4" name="Slide Number Placeholder 3"/>
          <p:cNvSpPr>
            <a:spLocks noGrp="1"/>
          </p:cNvSpPr>
          <p:nvPr>
            <p:ph type="sldNum" sz="quarter" idx="5"/>
          </p:nvPr>
        </p:nvSpPr>
        <p:spPr/>
        <p:txBody>
          <a:bodyPr/>
          <a:lstStyle/>
          <a:p>
            <a:fld id="{8B0993E8-77CB-4CE8-8134-9D98A3510F3A}" type="slidenum">
              <a:rPr lang="en-US" smtClean="0"/>
              <a:t>11</a:t>
            </a:fld>
            <a:endParaRPr lang="en-US" dirty="0"/>
          </a:p>
        </p:txBody>
      </p:sp>
    </p:spTree>
    <p:extLst>
      <p:ext uri="{BB962C8B-B14F-4D97-AF65-F5344CB8AC3E}">
        <p14:creationId xmlns:p14="http://schemas.microsoft.com/office/powerpoint/2010/main" val="2323891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mn-lt"/>
                <a:ea typeface="+mn-ea"/>
                <a:cs typeface="+mn-cs"/>
              </a:rPr>
              <a:t>The nugget effect can be attributed to measurement errors or spatial sources of variation at distances smaller than the sampling interval or both. </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Measurement error occurs because of the error inherent in measuring devices. Natural phenomena can vary spatially over a range of scales. </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Variation at microscales smaller than the sampling distances will appear as part of the nugget effect. Before collecting data, it is important to gain some understanding of the scales of spatial variation.</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Therefore - the nugget effect is simply the sum of measurement error and microscale variation and, since either component can be zero, the nugget effect can be composed wholly of one or the other. The distance at which the </a:t>
            </a:r>
            <a:r>
              <a:rPr lang="en-US" sz="900" b="0" i="0" u="none" strike="noStrike" kern="1200" dirty="0" err="1">
                <a:solidFill>
                  <a:schemeClr val="tx1"/>
                </a:solidFill>
                <a:effectLst/>
                <a:latin typeface="+mn-lt"/>
                <a:ea typeface="+mn-ea"/>
                <a:cs typeface="+mn-cs"/>
              </a:rPr>
              <a:t>semivariogram</a:t>
            </a:r>
            <a:r>
              <a:rPr lang="en-US" sz="900" b="0" i="0" u="none" strike="noStrike" kern="1200" dirty="0">
                <a:solidFill>
                  <a:schemeClr val="tx1"/>
                </a:solidFill>
                <a:effectLst/>
                <a:latin typeface="+mn-lt"/>
                <a:ea typeface="+mn-ea"/>
                <a:cs typeface="+mn-cs"/>
              </a:rPr>
              <a:t> levels off to the sill is called the range.</a:t>
            </a:r>
            <a:endParaRPr lang="en-US" dirty="0"/>
          </a:p>
        </p:txBody>
      </p:sp>
      <p:sp>
        <p:nvSpPr>
          <p:cNvPr id="4" name="Slide Number Placeholder 3"/>
          <p:cNvSpPr>
            <a:spLocks noGrp="1"/>
          </p:cNvSpPr>
          <p:nvPr>
            <p:ph type="sldNum" sz="quarter" idx="5"/>
          </p:nvPr>
        </p:nvSpPr>
        <p:spPr/>
        <p:txBody>
          <a:bodyPr/>
          <a:lstStyle/>
          <a:p>
            <a:fld id="{8B0993E8-77CB-4CE8-8134-9D98A3510F3A}" type="slidenum">
              <a:rPr lang="en-US" smtClean="0"/>
              <a:t>12</a:t>
            </a:fld>
            <a:endParaRPr lang="en-US" dirty="0"/>
          </a:p>
        </p:txBody>
      </p:sp>
    </p:spTree>
    <p:extLst>
      <p:ext uri="{BB962C8B-B14F-4D97-AF65-F5344CB8AC3E}">
        <p14:creationId xmlns:p14="http://schemas.microsoft.com/office/powerpoint/2010/main" val="3225161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C4C4C"/>
                </a:solidFill>
                <a:effectLst/>
                <a:latin typeface="Avenir Next W01"/>
              </a:rPr>
              <a:t>GWR evaluates a local model of the variable or process you are trying to understand or predict by fitting a regression equation to every feature in the dataset. GWR constructs these separate equations by incorporating the dependent and explanatory variables of the features falling within the neighborhood of each target feature.</a:t>
            </a:r>
            <a:endParaRPr lang="en-US" dirty="0"/>
          </a:p>
          <a:p>
            <a:endParaRPr lang="en-US" dirty="0"/>
          </a:p>
          <a:p>
            <a:r>
              <a:rPr lang="en-US" dirty="0"/>
              <a:t>Recall a kernel expresses a measure of similarity between vectors. The RBF kernel represents this similarity as a decaying function of the distance between the vectors (i.e. the squared-norm of their distance). That is, if the two vectors are close together then, </a:t>
            </a:r>
            <a:r>
              <a:rPr lang="en-US" dirty="0" err="1"/>
              <a:t>kx</a:t>
            </a:r>
            <a:r>
              <a:rPr lang="en-US" dirty="0"/>
              <a:t> − x 0 k will be small. Then, so long as γ &gt; 0, it follows that −γ </a:t>
            </a:r>
            <a:r>
              <a:rPr lang="en-US" dirty="0" err="1"/>
              <a:t>kx</a:t>
            </a:r>
            <a:r>
              <a:rPr lang="en-US" dirty="0"/>
              <a:t> − x 0 k 2 will be larger. Thus, closer vectors have a larger RBF kernel value than farther vectors. This function is of the form of a bell-shaped curve.</a:t>
            </a:r>
          </a:p>
        </p:txBody>
      </p:sp>
      <p:sp>
        <p:nvSpPr>
          <p:cNvPr id="4" name="Slide Number Placeholder 3"/>
          <p:cNvSpPr>
            <a:spLocks noGrp="1"/>
          </p:cNvSpPr>
          <p:nvPr>
            <p:ph type="sldNum" sz="quarter" idx="5"/>
          </p:nvPr>
        </p:nvSpPr>
        <p:spPr/>
        <p:txBody>
          <a:bodyPr/>
          <a:lstStyle/>
          <a:p>
            <a:fld id="{8B0993E8-77CB-4CE8-8134-9D98A3510F3A}" type="slidenum">
              <a:rPr lang="en-US" smtClean="0"/>
              <a:t>15</a:t>
            </a:fld>
            <a:endParaRPr lang="en-US" dirty="0"/>
          </a:p>
        </p:txBody>
      </p:sp>
    </p:spTree>
    <p:extLst>
      <p:ext uri="{BB962C8B-B14F-4D97-AF65-F5344CB8AC3E}">
        <p14:creationId xmlns:p14="http://schemas.microsoft.com/office/powerpoint/2010/main" val="2735690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0993E8-77CB-4CE8-8134-9D98A3510F3A}" type="slidenum">
              <a:rPr lang="en-US" smtClean="0"/>
              <a:t>16</a:t>
            </a:fld>
            <a:endParaRPr lang="en-US" dirty="0"/>
          </a:p>
        </p:txBody>
      </p:sp>
    </p:spTree>
    <p:extLst>
      <p:ext uri="{BB962C8B-B14F-4D97-AF65-F5344CB8AC3E}">
        <p14:creationId xmlns:p14="http://schemas.microsoft.com/office/powerpoint/2010/main" val="4219456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0993E8-77CB-4CE8-8134-9D98A3510F3A}" type="slidenum">
              <a:rPr lang="en-US" smtClean="0"/>
              <a:t>17</a:t>
            </a:fld>
            <a:endParaRPr lang="en-US" dirty="0"/>
          </a:p>
        </p:txBody>
      </p:sp>
    </p:spTree>
    <p:extLst>
      <p:ext uri="{BB962C8B-B14F-4D97-AF65-F5344CB8AC3E}">
        <p14:creationId xmlns:p14="http://schemas.microsoft.com/office/powerpoint/2010/main" val="871950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0993E8-77CB-4CE8-8134-9D98A3510F3A}" type="slidenum">
              <a:rPr lang="en-US" smtClean="0"/>
              <a:t>18</a:t>
            </a:fld>
            <a:endParaRPr lang="en-US" dirty="0"/>
          </a:p>
        </p:txBody>
      </p:sp>
    </p:spTree>
    <p:extLst>
      <p:ext uri="{BB962C8B-B14F-4D97-AF65-F5344CB8AC3E}">
        <p14:creationId xmlns:p14="http://schemas.microsoft.com/office/powerpoint/2010/main" val="38166146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6" name="Rectangle 5">
            <a:extLst>
              <a:ext uri="{FF2B5EF4-FFF2-40B4-BE49-F238E27FC236}">
                <a16:creationId xmlns:a16="http://schemas.microsoft.com/office/drawing/2014/main" id="{599D341E-1206-8242-92C3-E052AB1AB871}"/>
              </a:ext>
            </a:extLst>
          </p:cNvPr>
          <p:cNvSpPr/>
          <p:nvPr userDrawn="1"/>
        </p:nvSpPr>
        <p:spPr>
          <a:xfrm>
            <a:off x="6697579" y="4472357"/>
            <a:ext cx="2189747" cy="580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rawing of a face&#10;&#10;Description automatically generated">
            <a:extLst>
              <a:ext uri="{FF2B5EF4-FFF2-40B4-BE49-F238E27FC236}">
                <a16:creationId xmlns:a16="http://schemas.microsoft.com/office/drawing/2014/main" id="{0BB48CB9-C27A-C74F-B008-E7127E2F247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63325" y="4472357"/>
            <a:ext cx="1524001" cy="580572"/>
          </a:xfrm>
          <a:prstGeom prst="rect">
            <a:avLst/>
          </a:prstGeom>
        </p:spPr>
      </p:pic>
    </p:spTree>
    <p:extLst>
      <p:ext uri="{BB962C8B-B14F-4D97-AF65-F5344CB8AC3E}">
        <p14:creationId xmlns:p14="http://schemas.microsoft.com/office/powerpoint/2010/main" val="1527483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31749" y="626619"/>
            <a:ext cx="214313" cy="317944"/>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2">
                  <a:lumMod val="50000"/>
                </a:schemeClr>
              </a:solidFill>
            </a:endParaRPr>
          </a:p>
        </p:txBody>
      </p:sp>
      <p:sp>
        <p:nvSpPr>
          <p:cNvPr id="23" name="Text Placeholder 22"/>
          <p:cNvSpPr>
            <a:spLocks noGrp="1"/>
          </p:cNvSpPr>
          <p:nvPr>
            <p:ph type="body" sz="quarter" idx="10"/>
          </p:nvPr>
        </p:nvSpPr>
        <p:spPr>
          <a:xfrm>
            <a:off x="374493" y="1339135"/>
            <a:ext cx="4402931" cy="22883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itle 2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9057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Rectangle 4"/>
          <p:cNvSpPr/>
          <p:nvPr userDrawn="1"/>
        </p:nvSpPr>
        <p:spPr>
          <a:xfrm>
            <a:off x="-31749" y="354766"/>
            <a:ext cx="214313" cy="5897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50000"/>
                </a:schemeClr>
              </a:solidFill>
            </a:endParaRPr>
          </a:p>
        </p:txBody>
      </p:sp>
      <p:sp>
        <p:nvSpPr>
          <p:cNvPr id="9" name="Title 8"/>
          <p:cNvSpPr>
            <a:spLocks noGrp="1"/>
          </p:cNvSpPr>
          <p:nvPr>
            <p:ph type="title"/>
          </p:nvPr>
        </p:nvSpPr>
        <p:spPr/>
        <p:txBody>
          <a:bodyPr/>
          <a:lstStyle/>
          <a:p>
            <a:r>
              <a:rPr lang="en-US" dirty="0"/>
              <a:t>Click to edit Master title style</a:t>
            </a:r>
          </a:p>
        </p:txBody>
      </p:sp>
      <p:sp>
        <p:nvSpPr>
          <p:cNvPr id="11" name="Text Placeholder 10"/>
          <p:cNvSpPr>
            <a:spLocks noGrp="1"/>
          </p:cNvSpPr>
          <p:nvPr>
            <p:ph type="body" sz="quarter" idx="10" hasCustomPrompt="1"/>
          </p:nvPr>
        </p:nvSpPr>
        <p:spPr>
          <a:xfrm>
            <a:off x="337760" y="292626"/>
            <a:ext cx="3324225" cy="279834"/>
          </a:xfrm>
        </p:spPr>
        <p:txBody>
          <a:bodyPr lIns="0"/>
          <a:lstStyle>
            <a:lvl1pPr>
              <a:defRPr baseline="0">
                <a:solidFill>
                  <a:schemeClr val="bg1">
                    <a:lumMod val="65000"/>
                  </a:schemeClr>
                </a:solidFill>
              </a:defRPr>
            </a:lvl1pPr>
          </a:lstStyle>
          <a:p>
            <a:pPr lvl="0"/>
            <a:r>
              <a:rPr lang="en-US" dirty="0"/>
              <a:t>CLICK TO ADD SUBTITLE</a:t>
            </a:r>
          </a:p>
        </p:txBody>
      </p:sp>
      <p:sp>
        <p:nvSpPr>
          <p:cNvPr id="6" name="Text Placeholder 22"/>
          <p:cNvSpPr>
            <a:spLocks noGrp="1"/>
          </p:cNvSpPr>
          <p:nvPr>
            <p:ph type="body" sz="quarter" idx="11"/>
          </p:nvPr>
        </p:nvSpPr>
        <p:spPr>
          <a:xfrm>
            <a:off x="374493" y="1339135"/>
            <a:ext cx="4402931" cy="22883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17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685800" y="4686300"/>
            <a:ext cx="1905000" cy="3429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4686300"/>
            <a:ext cx="2895600" cy="3429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6553200" y="4686300"/>
            <a:ext cx="1905000" cy="342900"/>
          </a:xfrm>
          <a:prstGeom prst="rect">
            <a:avLst/>
          </a:prstGeom>
          <a:ln/>
        </p:spPr>
        <p:txBody>
          <a:bodyPr/>
          <a:lstStyle>
            <a:lvl1pPr>
              <a:defRPr/>
            </a:lvl1pPr>
          </a:lstStyle>
          <a:p>
            <a:pPr>
              <a:defRPr/>
            </a:pPr>
            <a:fld id="{68D36FC1-DE87-4162-BB74-2BF3C647F862}" type="slidenum">
              <a:rPr lang="en-US"/>
              <a:pPr>
                <a:defRPr/>
              </a:pPr>
              <a:t>‹#›</a:t>
            </a:fld>
            <a:endParaRPr lang="en-US"/>
          </a:p>
        </p:txBody>
      </p:sp>
    </p:spTree>
    <p:extLst>
      <p:ext uri="{BB962C8B-B14F-4D97-AF65-F5344CB8AC3E}">
        <p14:creationId xmlns:p14="http://schemas.microsoft.com/office/powerpoint/2010/main" val="37482346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2.emf"/><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70612" y="3869273"/>
            <a:ext cx="3742256" cy="1871128"/>
          </a:xfrm>
          <a:prstGeom prst="rect">
            <a:avLst/>
          </a:prstGeom>
        </p:spPr>
      </p:pic>
      <p:sp>
        <p:nvSpPr>
          <p:cNvPr id="2" name="Rectangle 1"/>
          <p:cNvSpPr/>
          <p:nvPr userDrawn="1"/>
        </p:nvSpPr>
        <p:spPr>
          <a:xfrm>
            <a:off x="0" y="0"/>
            <a:ext cx="9144000" cy="4385733"/>
          </a:xfrm>
          <a:prstGeom prst="rect">
            <a:avLst/>
          </a:prstGeom>
          <a:solidFill>
            <a:srgbClr val="27282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4"/>
          <a:stretch>
            <a:fillRect/>
          </a:stretch>
        </p:blipFill>
        <p:spPr>
          <a:xfrm>
            <a:off x="297220" y="3824672"/>
            <a:ext cx="579961" cy="1112897"/>
          </a:xfrm>
          <a:prstGeom prst="rect">
            <a:avLst/>
          </a:prstGeom>
        </p:spPr>
      </p:pic>
      <p:sp>
        <p:nvSpPr>
          <p:cNvPr id="14" name="Title Placeholder 13"/>
          <p:cNvSpPr>
            <a:spLocks noGrp="1"/>
          </p:cNvSpPr>
          <p:nvPr>
            <p:ph type="title"/>
          </p:nvPr>
        </p:nvSpPr>
        <p:spPr>
          <a:xfrm>
            <a:off x="605260" y="1711614"/>
            <a:ext cx="5104958" cy="1170886"/>
          </a:xfrm>
          <a:prstGeom prst="rect">
            <a:avLst/>
          </a:prstGeom>
        </p:spPr>
        <p:txBody>
          <a:bodyPr vert="horz" lIns="0" tIns="0" rIns="0" bIns="0" rtlCol="0" anchor="t" anchorCtr="0">
            <a:noAutofit/>
          </a:bodyPr>
          <a:lstStyle/>
          <a:p>
            <a:r>
              <a:rPr lang="en-US"/>
              <a:t>Click to edit Master title style</a:t>
            </a:r>
            <a:endParaRPr lang="en-US" dirty="0"/>
          </a:p>
        </p:txBody>
      </p:sp>
      <p:pic>
        <p:nvPicPr>
          <p:cNvPr id="3" name="Picture 2" descr="UI_Seal_white.png"/>
          <p:cNvPicPr>
            <a:picLocks noChangeAspect="1"/>
          </p:cNvPicPr>
          <p:nvPr userDrawn="1"/>
        </p:nvPicPr>
        <p:blipFill rotWithShape="1">
          <a:blip r:embed="rId5">
            <a:alphaModFix amt="6000"/>
            <a:extLst>
              <a:ext uri="{28A0092B-C50C-407E-A947-70E740481C1C}">
                <a14:useLocalDpi xmlns:a14="http://schemas.microsoft.com/office/drawing/2010/main" val="0"/>
              </a:ext>
            </a:extLst>
          </a:blip>
          <a:srcRect t="9218" r="4445" b="5350"/>
          <a:stretch/>
        </p:blipFill>
        <p:spPr>
          <a:xfrm>
            <a:off x="4229100" y="-1"/>
            <a:ext cx="4914900" cy="4394201"/>
          </a:xfrm>
          <a:prstGeom prst="rect">
            <a:avLst/>
          </a:prstGeom>
        </p:spPr>
      </p:pic>
      <p:sp>
        <p:nvSpPr>
          <p:cNvPr id="7" name="Rectangle 6">
            <a:extLst>
              <a:ext uri="{FF2B5EF4-FFF2-40B4-BE49-F238E27FC236}">
                <a16:creationId xmlns:a16="http://schemas.microsoft.com/office/drawing/2014/main" id="{FA0D849E-FEF9-F340-9DC0-C09D82A66C55}"/>
              </a:ext>
            </a:extLst>
          </p:cNvPr>
          <p:cNvSpPr/>
          <p:nvPr userDrawn="1"/>
        </p:nvSpPr>
        <p:spPr>
          <a:xfrm>
            <a:off x="6697579" y="4472357"/>
            <a:ext cx="2189747" cy="580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drawing of a face&#10;&#10;Description automatically generated">
            <a:extLst>
              <a:ext uri="{FF2B5EF4-FFF2-40B4-BE49-F238E27FC236}">
                <a16:creationId xmlns:a16="http://schemas.microsoft.com/office/drawing/2014/main" id="{67CDFD9D-2F7E-0149-8F79-44C343AA5A8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363325" y="4472357"/>
            <a:ext cx="1524001" cy="580572"/>
          </a:xfrm>
          <a:prstGeom prst="rect">
            <a:avLst/>
          </a:prstGeom>
        </p:spPr>
      </p:pic>
    </p:spTree>
    <p:extLst>
      <p:ext uri="{BB962C8B-B14F-4D97-AF65-F5344CB8AC3E}">
        <p14:creationId xmlns:p14="http://schemas.microsoft.com/office/powerpoint/2010/main" val="3766228524"/>
      </p:ext>
    </p:extLst>
  </p:cSld>
  <p:clrMap bg1="lt1" tx1="dk1" bg2="lt2" tx2="dk2" accent1="accent1" accent2="accent2" accent3="accent3" accent4="accent4" accent5="accent5" accent6="accent6" hlink="hlink" folHlink="folHlink"/>
  <p:sldLayoutIdLst>
    <p:sldLayoutId id="2147483653" r:id="rId1"/>
  </p:sldLayoutIdLst>
  <p:txStyles>
    <p:titleStyle>
      <a:lvl1pPr algn="l" defTabSz="685800" rtl="0" eaLnBrk="1" latinLnBrk="0" hangingPunct="1">
        <a:lnSpc>
          <a:spcPct val="90000"/>
        </a:lnSpc>
        <a:spcBef>
          <a:spcPct val="0"/>
        </a:spcBef>
        <a:buNone/>
        <a:defRPr sz="3200" kern="1200" cap="all">
          <a:solidFill>
            <a:schemeClr val="bg1"/>
          </a:solidFill>
          <a:latin typeface="Rockwell"/>
          <a:ea typeface="+mj-ea"/>
          <a:cs typeface="Rockwell"/>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376083" y="1340879"/>
            <a:ext cx="4635149" cy="2278427"/>
          </a:xfrm>
          <a:prstGeom prst="rect">
            <a:avLst/>
          </a:prstGeom>
        </p:spPr>
        <p:txBody>
          <a:bodyPr vert="horz" lIns="0" tIns="0" rIns="0" bIns="0" rtlCol="0" anchor="t" anchorCtr="0">
            <a:noAutofit/>
          </a:bodyPr>
          <a:lstStyle/>
          <a:p>
            <a:pPr lvl="0"/>
            <a:r>
              <a:rPr lang="en-US" dirty="0"/>
              <a:t>Click to edit Master text styles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4389438"/>
            <a:ext cx="9144000" cy="754063"/>
          </a:xfrm>
          <a:prstGeom prst="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65000"/>
                </a:schemeClr>
              </a:solidFill>
            </a:endParaRPr>
          </a:p>
        </p:txBody>
      </p:sp>
      <p:pic>
        <p:nvPicPr>
          <p:cNvPr id="11" name="Picture 10"/>
          <p:cNvPicPr>
            <a:picLocks noChangeAspect="1"/>
          </p:cNvPicPr>
          <p:nvPr userDrawn="1"/>
        </p:nvPicPr>
        <p:blipFill>
          <a:blip r:embed="rId5"/>
          <a:stretch>
            <a:fillRect/>
          </a:stretch>
        </p:blipFill>
        <p:spPr>
          <a:xfrm>
            <a:off x="297219" y="3824671"/>
            <a:ext cx="579961" cy="1112897"/>
          </a:xfrm>
          <a:prstGeom prst="rect">
            <a:avLst/>
          </a:prstGeom>
        </p:spPr>
      </p:pic>
      <p:sp>
        <p:nvSpPr>
          <p:cNvPr id="19" name="Title Placeholder 16"/>
          <p:cNvSpPr>
            <a:spLocks noGrp="1"/>
          </p:cNvSpPr>
          <p:nvPr>
            <p:ph type="title"/>
          </p:nvPr>
        </p:nvSpPr>
        <p:spPr>
          <a:xfrm>
            <a:off x="330851" y="492709"/>
            <a:ext cx="8229600" cy="571589"/>
          </a:xfrm>
          <a:prstGeom prst="rect">
            <a:avLst/>
          </a:prstGeom>
        </p:spPr>
        <p:txBody>
          <a:bodyPr vert="horz" lIns="0" tIns="0" rIns="0" bIns="0" rtlCol="0" anchor="t" anchorCtr="0">
            <a:noAutofit/>
          </a:bodyPr>
          <a:lstStyle/>
          <a:p>
            <a:r>
              <a:rPr lang="en-US" dirty="0"/>
              <a:t>Click to edit title</a:t>
            </a:r>
          </a:p>
        </p:txBody>
      </p:sp>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070612" y="3869273"/>
            <a:ext cx="3742256" cy="1871128"/>
          </a:xfrm>
          <a:prstGeom prst="rect">
            <a:avLst/>
          </a:prstGeom>
        </p:spPr>
      </p:pic>
      <p:sp>
        <p:nvSpPr>
          <p:cNvPr id="12" name="Rectangle 11">
            <a:extLst>
              <a:ext uri="{FF2B5EF4-FFF2-40B4-BE49-F238E27FC236}">
                <a16:creationId xmlns:a16="http://schemas.microsoft.com/office/drawing/2014/main" id="{10FB2B2E-6E92-744F-9AC3-D15606AAD2CC}"/>
              </a:ext>
            </a:extLst>
          </p:cNvPr>
          <p:cNvSpPr/>
          <p:nvPr userDrawn="1"/>
        </p:nvSpPr>
        <p:spPr>
          <a:xfrm>
            <a:off x="6769768" y="4472357"/>
            <a:ext cx="2117558" cy="580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drawing of a face&#10;&#10;Description automatically generated">
            <a:extLst>
              <a:ext uri="{FF2B5EF4-FFF2-40B4-BE49-F238E27FC236}">
                <a16:creationId xmlns:a16="http://schemas.microsoft.com/office/drawing/2014/main" id="{E13FBB49-AB27-D648-846F-3191C3F853A2}"/>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123592" y="4472357"/>
            <a:ext cx="1524001" cy="580572"/>
          </a:xfrm>
          <a:prstGeom prst="rect">
            <a:avLst/>
          </a:prstGeom>
        </p:spPr>
      </p:pic>
    </p:spTree>
    <p:extLst>
      <p:ext uri="{BB962C8B-B14F-4D97-AF65-F5344CB8AC3E}">
        <p14:creationId xmlns:p14="http://schemas.microsoft.com/office/powerpoint/2010/main" val="1205189188"/>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9" r:id="rId3"/>
  </p:sldLayoutIdLst>
  <p:txStyles>
    <p:titleStyle>
      <a:lvl1pPr algn="l" defTabSz="342900" rtl="0" eaLnBrk="1" latinLnBrk="0" hangingPunct="1">
        <a:spcBef>
          <a:spcPct val="0"/>
        </a:spcBef>
        <a:buNone/>
        <a:defRPr sz="3600" b="0" i="0" kern="1200" cap="all">
          <a:solidFill>
            <a:srgbClr val="A27E55"/>
          </a:solidFill>
          <a:latin typeface="Rockwell"/>
          <a:ea typeface="+mj-ea"/>
          <a:cs typeface="+mj-cs"/>
        </a:defRPr>
      </a:lvl1pPr>
    </p:titleStyle>
    <p:bodyStyle>
      <a:lvl1pPr marL="0" indent="0" algn="l" defTabSz="342900" rtl="0" eaLnBrk="1" latinLnBrk="0" hangingPunct="1">
        <a:lnSpc>
          <a:spcPts val="2160"/>
        </a:lnSpc>
        <a:spcBef>
          <a:spcPts val="0"/>
        </a:spcBef>
        <a:spcAft>
          <a:spcPts val="900"/>
        </a:spcAft>
        <a:buClr>
          <a:srgbClr val="A27E55"/>
        </a:buClr>
        <a:buFont typeface="Wingdings" charset="2"/>
        <a:buNone/>
        <a:defRPr sz="1800" kern="1200">
          <a:solidFill>
            <a:srgbClr val="6E6E6E"/>
          </a:solidFill>
          <a:latin typeface="Helvetica"/>
          <a:ea typeface="+mn-ea"/>
          <a:cs typeface="Helvetica"/>
        </a:defRPr>
      </a:lvl1pPr>
      <a:lvl2pPr marL="377190" indent="-171450" algn="l" defTabSz="342900" rtl="0" eaLnBrk="1" latinLnBrk="0" hangingPunct="1">
        <a:lnSpc>
          <a:spcPts val="1710"/>
        </a:lnSpc>
        <a:spcBef>
          <a:spcPts val="0"/>
        </a:spcBef>
        <a:spcAft>
          <a:spcPts val="900"/>
        </a:spcAft>
        <a:buClr>
          <a:srgbClr val="A27E55"/>
        </a:buClr>
        <a:buFont typeface="Wingdings" charset="2"/>
        <a:buChar char="§"/>
        <a:defRPr sz="1500" kern="1200">
          <a:solidFill>
            <a:srgbClr val="6E6E6E"/>
          </a:solidFill>
          <a:latin typeface="Helvetica"/>
          <a:ea typeface="+mn-ea"/>
          <a:cs typeface="Helvetica"/>
        </a:defRPr>
      </a:lvl2pPr>
      <a:lvl3pPr marL="514350" indent="-123444" algn="l" defTabSz="342900" rtl="0" eaLnBrk="1" latinLnBrk="0" hangingPunct="1">
        <a:lnSpc>
          <a:spcPts val="1560"/>
        </a:lnSpc>
        <a:spcBef>
          <a:spcPts val="0"/>
        </a:spcBef>
        <a:spcAft>
          <a:spcPts val="450"/>
        </a:spcAft>
        <a:buClr>
          <a:srgbClr val="A27E55"/>
        </a:buClr>
        <a:buFont typeface="Wingdings" charset="2"/>
        <a:buChar char="§"/>
        <a:defRPr sz="1400" kern="1200" baseline="0">
          <a:solidFill>
            <a:srgbClr val="6E6E6E"/>
          </a:solidFill>
          <a:latin typeface="Helvetica"/>
          <a:ea typeface="+mn-ea"/>
          <a:cs typeface="Helvetica"/>
        </a:defRPr>
      </a:lvl3pPr>
      <a:lvl4pPr marL="692658" indent="-144018" algn="l" defTabSz="342900" rtl="0" eaLnBrk="1" latinLnBrk="0" hangingPunct="1">
        <a:lnSpc>
          <a:spcPts val="1485"/>
        </a:lnSpc>
        <a:spcBef>
          <a:spcPts val="0"/>
        </a:spcBef>
        <a:spcAft>
          <a:spcPts val="450"/>
        </a:spcAft>
        <a:buClr>
          <a:srgbClr val="A27E55"/>
        </a:buClr>
        <a:buFont typeface="Wingdings" charset="2"/>
        <a:buChar char="§"/>
        <a:defRPr sz="1200" kern="1200" baseline="0">
          <a:solidFill>
            <a:srgbClr val="6E6E6E"/>
          </a:solidFill>
          <a:latin typeface="Helvetica"/>
          <a:ea typeface="+mn-ea"/>
          <a:cs typeface="Helvetica"/>
        </a:defRPr>
      </a:lvl4pPr>
      <a:lvl5pPr marL="898398" indent="-116586" algn="l" defTabSz="342900" rtl="0" eaLnBrk="1" latinLnBrk="0" hangingPunct="1">
        <a:lnSpc>
          <a:spcPts val="1260"/>
        </a:lnSpc>
        <a:spcBef>
          <a:spcPts val="0"/>
        </a:spcBef>
        <a:spcAft>
          <a:spcPts val="0"/>
        </a:spcAft>
        <a:buClr>
          <a:srgbClr val="A27E55"/>
        </a:buClr>
        <a:buFont typeface="Wingdings" charset="2"/>
        <a:buChar char="§"/>
        <a:defRPr sz="1100" kern="1200">
          <a:solidFill>
            <a:srgbClr val="6E6E6E"/>
          </a:solidFill>
          <a:latin typeface="Helvetica"/>
          <a:ea typeface="+mn-ea"/>
          <a:cs typeface="Helvetica"/>
        </a:defRPr>
      </a:lvl5pPr>
      <a:lvl6pPr marL="1714500" indent="0" algn="l" defTabSz="342900" rtl="0" eaLnBrk="1" latinLnBrk="0" hangingPunct="1">
        <a:spcBef>
          <a:spcPct val="20000"/>
        </a:spcBef>
        <a:buFont typeface="Arial"/>
        <a:buNone/>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603098" y="727401"/>
            <a:ext cx="7984558" cy="1170886"/>
          </a:xfrm>
        </p:spPr>
        <p:txBody>
          <a:bodyPr/>
          <a:lstStyle/>
          <a:p>
            <a:r>
              <a:rPr lang="en-US" dirty="0"/>
              <a:t>BCB 503 Advanced Geospatial analysis workshop</a:t>
            </a:r>
            <a:br>
              <a:rPr lang="en-US" dirty="0"/>
            </a:br>
            <a:br>
              <a:rPr lang="en-US" dirty="0"/>
            </a:br>
            <a:r>
              <a:rPr lang="en-US" dirty="0"/>
              <a:t>Advanced Geospatial Analysis: Autocorrelation, Kriging, Spatially weighted Regression</a:t>
            </a:r>
            <a:br>
              <a:rPr lang="en-US" dirty="0"/>
            </a:br>
            <a:br>
              <a:rPr lang="en-US" dirty="0"/>
            </a:br>
            <a:r>
              <a:rPr lang="en-US" dirty="0"/>
              <a:t>	</a:t>
            </a:r>
            <a:r>
              <a:rPr lang="en-US" sz="2400"/>
              <a:t>Spring 2022</a:t>
            </a:r>
            <a:endParaRPr lang="en-US" sz="2400" dirty="0"/>
          </a:p>
        </p:txBody>
      </p:sp>
    </p:spTree>
    <p:extLst>
      <p:ext uri="{BB962C8B-B14F-4D97-AF65-F5344CB8AC3E}">
        <p14:creationId xmlns:p14="http://schemas.microsoft.com/office/powerpoint/2010/main" val="2561864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A0552-027A-E940-8B84-F6B877E6717D}"/>
              </a:ext>
            </a:extLst>
          </p:cNvPr>
          <p:cNvSpPr>
            <a:spLocks noGrp="1"/>
          </p:cNvSpPr>
          <p:nvPr>
            <p:ph type="title"/>
          </p:nvPr>
        </p:nvSpPr>
        <p:spPr/>
        <p:txBody>
          <a:bodyPr/>
          <a:lstStyle/>
          <a:p>
            <a:r>
              <a:rPr lang="en-US" dirty="0"/>
              <a:t>Introduction to kriging</a:t>
            </a:r>
          </a:p>
        </p:txBody>
      </p:sp>
      <p:sp>
        <p:nvSpPr>
          <p:cNvPr id="3" name="Text Placeholder 2">
            <a:extLst>
              <a:ext uri="{FF2B5EF4-FFF2-40B4-BE49-F238E27FC236}">
                <a16:creationId xmlns:a16="http://schemas.microsoft.com/office/drawing/2014/main" id="{29B23574-E1AE-5D4E-A92B-41CAD1AF7D5A}"/>
              </a:ext>
            </a:extLst>
          </p:cNvPr>
          <p:cNvSpPr>
            <a:spLocks noGrp="1"/>
          </p:cNvSpPr>
          <p:nvPr>
            <p:ph type="body" sz="quarter" idx="10"/>
          </p:nvPr>
        </p:nvSpPr>
        <p:spPr/>
        <p:txBody>
          <a:bodyPr/>
          <a:lstStyle/>
          <a:p>
            <a:r>
              <a:rPr lang="en-US" dirty="0"/>
              <a:t>2. Kriging</a:t>
            </a:r>
          </a:p>
        </p:txBody>
      </p:sp>
      <p:sp>
        <p:nvSpPr>
          <p:cNvPr id="5" name="Rectangle 4">
            <a:extLst>
              <a:ext uri="{FF2B5EF4-FFF2-40B4-BE49-F238E27FC236}">
                <a16:creationId xmlns:a16="http://schemas.microsoft.com/office/drawing/2014/main" id="{81DD6188-9C46-9248-B7A2-EC5E2D7BA323}"/>
              </a:ext>
            </a:extLst>
          </p:cNvPr>
          <p:cNvSpPr/>
          <p:nvPr/>
        </p:nvSpPr>
        <p:spPr>
          <a:xfrm>
            <a:off x="539452" y="1553080"/>
            <a:ext cx="8065095" cy="1815882"/>
          </a:xfrm>
          <a:prstGeom prst="rect">
            <a:avLst/>
          </a:prstGeom>
        </p:spPr>
        <p:txBody>
          <a:bodyPr wrap="square">
            <a:spAutoFit/>
          </a:bodyPr>
          <a:lstStyle/>
          <a:p>
            <a:r>
              <a:rPr lang="en-US" b="1" dirty="0"/>
              <a:t>Kriging</a:t>
            </a:r>
            <a:r>
              <a:rPr lang="en-US" dirty="0"/>
              <a:t> is a group of geostatistical techniques to interpolate the value of a random field at an un-sampled location from known observations of its value at nearby locations. </a:t>
            </a:r>
          </a:p>
          <a:p>
            <a:endParaRPr lang="en-US" dirty="0"/>
          </a:p>
          <a:p>
            <a:r>
              <a:rPr lang="en-US" dirty="0"/>
              <a:t>The main statistical assumption behind kriging is one of </a:t>
            </a:r>
            <a:r>
              <a:rPr lang="en-US" b="1" dirty="0"/>
              <a:t>stationarity</a:t>
            </a:r>
            <a:r>
              <a:rPr lang="en-US" dirty="0"/>
              <a:t> which means that statistical properties (such as </a:t>
            </a:r>
            <a:r>
              <a:rPr lang="en-US" b="1" dirty="0"/>
              <a:t>mean and variance</a:t>
            </a:r>
            <a:r>
              <a:rPr lang="en-US" dirty="0"/>
              <a:t>) do not depend on the exact spatial locations, so the mean and variance of a variable at one location is equal to the mean and variance at another location. </a:t>
            </a:r>
          </a:p>
          <a:p>
            <a:br>
              <a:rPr lang="en-US" dirty="0"/>
            </a:br>
            <a:endParaRPr lang="en-US" dirty="0">
              <a:effectLst/>
            </a:endParaRPr>
          </a:p>
        </p:txBody>
      </p:sp>
    </p:spTree>
    <p:extLst>
      <p:ext uri="{BB962C8B-B14F-4D97-AF65-F5344CB8AC3E}">
        <p14:creationId xmlns:p14="http://schemas.microsoft.com/office/powerpoint/2010/main" val="3849745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08855-F6C6-714A-B0B4-C7E671CAB3E8}"/>
              </a:ext>
            </a:extLst>
          </p:cNvPr>
          <p:cNvSpPr>
            <a:spLocks noGrp="1"/>
          </p:cNvSpPr>
          <p:nvPr>
            <p:ph type="title"/>
          </p:nvPr>
        </p:nvSpPr>
        <p:spPr/>
        <p:txBody>
          <a:bodyPr/>
          <a:lstStyle/>
          <a:p>
            <a:r>
              <a:rPr lang="en-US" dirty="0"/>
              <a:t>Variogram/</a:t>
            </a:r>
            <a:r>
              <a:rPr lang="en-US" dirty="0" err="1"/>
              <a:t>semivariogram</a:t>
            </a:r>
            <a:endParaRPr lang="en-US" dirty="0"/>
          </a:p>
        </p:txBody>
      </p:sp>
      <p:sp>
        <p:nvSpPr>
          <p:cNvPr id="3" name="Text Placeholder 2">
            <a:extLst>
              <a:ext uri="{FF2B5EF4-FFF2-40B4-BE49-F238E27FC236}">
                <a16:creationId xmlns:a16="http://schemas.microsoft.com/office/drawing/2014/main" id="{312CDC9F-52F9-8142-9452-1367F54E1AF5}"/>
              </a:ext>
            </a:extLst>
          </p:cNvPr>
          <p:cNvSpPr>
            <a:spLocks noGrp="1"/>
          </p:cNvSpPr>
          <p:nvPr>
            <p:ph type="body" sz="quarter" idx="10"/>
          </p:nvPr>
        </p:nvSpPr>
        <p:spPr/>
        <p:txBody>
          <a:bodyPr/>
          <a:lstStyle/>
          <a:p>
            <a:r>
              <a:rPr lang="en-US" dirty="0"/>
              <a:t>1. Spatial Autocorrelation</a:t>
            </a:r>
          </a:p>
          <a:p>
            <a:endParaRPr lang="en-US" dirty="0"/>
          </a:p>
        </p:txBody>
      </p:sp>
      <p:pic>
        <p:nvPicPr>
          <p:cNvPr id="5" name="Picture 4" descr="Diagram, schematic&#10;&#10;Description automatically generated">
            <a:extLst>
              <a:ext uri="{FF2B5EF4-FFF2-40B4-BE49-F238E27FC236}">
                <a16:creationId xmlns:a16="http://schemas.microsoft.com/office/drawing/2014/main" id="{FC3DE18F-6C10-4E80-A76D-E64B2B4F3A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977" y="1017235"/>
            <a:ext cx="3810000" cy="3267075"/>
          </a:xfrm>
          <a:prstGeom prst="rect">
            <a:avLst/>
          </a:prstGeom>
        </p:spPr>
      </p:pic>
      <p:sp>
        <p:nvSpPr>
          <p:cNvPr id="11" name="TextBox 10">
            <a:extLst>
              <a:ext uri="{FF2B5EF4-FFF2-40B4-BE49-F238E27FC236}">
                <a16:creationId xmlns:a16="http://schemas.microsoft.com/office/drawing/2014/main" id="{22A70206-4887-43F0-97BB-44F5507DF02D}"/>
              </a:ext>
            </a:extLst>
          </p:cNvPr>
          <p:cNvSpPr txBox="1"/>
          <p:nvPr/>
        </p:nvSpPr>
        <p:spPr>
          <a:xfrm>
            <a:off x="4921956" y="1181139"/>
            <a:ext cx="3854068" cy="293926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D4D4D"/>
                </a:solidFill>
                <a:effectLst/>
                <a:latin typeface="Lucida Grande"/>
              </a:rPr>
              <a:t>Fitting a model, or spatial modeling, is also known as structural analysis, or </a:t>
            </a:r>
            <a:r>
              <a:rPr kumimoji="0" lang="en-US" altLang="en-US" sz="1400" b="0" i="0" u="none" strike="noStrike" cap="none" normalizeH="0" baseline="0" dirty="0" err="1">
                <a:ln>
                  <a:noFill/>
                </a:ln>
                <a:solidFill>
                  <a:srgbClr val="4D4D4D"/>
                </a:solidFill>
                <a:effectLst/>
                <a:latin typeface="Lucida Grande"/>
              </a:rPr>
              <a:t>variography</a:t>
            </a:r>
            <a:r>
              <a:rPr kumimoji="0" lang="en-US" altLang="en-US" sz="1400" b="0" i="0" u="none" strike="noStrike" cap="none" normalizeH="0" baseline="0" dirty="0">
                <a:ln>
                  <a:noFill/>
                </a:ln>
                <a:solidFill>
                  <a:srgbClr val="4D4D4D"/>
                </a:solidFill>
                <a:effectLst/>
                <a:latin typeface="Lucida Grande"/>
              </a:rPr>
              <a:t>. In spatial modeling of the structure of the measured points, you begin with a graph of the empirical </a:t>
            </a:r>
            <a:r>
              <a:rPr kumimoji="0" lang="en-US" altLang="en-US" sz="1400" b="0" i="0" u="none" strike="noStrike" cap="none" normalizeH="0" baseline="0" dirty="0" err="1">
                <a:ln>
                  <a:noFill/>
                </a:ln>
                <a:solidFill>
                  <a:srgbClr val="4D4D4D"/>
                </a:solidFill>
                <a:effectLst/>
                <a:latin typeface="Lucida Grande"/>
              </a:rPr>
              <a:t>semivariogram</a:t>
            </a:r>
            <a:r>
              <a:rPr kumimoji="0" lang="en-US" altLang="en-US" sz="1400" b="0" i="0" u="none" strike="noStrike" cap="none" normalizeH="0" baseline="0" dirty="0">
                <a:ln>
                  <a:noFill/>
                </a:ln>
                <a:solidFill>
                  <a:srgbClr val="4D4D4D"/>
                </a:solidFill>
                <a:effectLst/>
                <a:latin typeface="Lucida Grande"/>
              </a:rPr>
              <a:t>, computed with the following equation for all pairs of locations separated by distance </a:t>
            </a:r>
            <a:r>
              <a:rPr kumimoji="0" lang="en-US" altLang="en-US" sz="1400" b="1" i="0" u="none" strike="noStrike" cap="none" normalizeH="0" baseline="0" dirty="0">
                <a:ln>
                  <a:noFill/>
                </a:ln>
                <a:solidFill>
                  <a:srgbClr val="4D4D4D"/>
                </a:solidFill>
                <a:effectLst/>
                <a:latin typeface="Consolas" panose="020B0609020204030204" pitchFamily="49" charset="0"/>
              </a:rPr>
              <a:t>h</a:t>
            </a:r>
            <a:r>
              <a:rPr kumimoji="0" lang="en-US" altLang="en-US" sz="1400" b="0" i="0" u="none" strike="noStrike" cap="none" normalizeH="0" baseline="0" dirty="0">
                <a:ln>
                  <a:noFill/>
                </a:ln>
                <a:solidFill>
                  <a:srgbClr val="4D4D4D"/>
                </a:solidFill>
                <a:effectLst/>
                <a:latin typeface="Lucida Grande"/>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4D4D4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4D4D4D"/>
                </a:solidFill>
                <a:effectLst/>
                <a:latin typeface="Consolas" panose="020B0609020204030204" pitchFamily="49" charset="0"/>
              </a:rPr>
              <a:t>Semivariogram</a:t>
            </a:r>
            <a:r>
              <a:rPr kumimoji="0" lang="en-US" altLang="en-US" b="0" i="0" u="none" strike="noStrike" cap="none" normalizeH="0" baseline="0" dirty="0">
                <a:ln>
                  <a:noFill/>
                </a:ln>
                <a:solidFill>
                  <a:srgbClr val="4D4D4D"/>
                </a:solidFill>
                <a:effectLst/>
                <a:latin typeface="Consolas" panose="020B0609020204030204" pitchFamily="49" charset="0"/>
              </a:rPr>
              <a:t>(</a:t>
            </a:r>
            <a:r>
              <a:rPr kumimoji="0" lang="en-US" altLang="en-US" b="0" i="0" u="none" strike="noStrike" cap="none" normalizeH="0" baseline="0" dirty="0" err="1">
                <a:ln>
                  <a:noFill/>
                </a:ln>
                <a:solidFill>
                  <a:srgbClr val="4D4D4D"/>
                </a:solidFill>
                <a:effectLst/>
                <a:latin typeface="Consolas" panose="020B0609020204030204" pitchFamily="49" charset="0"/>
              </a:rPr>
              <a:t>distance</a:t>
            </a:r>
            <a:r>
              <a:rPr kumimoji="0" lang="en-US" altLang="en-US" b="0" i="0" u="none" strike="noStrike" cap="none" normalizeH="0" baseline="-30000" dirty="0" err="1">
                <a:ln>
                  <a:noFill/>
                </a:ln>
                <a:solidFill>
                  <a:srgbClr val="4D4D4D"/>
                </a:solidFill>
                <a:effectLst/>
                <a:latin typeface="Consolas" panose="020B0609020204030204" pitchFamily="49" charset="0"/>
              </a:rPr>
              <a:t>h</a:t>
            </a:r>
            <a:r>
              <a:rPr kumimoji="0" lang="en-US" altLang="en-US" b="0" i="0" u="none" strike="noStrike" cap="none" normalizeH="0" baseline="0" dirty="0">
                <a:ln>
                  <a:noFill/>
                </a:ln>
                <a:solidFill>
                  <a:srgbClr val="4D4D4D"/>
                </a:solidFill>
                <a:effectLst/>
                <a:latin typeface="Consolas" panose="020B0609020204030204" pitchFamily="49" charset="0"/>
              </a:rPr>
              <a:t>) = 0.5 * average((</a:t>
            </a:r>
            <a:r>
              <a:rPr kumimoji="0" lang="en-US" altLang="en-US" b="0" i="0" u="none" strike="noStrike" cap="none" normalizeH="0" baseline="0" dirty="0" err="1">
                <a:ln>
                  <a:noFill/>
                </a:ln>
                <a:solidFill>
                  <a:srgbClr val="4D4D4D"/>
                </a:solidFill>
                <a:effectLst/>
                <a:latin typeface="Consolas" panose="020B0609020204030204" pitchFamily="49" charset="0"/>
              </a:rPr>
              <a:t>value</a:t>
            </a:r>
            <a:r>
              <a:rPr kumimoji="0" lang="en-US" altLang="en-US" b="0" i="0" u="none" strike="noStrike" cap="none" normalizeH="0" baseline="-30000" dirty="0" err="1">
                <a:ln>
                  <a:noFill/>
                </a:ln>
                <a:solidFill>
                  <a:srgbClr val="4D4D4D"/>
                </a:solidFill>
                <a:effectLst/>
                <a:latin typeface="Consolas" panose="020B0609020204030204" pitchFamily="49" charset="0"/>
              </a:rPr>
              <a:t>i</a:t>
            </a:r>
            <a:r>
              <a:rPr kumimoji="0" lang="en-US" altLang="en-US" b="0" i="0" u="none" strike="noStrike" cap="none" normalizeH="0" baseline="0" dirty="0">
                <a:ln>
                  <a:noFill/>
                </a:ln>
                <a:solidFill>
                  <a:srgbClr val="4D4D4D"/>
                </a:solidFill>
                <a:effectLst/>
                <a:latin typeface="Consolas" panose="020B0609020204030204" pitchFamily="49" charset="0"/>
              </a:rPr>
              <a:t> – </a:t>
            </a:r>
            <a:r>
              <a:rPr kumimoji="0" lang="en-US" altLang="en-US" b="0" i="0" u="none" strike="noStrike" cap="none" normalizeH="0" baseline="0" dirty="0" err="1">
                <a:ln>
                  <a:noFill/>
                </a:ln>
                <a:solidFill>
                  <a:srgbClr val="4D4D4D"/>
                </a:solidFill>
                <a:effectLst/>
                <a:latin typeface="Consolas" panose="020B0609020204030204" pitchFamily="49" charset="0"/>
              </a:rPr>
              <a:t>value</a:t>
            </a:r>
            <a:r>
              <a:rPr kumimoji="0" lang="en-US" altLang="en-US" b="0" i="0" u="none" strike="noStrike" cap="none" normalizeH="0" baseline="-30000" dirty="0" err="1">
                <a:ln>
                  <a:noFill/>
                </a:ln>
                <a:solidFill>
                  <a:srgbClr val="4D4D4D"/>
                </a:solidFill>
                <a:effectLst/>
                <a:latin typeface="Consolas" panose="020B0609020204030204" pitchFamily="49" charset="0"/>
              </a:rPr>
              <a:t>j</a:t>
            </a:r>
            <a:r>
              <a:rPr kumimoji="0" lang="en-US" altLang="en-US" b="0" i="0" u="none" strike="noStrike" cap="none" normalizeH="0" baseline="0" dirty="0">
                <a:ln>
                  <a:noFill/>
                </a:ln>
                <a:solidFill>
                  <a:srgbClr val="4D4D4D"/>
                </a:solidFill>
                <a:effectLst/>
                <a:latin typeface="Consolas" panose="020B0609020204030204" pitchFamily="49" charset="0"/>
              </a:rPr>
              <a:t>)</a:t>
            </a:r>
            <a:r>
              <a:rPr kumimoji="0" lang="en-US" altLang="en-US" b="0" i="0" u="none" strike="noStrike" cap="none" normalizeH="0" baseline="30000" dirty="0">
                <a:ln>
                  <a:noFill/>
                </a:ln>
                <a:solidFill>
                  <a:srgbClr val="4D4D4D"/>
                </a:solidFill>
                <a:effectLst/>
                <a:latin typeface="Consolas" panose="020B0609020204030204" pitchFamily="49" charset="0"/>
              </a:rPr>
              <a:t>2</a:t>
            </a:r>
            <a:r>
              <a:rPr kumimoji="0" lang="en-US" altLang="en-US" b="0" i="0" u="none" strike="noStrike" cap="none" normalizeH="0" baseline="0" dirty="0">
                <a:ln>
                  <a:noFill/>
                </a:ln>
                <a:solidFill>
                  <a:srgbClr val="4D4D4D"/>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solidFill>
                <a:srgbClr val="4D4D4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D4D4D"/>
                </a:solidFill>
                <a:effectLst/>
                <a:latin typeface="Lucida Grande"/>
              </a:rPr>
              <a:t>The formula involves calculating the difference squared between the values of the paired locations.</a:t>
            </a:r>
            <a:endParaRPr kumimoji="0" lang="en-US" alt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150130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08855-F6C6-714A-B0B4-C7E671CAB3E8}"/>
              </a:ext>
            </a:extLst>
          </p:cNvPr>
          <p:cNvSpPr>
            <a:spLocks noGrp="1"/>
          </p:cNvSpPr>
          <p:nvPr>
            <p:ph type="title"/>
          </p:nvPr>
        </p:nvSpPr>
        <p:spPr/>
        <p:txBody>
          <a:bodyPr/>
          <a:lstStyle/>
          <a:p>
            <a:r>
              <a:rPr lang="en-US" dirty="0"/>
              <a:t>Variogram/</a:t>
            </a:r>
            <a:r>
              <a:rPr lang="en-US" dirty="0" err="1"/>
              <a:t>semivariogram</a:t>
            </a:r>
            <a:endParaRPr lang="en-US" dirty="0"/>
          </a:p>
        </p:txBody>
      </p:sp>
      <p:sp>
        <p:nvSpPr>
          <p:cNvPr id="3" name="Text Placeholder 2">
            <a:extLst>
              <a:ext uri="{FF2B5EF4-FFF2-40B4-BE49-F238E27FC236}">
                <a16:creationId xmlns:a16="http://schemas.microsoft.com/office/drawing/2014/main" id="{312CDC9F-52F9-8142-9452-1367F54E1AF5}"/>
              </a:ext>
            </a:extLst>
          </p:cNvPr>
          <p:cNvSpPr>
            <a:spLocks noGrp="1"/>
          </p:cNvSpPr>
          <p:nvPr>
            <p:ph type="body" sz="quarter" idx="10"/>
          </p:nvPr>
        </p:nvSpPr>
        <p:spPr/>
        <p:txBody>
          <a:bodyPr/>
          <a:lstStyle/>
          <a:p>
            <a:r>
              <a:rPr lang="en-US" dirty="0"/>
              <a:t>1. Spatial Autocorrelation</a:t>
            </a:r>
          </a:p>
          <a:p>
            <a:endParaRPr lang="en-US" dirty="0"/>
          </a:p>
        </p:txBody>
      </p:sp>
      <p:pic>
        <p:nvPicPr>
          <p:cNvPr id="6" name="Picture 5" descr="Chart, line chart&#10;&#10;Description automatically generated">
            <a:extLst>
              <a:ext uri="{FF2B5EF4-FFF2-40B4-BE49-F238E27FC236}">
                <a16:creationId xmlns:a16="http://schemas.microsoft.com/office/drawing/2014/main" id="{48B4DFCB-1F2C-EB49-B5C8-A500558289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799" y="1064298"/>
            <a:ext cx="4459709" cy="3321586"/>
          </a:xfrm>
          <a:prstGeom prst="rect">
            <a:avLst/>
          </a:prstGeom>
        </p:spPr>
      </p:pic>
      <p:sp>
        <p:nvSpPr>
          <p:cNvPr id="7" name="Rectangle 6">
            <a:extLst>
              <a:ext uri="{FF2B5EF4-FFF2-40B4-BE49-F238E27FC236}">
                <a16:creationId xmlns:a16="http://schemas.microsoft.com/office/drawing/2014/main" id="{B0FDD408-3956-3A4C-8DCF-EE4369CA7265}"/>
              </a:ext>
            </a:extLst>
          </p:cNvPr>
          <p:cNvSpPr/>
          <p:nvPr/>
        </p:nvSpPr>
        <p:spPr>
          <a:xfrm>
            <a:off x="5153527" y="1377374"/>
            <a:ext cx="3595906" cy="1384995"/>
          </a:xfrm>
          <a:prstGeom prst="rect">
            <a:avLst/>
          </a:prstGeom>
        </p:spPr>
        <p:txBody>
          <a:bodyPr wrap="square">
            <a:spAutoFit/>
          </a:bodyPr>
          <a:lstStyle/>
          <a:p>
            <a:r>
              <a:rPr lang="en-US" dirty="0">
                <a:solidFill>
                  <a:srgbClr val="6E6E6E"/>
                </a:solidFill>
                <a:latin typeface="Helvetica"/>
              </a:rPr>
              <a:t>The </a:t>
            </a:r>
            <a:r>
              <a:rPr lang="en-US" dirty="0" err="1">
                <a:solidFill>
                  <a:srgbClr val="6E6E6E"/>
                </a:solidFill>
                <a:latin typeface="Helvetica"/>
              </a:rPr>
              <a:t>semivariogram</a:t>
            </a:r>
            <a:r>
              <a:rPr lang="en-US" dirty="0">
                <a:solidFill>
                  <a:srgbClr val="6E6E6E"/>
                </a:solidFill>
                <a:latin typeface="Helvetica"/>
              </a:rPr>
              <a:t> depicts the spatial autocorrelation of the measured sample points. Once each pair of locations is plotted, a model is fit through them. There are certain characteristics that are commonly used to describe these models.</a:t>
            </a:r>
          </a:p>
        </p:txBody>
      </p:sp>
      <p:sp>
        <p:nvSpPr>
          <p:cNvPr id="8" name="Rectangle 7">
            <a:extLst>
              <a:ext uri="{FF2B5EF4-FFF2-40B4-BE49-F238E27FC236}">
                <a16:creationId xmlns:a16="http://schemas.microsoft.com/office/drawing/2014/main" id="{6777D66F-954F-9344-8629-22EB61B1CDD8}"/>
              </a:ext>
            </a:extLst>
          </p:cNvPr>
          <p:cNvSpPr/>
          <p:nvPr/>
        </p:nvSpPr>
        <p:spPr>
          <a:xfrm>
            <a:off x="5153527" y="3204794"/>
            <a:ext cx="3243261" cy="738664"/>
          </a:xfrm>
          <a:prstGeom prst="rect">
            <a:avLst/>
          </a:prstGeom>
        </p:spPr>
        <p:txBody>
          <a:bodyPr wrap="square">
            <a:spAutoFit/>
          </a:bodyPr>
          <a:lstStyle/>
          <a:p>
            <a:r>
              <a:rPr lang="en-US" dirty="0">
                <a:solidFill>
                  <a:srgbClr val="6E6E6E"/>
                </a:solidFill>
                <a:latin typeface="Helvetica"/>
              </a:rPr>
              <a:t>The </a:t>
            </a:r>
            <a:r>
              <a:rPr lang="en-US" dirty="0" err="1">
                <a:solidFill>
                  <a:srgbClr val="6E6E6E"/>
                </a:solidFill>
                <a:latin typeface="Helvetica"/>
              </a:rPr>
              <a:t>Semivariogram</a:t>
            </a:r>
            <a:r>
              <a:rPr lang="en-US" dirty="0">
                <a:solidFill>
                  <a:srgbClr val="6E6E6E"/>
                </a:solidFill>
                <a:latin typeface="Helvetica"/>
              </a:rPr>
              <a:t> and covariance both measure the strength of statistical correlation as a function of distance.</a:t>
            </a:r>
          </a:p>
        </p:txBody>
      </p:sp>
    </p:spTree>
    <p:extLst>
      <p:ext uri="{BB962C8B-B14F-4D97-AF65-F5344CB8AC3E}">
        <p14:creationId xmlns:p14="http://schemas.microsoft.com/office/powerpoint/2010/main" val="971100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D11B2-48E2-5C41-9D42-ADF562F68AA6}"/>
              </a:ext>
            </a:extLst>
          </p:cNvPr>
          <p:cNvSpPr>
            <a:spLocks noGrp="1"/>
          </p:cNvSpPr>
          <p:nvPr>
            <p:ph type="title"/>
          </p:nvPr>
        </p:nvSpPr>
        <p:spPr/>
        <p:txBody>
          <a:bodyPr/>
          <a:lstStyle/>
          <a:p>
            <a:r>
              <a:rPr lang="en-US" dirty="0"/>
              <a:t>Introduction to kriging</a:t>
            </a:r>
          </a:p>
        </p:txBody>
      </p:sp>
      <p:sp>
        <p:nvSpPr>
          <p:cNvPr id="3" name="Text Placeholder 2">
            <a:extLst>
              <a:ext uri="{FF2B5EF4-FFF2-40B4-BE49-F238E27FC236}">
                <a16:creationId xmlns:a16="http://schemas.microsoft.com/office/drawing/2014/main" id="{C05D4116-AC65-5F4F-8F8A-62E05874F784}"/>
              </a:ext>
            </a:extLst>
          </p:cNvPr>
          <p:cNvSpPr>
            <a:spLocks noGrp="1"/>
          </p:cNvSpPr>
          <p:nvPr>
            <p:ph type="body" sz="quarter" idx="10"/>
          </p:nvPr>
        </p:nvSpPr>
        <p:spPr/>
        <p:txBody>
          <a:bodyPr/>
          <a:lstStyle/>
          <a:p>
            <a:r>
              <a:rPr lang="en-US" dirty="0"/>
              <a:t>2. Kriging</a:t>
            </a:r>
          </a:p>
        </p:txBody>
      </p:sp>
      <p:sp>
        <p:nvSpPr>
          <p:cNvPr id="8" name="Rectangle 7">
            <a:extLst>
              <a:ext uri="{FF2B5EF4-FFF2-40B4-BE49-F238E27FC236}">
                <a16:creationId xmlns:a16="http://schemas.microsoft.com/office/drawing/2014/main" id="{80213625-DD1B-1D48-A900-141EF642A1F1}"/>
              </a:ext>
            </a:extLst>
          </p:cNvPr>
          <p:cNvSpPr/>
          <p:nvPr/>
        </p:nvSpPr>
        <p:spPr>
          <a:xfrm>
            <a:off x="496922" y="1064298"/>
            <a:ext cx="4865571" cy="3231654"/>
          </a:xfrm>
          <a:prstGeom prst="rect">
            <a:avLst/>
          </a:prstGeom>
        </p:spPr>
        <p:txBody>
          <a:bodyPr wrap="square">
            <a:spAutoFit/>
          </a:bodyPr>
          <a:lstStyle/>
          <a:p>
            <a:endParaRPr lang="en-US" dirty="0"/>
          </a:p>
          <a:p>
            <a:r>
              <a:rPr lang="en-US" sz="1800" dirty="0">
                <a:solidFill>
                  <a:srgbClr val="6E6E6E"/>
                </a:solidFill>
                <a:latin typeface="Helvetica"/>
              </a:rPr>
              <a:t>Kriging predicts the value at a given point by computing a weighted average of the known values of the function in the neighborhood of the point. Unlike other deterministic interpolation methods such as inverse distance weighting (IDW) &amp; Splining, kriging is based on the statistical relationships among the measured points to interpolate the values in the spatial field. </a:t>
            </a:r>
          </a:p>
          <a:p>
            <a:endParaRPr lang="en-US" dirty="0"/>
          </a:p>
          <a:p>
            <a:endParaRPr lang="en-US" dirty="0"/>
          </a:p>
        </p:txBody>
      </p:sp>
      <p:pic>
        <p:nvPicPr>
          <p:cNvPr id="6" name="Picture 5" descr="Text&#10;&#10;Description automatically generated">
            <a:extLst>
              <a:ext uri="{FF2B5EF4-FFF2-40B4-BE49-F238E27FC236}">
                <a16:creationId xmlns:a16="http://schemas.microsoft.com/office/drawing/2014/main" id="{D4386DFE-5737-40ED-AE07-D6C80A16CC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2326" y="1264381"/>
            <a:ext cx="3811674" cy="2437397"/>
          </a:xfrm>
          <a:prstGeom prst="rect">
            <a:avLst/>
          </a:prstGeom>
        </p:spPr>
      </p:pic>
    </p:spTree>
    <p:extLst>
      <p:ext uri="{BB962C8B-B14F-4D97-AF65-F5344CB8AC3E}">
        <p14:creationId xmlns:p14="http://schemas.microsoft.com/office/powerpoint/2010/main" val="472119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24364-6563-EA45-AB5A-6CF8B5D487B8}"/>
              </a:ext>
            </a:extLst>
          </p:cNvPr>
          <p:cNvSpPr>
            <a:spLocks noGrp="1"/>
          </p:cNvSpPr>
          <p:nvPr>
            <p:ph type="title"/>
          </p:nvPr>
        </p:nvSpPr>
        <p:spPr/>
        <p:txBody>
          <a:bodyPr/>
          <a:lstStyle/>
          <a:p>
            <a:r>
              <a:rPr lang="en-US" dirty="0"/>
              <a:t>Introduction to kriging</a:t>
            </a:r>
          </a:p>
        </p:txBody>
      </p:sp>
      <p:sp>
        <p:nvSpPr>
          <p:cNvPr id="3" name="Text Placeholder 2">
            <a:extLst>
              <a:ext uri="{FF2B5EF4-FFF2-40B4-BE49-F238E27FC236}">
                <a16:creationId xmlns:a16="http://schemas.microsoft.com/office/drawing/2014/main" id="{083C8FF7-1DB5-E547-B0D6-C1CD5D8C293A}"/>
              </a:ext>
            </a:extLst>
          </p:cNvPr>
          <p:cNvSpPr>
            <a:spLocks noGrp="1"/>
          </p:cNvSpPr>
          <p:nvPr>
            <p:ph type="body" sz="quarter" idx="10"/>
          </p:nvPr>
        </p:nvSpPr>
        <p:spPr/>
        <p:txBody>
          <a:bodyPr/>
          <a:lstStyle/>
          <a:p>
            <a:r>
              <a:rPr lang="en-US" dirty="0"/>
              <a:t>2. Kriging</a:t>
            </a:r>
          </a:p>
        </p:txBody>
      </p:sp>
      <p:sp>
        <p:nvSpPr>
          <p:cNvPr id="4" name="Text Placeholder 3">
            <a:extLst>
              <a:ext uri="{FF2B5EF4-FFF2-40B4-BE49-F238E27FC236}">
                <a16:creationId xmlns:a16="http://schemas.microsoft.com/office/drawing/2014/main" id="{FC664CC7-7636-D947-94E6-69CFADA3EC0C}"/>
              </a:ext>
            </a:extLst>
          </p:cNvPr>
          <p:cNvSpPr>
            <a:spLocks noGrp="1"/>
          </p:cNvSpPr>
          <p:nvPr>
            <p:ph type="body" sz="quarter" idx="11"/>
          </p:nvPr>
        </p:nvSpPr>
        <p:spPr>
          <a:xfrm>
            <a:off x="528497" y="1329552"/>
            <a:ext cx="4402931" cy="2288381"/>
          </a:xfrm>
        </p:spPr>
        <p:txBody>
          <a:bodyPr/>
          <a:lstStyle/>
          <a:p>
            <a:r>
              <a:rPr lang="en-US" dirty="0"/>
              <a:t>Kriging produces a prediction surface with uncertainty. Although </a:t>
            </a:r>
            <a:r>
              <a:rPr lang="en-US" b="1" dirty="0"/>
              <a:t>stationarity (constant mean and variance) and isotropy (uniformity in all directions) </a:t>
            </a:r>
            <a:r>
              <a:rPr lang="en-US" dirty="0"/>
              <a:t>are the two main assumptions for kriging to provide best linear unbiased prediction, there is flexibility of these assumptions for various forms and methods of kriging</a:t>
            </a:r>
          </a:p>
        </p:txBody>
      </p:sp>
      <p:pic>
        <p:nvPicPr>
          <p:cNvPr id="7" name="Picture 6" descr="Text&#10;&#10;Description automatically generated">
            <a:extLst>
              <a:ext uri="{FF2B5EF4-FFF2-40B4-BE49-F238E27FC236}">
                <a16:creationId xmlns:a16="http://schemas.microsoft.com/office/drawing/2014/main" id="{082039C0-8BF2-F34B-A8A3-391E49E7CB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5291" y="1255043"/>
            <a:ext cx="3811674" cy="2437397"/>
          </a:xfrm>
          <a:prstGeom prst="rect">
            <a:avLst/>
          </a:prstGeom>
        </p:spPr>
      </p:pic>
      <p:sp>
        <p:nvSpPr>
          <p:cNvPr id="8" name="TextBox 7">
            <a:extLst>
              <a:ext uri="{FF2B5EF4-FFF2-40B4-BE49-F238E27FC236}">
                <a16:creationId xmlns:a16="http://schemas.microsoft.com/office/drawing/2014/main" id="{F2C35C38-C2F3-41DB-8B2D-3B6315285854}"/>
              </a:ext>
            </a:extLst>
          </p:cNvPr>
          <p:cNvSpPr txBox="1"/>
          <p:nvPr/>
        </p:nvSpPr>
        <p:spPr>
          <a:xfrm>
            <a:off x="1050804" y="3617933"/>
            <a:ext cx="8037689" cy="738664"/>
          </a:xfrm>
          <a:prstGeom prst="rect">
            <a:avLst/>
          </a:prstGeom>
          <a:noFill/>
        </p:spPr>
        <p:txBody>
          <a:bodyPr wrap="square">
            <a:spAutoFit/>
          </a:bodyPr>
          <a:lstStyle/>
          <a:p>
            <a:r>
              <a:rPr lang="en-US" b="0" i="0" dirty="0">
                <a:solidFill>
                  <a:srgbClr val="4D4D4D"/>
                </a:solidFill>
                <a:effectLst/>
                <a:latin typeface="Lucida Grande"/>
              </a:rPr>
              <a:t>In IDW, the weight</a:t>
            </a:r>
            <a:r>
              <a:rPr lang="en-US" dirty="0">
                <a:solidFill>
                  <a:srgbClr val="4D4D4D"/>
                </a:solidFill>
                <a:latin typeface="Lucida Grande"/>
              </a:rPr>
              <a:t> </a:t>
            </a:r>
            <a:r>
              <a:rPr lang="en-US" b="0" i="0" dirty="0">
                <a:solidFill>
                  <a:srgbClr val="4D4D4D"/>
                </a:solidFill>
                <a:effectLst/>
                <a:latin typeface="Lucida Grande"/>
              </a:rPr>
              <a:t>depends solely on the distance to the prediction location. However, with the kriging method, the weights are based not only on the distance between the measured points and the prediction location but also on the overall spatial arrangement of the measured points</a:t>
            </a:r>
            <a:endParaRPr lang="en-US" dirty="0"/>
          </a:p>
        </p:txBody>
      </p:sp>
    </p:spTree>
    <p:extLst>
      <p:ext uri="{BB962C8B-B14F-4D97-AF65-F5344CB8AC3E}">
        <p14:creationId xmlns:p14="http://schemas.microsoft.com/office/powerpoint/2010/main" val="3252730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21CF8-FF22-4247-8824-870CB296EE58}"/>
              </a:ext>
            </a:extLst>
          </p:cNvPr>
          <p:cNvSpPr>
            <a:spLocks noGrp="1"/>
          </p:cNvSpPr>
          <p:nvPr>
            <p:ph type="title"/>
          </p:nvPr>
        </p:nvSpPr>
        <p:spPr/>
        <p:txBody>
          <a:bodyPr/>
          <a:lstStyle/>
          <a:p>
            <a:r>
              <a:rPr lang="en-US" dirty="0"/>
              <a:t>Geo Weighted Regression</a:t>
            </a:r>
          </a:p>
        </p:txBody>
      </p:sp>
      <p:sp>
        <p:nvSpPr>
          <p:cNvPr id="3" name="Text Placeholder 2">
            <a:extLst>
              <a:ext uri="{FF2B5EF4-FFF2-40B4-BE49-F238E27FC236}">
                <a16:creationId xmlns:a16="http://schemas.microsoft.com/office/drawing/2014/main" id="{B25F14D8-9C39-FC42-8F7D-BEE528235EDA}"/>
              </a:ext>
            </a:extLst>
          </p:cNvPr>
          <p:cNvSpPr>
            <a:spLocks noGrp="1"/>
          </p:cNvSpPr>
          <p:nvPr>
            <p:ph type="body" sz="quarter" idx="10"/>
          </p:nvPr>
        </p:nvSpPr>
        <p:spPr>
          <a:xfrm>
            <a:off x="337760" y="292626"/>
            <a:ext cx="4234240" cy="279834"/>
          </a:xfrm>
        </p:spPr>
        <p:txBody>
          <a:bodyPr/>
          <a:lstStyle/>
          <a:p>
            <a:r>
              <a:rPr lang="en-US" dirty="0"/>
              <a:t>3. Geographically Weighted Regression</a:t>
            </a:r>
          </a:p>
        </p:txBody>
      </p:sp>
      <p:sp>
        <p:nvSpPr>
          <p:cNvPr id="5" name="Rectangle 4">
            <a:extLst>
              <a:ext uri="{FF2B5EF4-FFF2-40B4-BE49-F238E27FC236}">
                <a16:creationId xmlns:a16="http://schemas.microsoft.com/office/drawing/2014/main" id="{2212D99A-8E49-884F-9050-B055DF84C908}"/>
              </a:ext>
            </a:extLst>
          </p:cNvPr>
          <p:cNvSpPr/>
          <p:nvPr/>
        </p:nvSpPr>
        <p:spPr>
          <a:xfrm>
            <a:off x="337760" y="1232922"/>
            <a:ext cx="8517482" cy="2031325"/>
          </a:xfrm>
          <a:prstGeom prst="rect">
            <a:avLst/>
          </a:prstGeom>
        </p:spPr>
        <p:txBody>
          <a:bodyPr wrap="square">
            <a:spAutoFit/>
          </a:bodyPr>
          <a:lstStyle/>
          <a:p>
            <a:r>
              <a:rPr lang="en-US" dirty="0">
                <a:solidFill>
                  <a:srgbClr val="333333"/>
                </a:solidFill>
                <a:latin typeface="Source Sans Pro" panose="020B0503030403020204" pitchFamily="34" charset="0"/>
              </a:rPr>
              <a:t>Geographically weighted regression (GWR) is a useful tool for exploring spatial heterogeneity in the relationships between variables where non-stationarity is taking place on the space, that is where locally weighted regression coefficients move away from their global values. </a:t>
            </a:r>
          </a:p>
          <a:p>
            <a:endParaRPr lang="en-US" dirty="0">
              <a:solidFill>
                <a:srgbClr val="333333"/>
              </a:solidFill>
              <a:latin typeface="Source Sans Pro" panose="020B0503030403020204" pitchFamily="34" charset="0"/>
            </a:endParaRPr>
          </a:p>
          <a:p>
            <a:r>
              <a:rPr lang="en-US" dirty="0">
                <a:solidFill>
                  <a:srgbClr val="333333"/>
                </a:solidFill>
                <a:latin typeface="Source Sans Pro" panose="020B0503030403020204" pitchFamily="34" charset="0"/>
              </a:rPr>
              <a:t>It allows us to understand changes in importance of different variables over space. First In GWR, the appropriate bandwidth needs to be selected for an isotropic spatial weights kernel (typically a Gaussian kernel), with a fixed bandwidth chosen by leave-one-out cross-validation.</a:t>
            </a:r>
          </a:p>
          <a:p>
            <a:br>
              <a:rPr lang="en-US" dirty="0"/>
            </a:br>
            <a:endParaRPr lang="en-US" dirty="0"/>
          </a:p>
        </p:txBody>
      </p:sp>
      <p:pic>
        <p:nvPicPr>
          <p:cNvPr id="7" name="Picture 6" descr="A picture containing text, watch&#10;&#10;Description automatically generated">
            <a:extLst>
              <a:ext uri="{FF2B5EF4-FFF2-40B4-BE49-F238E27FC236}">
                <a16:creationId xmlns:a16="http://schemas.microsoft.com/office/drawing/2014/main" id="{9DB98C95-1881-C842-8461-B90CE1B569CA}"/>
              </a:ext>
            </a:extLst>
          </p:cNvPr>
          <p:cNvPicPr>
            <a:picLocks noChangeAspect="1"/>
          </p:cNvPicPr>
          <p:nvPr/>
        </p:nvPicPr>
        <p:blipFill rotWithShape="1">
          <a:blip r:embed="rId3">
            <a:extLst>
              <a:ext uri="{28A0092B-C50C-407E-A947-70E740481C1C}">
                <a14:useLocalDpi xmlns:a14="http://schemas.microsoft.com/office/drawing/2010/main" val="0"/>
              </a:ext>
            </a:extLst>
          </a:blip>
          <a:srcRect b="15488"/>
          <a:stretch/>
        </p:blipFill>
        <p:spPr>
          <a:xfrm>
            <a:off x="205406" y="2835978"/>
            <a:ext cx="3529196" cy="1047007"/>
          </a:xfrm>
          <a:prstGeom prst="rect">
            <a:avLst/>
          </a:prstGeom>
        </p:spPr>
      </p:pic>
      <p:sp>
        <p:nvSpPr>
          <p:cNvPr id="8" name="TextBox 7">
            <a:extLst>
              <a:ext uri="{FF2B5EF4-FFF2-40B4-BE49-F238E27FC236}">
                <a16:creationId xmlns:a16="http://schemas.microsoft.com/office/drawing/2014/main" id="{C2EB2011-09D8-EE41-9AFC-BE4B8887E1D0}"/>
              </a:ext>
            </a:extLst>
          </p:cNvPr>
          <p:cNvSpPr txBox="1"/>
          <p:nvPr/>
        </p:nvSpPr>
        <p:spPr>
          <a:xfrm>
            <a:off x="3873198" y="2835978"/>
            <a:ext cx="5270802" cy="1384995"/>
          </a:xfrm>
          <a:prstGeom prst="rect">
            <a:avLst/>
          </a:prstGeom>
        </p:spPr>
        <p:txBody>
          <a:bodyPr wrap="none" rtlCol="0">
            <a:spAutoFit/>
          </a:bodyPr>
          <a:lstStyle/>
          <a:p>
            <a:r>
              <a:rPr lang="en-US" sz="1200" b="1" dirty="0"/>
              <a:t>Where:</a:t>
            </a:r>
          </a:p>
          <a:p>
            <a:r>
              <a:rPr lang="en-US" sz="1200" i="1" dirty="0" err="1"/>
              <a:t>yi</a:t>
            </a:r>
            <a:r>
              <a:rPr lang="en-US" sz="1200" i="1" dirty="0"/>
              <a:t> </a:t>
            </a:r>
            <a:r>
              <a:rPr lang="en-US" sz="1200" dirty="0"/>
              <a:t>is the dependent variable as location </a:t>
            </a:r>
            <a:r>
              <a:rPr lang="en-US" sz="1200" i="1" dirty="0"/>
              <a:t>i</a:t>
            </a:r>
            <a:r>
              <a:rPr lang="en-US" sz="1200" dirty="0"/>
              <a:t>;</a:t>
            </a:r>
          </a:p>
          <a:p>
            <a:r>
              <a:rPr lang="en-US" sz="1200" i="1" dirty="0" err="1"/>
              <a:t>xik</a:t>
            </a:r>
            <a:r>
              <a:rPr lang="en-US" sz="1200" dirty="0"/>
              <a:t> is the value of the kth independent variable @ location </a:t>
            </a:r>
            <a:r>
              <a:rPr lang="en-US" sz="1200" i="1" dirty="0" err="1"/>
              <a:t>i</a:t>
            </a:r>
            <a:r>
              <a:rPr lang="en-US" sz="1200" dirty="0"/>
              <a:t>;</a:t>
            </a:r>
          </a:p>
          <a:p>
            <a:r>
              <a:rPr lang="en-US" sz="1200" i="1" dirty="0"/>
              <a:t>m</a:t>
            </a:r>
            <a:r>
              <a:rPr lang="en-US" sz="1200" dirty="0"/>
              <a:t> is the number of independent variables;</a:t>
            </a:r>
          </a:p>
          <a:p>
            <a:r>
              <a:rPr lang="en-US" sz="1200" i="1" dirty="0"/>
              <a:t>Bio</a:t>
            </a:r>
            <a:r>
              <a:rPr lang="en-US" sz="1200" dirty="0"/>
              <a:t> is the intercept at location </a:t>
            </a:r>
            <a:r>
              <a:rPr lang="en-US" sz="1200" i="1" dirty="0"/>
              <a:t>i</a:t>
            </a:r>
            <a:r>
              <a:rPr lang="en-US" sz="1200" dirty="0"/>
              <a:t>;</a:t>
            </a:r>
          </a:p>
          <a:p>
            <a:r>
              <a:rPr lang="en-US" sz="1200" i="1" dirty="0"/>
              <a:t>Bik</a:t>
            </a:r>
            <a:r>
              <a:rPr lang="en-US" sz="1200" dirty="0"/>
              <a:t> is the local regression coefficient for the kth independent variable at location </a:t>
            </a:r>
            <a:r>
              <a:rPr lang="en-US" sz="1200" i="1" dirty="0" err="1"/>
              <a:t>i</a:t>
            </a:r>
            <a:endParaRPr lang="en-US" sz="1200" i="1" dirty="0"/>
          </a:p>
          <a:p>
            <a:r>
              <a:rPr lang="en-US" sz="1200" i="1" dirty="0" err="1"/>
              <a:t>Ei</a:t>
            </a:r>
            <a:r>
              <a:rPr lang="en-US" sz="1200" dirty="0"/>
              <a:t> is the random error at location</a:t>
            </a:r>
            <a:r>
              <a:rPr lang="en-US" sz="1200" i="1" dirty="0"/>
              <a:t> i</a:t>
            </a:r>
          </a:p>
        </p:txBody>
      </p:sp>
    </p:spTree>
    <p:extLst>
      <p:ext uri="{BB962C8B-B14F-4D97-AF65-F5344CB8AC3E}">
        <p14:creationId xmlns:p14="http://schemas.microsoft.com/office/powerpoint/2010/main" val="1405928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21CF8-FF22-4247-8824-870CB296EE58}"/>
              </a:ext>
            </a:extLst>
          </p:cNvPr>
          <p:cNvSpPr>
            <a:spLocks noGrp="1"/>
          </p:cNvSpPr>
          <p:nvPr>
            <p:ph type="title"/>
          </p:nvPr>
        </p:nvSpPr>
        <p:spPr/>
        <p:txBody>
          <a:bodyPr/>
          <a:lstStyle/>
          <a:p>
            <a:r>
              <a:rPr lang="en-US" dirty="0"/>
              <a:t>Geo Weighted Regression</a:t>
            </a:r>
          </a:p>
        </p:txBody>
      </p:sp>
      <p:sp>
        <p:nvSpPr>
          <p:cNvPr id="3" name="Text Placeholder 2">
            <a:extLst>
              <a:ext uri="{FF2B5EF4-FFF2-40B4-BE49-F238E27FC236}">
                <a16:creationId xmlns:a16="http://schemas.microsoft.com/office/drawing/2014/main" id="{B25F14D8-9C39-FC42-8F7D-BEE528235EDA}"/>
              </a:ext>
            </a:extLst>
          </p:cNvPr>
          <p:cNvSpPr>
            <a:spLocks noGrp="1"/>
          </p:cNvSpPr>
          <p:nvPr>
            <p:ph type="body" sz="quarter" idx="10"/>
          </p:nvPr>
        </p:nvSpPr>
        <p:spPr>
          <a:xfrm>
            <a:off x="337760" y="292626"/>
            <a:ext cx="4234240" cy="279834"/>
          </a:xfrm>
        </p:spPr>
        <p:txBody>
          <a:bodyPr/>
          <a:lstStyle/>
          <a:p>
            <a:r>
              <a:rPr lang="en-US" dirty="0"/>
              <a:t>3. Geographically Weighted Regression</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212D99A-8E49-884F-9050-B055DF84C908}"/>
                  </a:ext>
                </a:extLst>
              </p:cNvPr>
              <p:cNvSpPr/>
              <p:nvPr/>
            </p:nvSpPr>
            <p:spPr>
              <a:xfrm>
                <a:off x="337760" y="1232922"/>
                <a:ext cx="8517482" cy="2554545"/>
              </a:xfrm>
              <a:prstGeom prst="rect">
                <a:avLst/>
              </a:prstGeom>
            </p:spPr>
            <p:txBody>
              <a:bodyPr wrap="square">
                <a:spAutoFit/>
              </a:bodyPr>
              <a:lstStyle/>
              <a:p>
                <a:r>
                  <a:rPr lang="en-US" sz="1600" dirty="0">
                    <a:solidFill>
                      <a:srgbClr val="333333"/>
                    </a:solidFill>
                    <a:latin typeface="Source Sans Pro" panose="020B0503030403020204" pitchFamily="34" charset="0"/>
                  </a:rPr>
                  <a:t>The traditional regressions like ordinary least square (OLS) tend to ignore the spatial dependence:</a:t>
                </a:r>
              </a:p>
              <a:p>
                <a:endParaRPr lang="en-US" sz="1600" b="0" i="1" dirty="0">
                  <a:solidFill>
                    <a:srgbClr val="333333"/>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600" b="0" i="1" smtClean="0">
                          <a:solidFill>
                            <a:srgbClr val="333333"/>
                          </a:solidFill>
                          <a:latin typeface="Cambria Math" panose="02040503050406030204" pitchFamily="18" charset="0"/>
                        </a:rPr>
                        <m:t>𝑦</m:t>
                      </m:r>
                      <m:r>
                        <a:rPr lang="en-US" sz="1600" b="0" i="1" smtClean="0">
                          <a:solidFill>
                            <a:srgbClr val="333333"/>
                          </a:solidFill>
                          <a:latin typeface="Cambria Math" panose="02040503050406030204" pitchFamily="18" charset="0"/>
                        </a:rPr>
                        <m:t>=</m:t>
                      </m:r>
                      <m:r>
                        <a:rPr lang="en-US" sz="1600" b="0" i="1" smtClean="0">
                          <a:solidFill>
                            <a:srgbClr val="333333"/>
                          </a:solidFill>
                          <a:latin typeface="Cambria Math" panose="02040503050406030204" pitchFamily="18" charset="0"/>
                        </a:rPr>
                        <m:t>𝑋</m:t>
                      </m:r>
                      <m:r>
                        <a:rPr lang="en-US" sz="1600" b="0" i="1" smtClean="0">
                          <a:solidFill>
                            <a:srgbClr val="333333"/>
                          </a:solidFill>
                          <a:latin typeface="Cambria Math" panose="02040503050406030204" pitchFamily="18" charset="0"/>
                        </a:rPr>
                        <m:t>𝛽</m:t>
                      </m:r>
                      <m:r>
                        <a:rPr lang="en-US" sz="1600" b="0" i="1" smtClean="0">
                          <a:solidFill>
                            <a:srgbClr val="333333"/>
                          </a:solidFill>
                          <a:latin typeface="Cambria Math" panose="02040503050406030204" pitchFamily="18" charset="0"/>
                        </a:rPr>
                        <m:t>+</m:t>
                      </m:r>
                      <m:r>
                        <a:rPr lang="en-US" sz="1600" b="0" i="1" smtClean="0">
                          <a:solidFill>
                            <a:srgbClr val="333333"/>
                          </a:solidFill>
                          <a:latin typeface="Cambria Math" panose="02040503050406030204" pitchFamily="18" charset="0"/>
                        </a:rPr>
                        <m:t>𝜖</m:t>
                      </m:r>
                    </m:oMath>
                  </m:oMathPara>
                </a14:m>
                <a:endParaRPr lang="en-US" sz="1600" dirty="0">
                  <a:solidFill>
                    <a:srgbClr val="333333"/>
                  </a:solidFill>
                  <a:latin typeface="Source Sans Pro" panose="020B0503030403020204" pitchFamily="34" charset="0"/>
                </a:endParaRPr>
              </a:p>
              <a:p>
                <a:br>
                  <a:rPr lang="en-US" sz="1600" dirty="0"/>
                </a:br>
                <a:r>
                  <a:rPr lang="en-US" sz="1600" dirty="0"/>
                  <a:t>The estimates may be:</a:t>
                </a:r>
              </a:p>
              <a:p>
                <a:pPr marL="628650" lvl="1" indent="-285750">
                  <a:buFont typeface="Arial" panose="020B0604020202020204" pitchFamily="34" charset="0"/>
                  <a:buChar char="•"/>
                </a:pPr>
                <a:r>
                  <a:rPr lang="en-US" sz="1600" dirty="0"/>
                  <a:t>Biased (expectation of estimates not equals to the true parameter)</a:t>
                </a:r>
              </a:p>
              <a:p>
                <a:pPr marL="628650" lvl="1" indent="-285750">
                  <a:buFont typeface="Arial" panose="020B0604020202020204" pitchFamily="34" charset="0"/>
                  <a:buChar char="•"/>
                </a:pPr>
                <a:r>
                  <a:rPr lang="en-US" sz="1600" dirty="0"/>
                  <a:t>Inconsistent (estimates not converging to the true parameters as data points increases)</a:t>
                </a:r>
              </a:p>
              <a:p>
                <a:pPr marL="628650" lvl="1" indent="-285750">
                  <a:buFont typeface="Arial" panose="020B0604020202020204" pitchFamily="34" charset="0"/>
                  <a:buChar char="•"/>
                </a:pPr>
                <a:r>
                  <a:rPr lang="en-US" sz="1600" dirty="0"/>
                  <a:t>Inefficient (variance of estimator not to the minimum)</a:t>
                </a:r>
              </a:p>
              <a:p>
                <a:pPr marL="628650" lvl="1" indent="-285750">
                  <a:buFont typeface="Arial" panose="020B0604020202020204" pitchFamily="34" charset="0"/>
                  <a:buChar char="•"/>
                </a:pPr>
                <a:endParaRPr lang="en-US" sz="1600" dirty="0"/>
              </a:p>
              <a:p>
                <a:r>
                  <a:rPr lang="en-US" sz="1600" dirty="0"/>
                  <a:t>It could be diagnosed that the dependent variable and/or the error term are spatially autocorrelated.</a:t>
                </a:r>
              </a:p>
            </p:txBody>
          </p:sp>
        </mc:Choice>
        <mc:Fallback xmlns="">
          <p:sp>
            <p:nvSpPr>
              <p:cNvPr id="5" name="Rectangle 4">
                <a:extLst>
                  <a:ext uri="{FF2B5EF4-FFF2-40B4-BE49-F238E27FC236}">
                    <a16:creationId xmlns:a16="http://schemas.microsoft.com/office/drawing/2014/main" id="{2212D99A-8E49-884F-9050-B055DF84C908}"/>
                  </a:ext>
                </a:extLst>
              </p:cNvPr>
              <p:cNvSpPr>
                <a:spLocks noRot="1" noChangeAspect="1" noMove="1" noResize="1" noEditPoints="1" noAdjustHandles="1" noChangeArrowheads="1" noChangeShapeType="1" noTextEdit="1"/>
              </p:cNvSpPr>
              <p:nvPr/>
            </p:nvSpPr>
            <p:spPr>
              <a:xfrm>
                <a:off x="337760" y="1232922"/>
                <a:ext cx="8517482" cy="2554545"/>
              </a:xfrm>
              <a:prstGeom prst="rect">
                <a:avLst/>
              </a:prstGeom>
              <a:blipFill>
                <a:blip r:embed="rId3"/>
                <a:stretch>
                  <a:fillRect l="-358" t="-716" r="-143" b="-2148"/>
                </a:stretch>
              </a:blipFill>
            </p:spPr>
            <p:txBody>
              <a:bodyPr/>
              <a:lstStyle/>
              <a:p>
                <a:r>
                  <a:rPr lang="en-US">
                    <a:noFill/>
                  </a:rPr>
                  <a:t> </a:t>
                </a:r>
              </a:p>
            </p:txBody>
          </p:sp>
        </mc:Fallback>
      </mc:AlternateContent>
    </p:spTree>
    <p:extLst>
      <p:ext uri="{BB962C8B-B14F-4D97-AF65-F5344CB8AC3E}">
        <p14:creationId xmlns:p14="http://schemas.microsoft.com/office/powerpoint/2010/main" val="2755801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21CF8-FF22-4247-8824-870CB296EE58}"/>
              </a:ext>
            </a:extLst>
          </p:cNvPr>
          <p:cNvSpPr>
            <a:spLocks noGrp="1"/>
          </p:cNvSpPr>
          <p:nvPr>
            <p:ph type="title"/>
          </p:nvPr>
        </p:nvSpPr>
        <p:spPr/>
        <p:txBody>
          <a:bodyPr/>
          <a:lstStyle/>
          <a:p>
            <a:r>
              <a:rPr lang="en-US" dirty="0"/>
              <a:t>Geo Weighted Regression</a:t>
            </a:r>
          </a:p>
        </p:txBody>
      </p:sp>
      <p:sp>
        <p:nvSpPr>
          <p:cNvPr id="3" name="Text Placeholder 2">
            <a:extLst>
              <a:ext uri="{FF2B5EF4-FFF2-40B4-BE49-F238E27FC236}">
                <a16:creationId xmlns:a16="http://schemas.microsoft.com/office/drawing/2014/main" id="{B25F14D8-9C39-FC42-8F7D-BEE528235EDA}"/>
              </a:ext>
            </a:extLst>
          </p:cNvPr>
          <p:cNvSpPr>
            <a:spLocks noGrp="1"/>
          </p:cNvSpPr>
          <p:nvPr>
            <p:ph type="body" sz="quarter" idx="10"/>
          </p:nvPr>
        </p:nvSpPr>
        <p:spPr>
          <a:xfrm>
            <a:off x="337760" y="292626"/>
            <a:ext cx="4234240" cy="279834"/>
          </a:xfrm>
        </p:spPr>
        <p:txBody>
          <a:bodyPr/>
          <a:lstStyle/>
          <a:p>
            <a:r>
              <a:rPr lang="en-US" dirty="0"/>
              <a:t>3. Geographically Weighted Regression</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212D99A-8E49-884F-9050-B055DF84C908}"/>
                  </a:ext>
                </a:extLst>
              </p:cNvPr>
              <p:cNvSpPr/>
              <p:nvPr/>
            </p:nvSpPr>
            <p:spPr>
              <a:xfrm>
                <a:off x="337760" y="1232922"/>
                <a:ext cx="8517482" cy="2594172"/>
              </a:xfrm>
              <a:prstGeom prst="rect">
                <a:avLst/>
              </a:prstGeom>
            </p:spPr>
            <p:txBody>
              <a:bodyPr wrap="square">
                <a:spAutoFit/>
              </a:bodyPr>
              <a:lstStyle/>
              <a:p>
                <a:r>
                  <a:rPr lang="en-US" sz="1600" dirty="0">
                    <a:solidFill>
                      <a:srgbClr val="333333"/>
                    </a:solidFill>
                    <a:latin typeface="Source Sans Pro" panose="020B0503030403020204" pitchFamily="34" charset="0"/>
                  </a:rPr>
                  <a:t>There are two general forms in which spatial autocorrelation enters the regression equation: the spatial lag form and the spatial error form (also called the spatial moving average form).</a:t>
                </a:r>
              </a:p>
              <a:p>
                <a:endParaRPr lang="en-US" sz="1600" dirty="0">
                  <a:solidFill>
                    <a:srgbClr val="333333"/>
                  </a:solidFill>
                  <a:latin typeface="Source Sans Pro" panose="020B0503030403020204" pitchFamily="34" charset="0"/>
                </a:endParaRPr>
              </a:p>
              <a:p>
                <a:r>
                  <a:rPr lang="en-US" sz="1600" dirty="0">
                    <a:solidFill>
                      <a:srgbClr val="333333"/>
                    </a:solidFill>
                    <a:latin typeface="Source Sans Pro" panose="020B0503030403020204" pitchFamily="34" charset="0"/>
                  </a:rPr>
                  <a:t>Spatial Lag Model:</a:t>
                </a:r>
              </a:p>
              <a:p>
                <a:endParaRPr lang="en-US" sz="1600" dirty="0">
                  <a:solidFill>
                    <a:srgbClr val="333333"/>
                  </a:solidFill>
                  <a:latin typeface="Source Sans Pro" panose="020B0503030403020204" pitchFamily="34" charset="0"/>
                </a:endParaRPr>
              </a:p>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𝑦</m:t>
                      </m:r>
                      <m:r>
                        <a:rPr lang="en-US" sz="1600" b="0" i="1" smtClean="0">
                          <a:latin typeface="Cambria Math" panose="02040503050406030204" pitchFamily="18" charset="0"/>
                        </a:rPr>
                        <m:t>=</m:t>
                      </m:r>
                      <m:r>
                        <a:rPr lang="en-US" sz="1600" b="0" i="1" smtClean="0">
                          <a:latin typeface="Cambria Math" panose="02040503050406030204" pitchFamily="18" charset="0"/>
                        </a:rPr>
                        <m:t>𝑋</m:t>
                      </m:r>
                      <m:r>
                        <a:rPr lang="en-US" sz="1600" b="0" i="1" smtClean="0">
                          <a:latin typeface="Cambria Math" panose="02040503050406030204" pitchFamily="18" charset="0"/>
                        </a:rPr>
                        <m:t>𝛽</m:t>
                      </m:r>
                      <m:r>
                        <a:rPr lang="en-US" sz="1600" b="0" i="1" smtClean="0">
                          <a:latin typeface="Cambria Math" panose="02040503050406030204" pitchFamily="18" charset="0"/>
                        </a:rPr>
                        <m:t>+</m:t>
                      </m:r>
                      <m:r>
                        <a:rPr lang="en-US" sz="1600" b="0" i="1" smtClean="0">
                          <a:latin typeface="Cambria Math" panose="02040503050406030204" pitchFamily="18" charset="0"/>
                        </a:rPr>
                        <m:t>𝜌</m:t>
                      </m:r>
                      <m:r>
                        <a:rPr lang="en-US" sz="1600" b="0" i="1" smtClean="0">
                          <a:latin typeface="Cambria Math" panose="02040503050406030204" pitchFamily="18" charset="0"/>
                        </a:rPr>
                        <m:t>𝑊𝑦</m:t>
                      </m:r>
                      <m:r>
                        <a:rPr lang="en-US" sz="1600" b="0" i="1" smtClean="0">
                          <a:latin typeface="Cambria Math" panose="02040503050406030204" pitchFamily="18" charset="0"/>
                        </a:rPr>
                        <m:t>+</m:t>
                      </m:r>
                      <m:r>
                        <a:rPr lang="en-US" sz="1600" b="0" i="1" smtClean="0">
                          <a:latin typeface="Cambria Math" panose="02040503050406030204" pitchFamily="18" charset="0"/>
                        </a:rPr>
                        <m:t>𝜖</m:t>
                      </m:r>
                    </m:oMath>
                  </m:oMathPara>
                </a14:m>
                <a:endParaRPr lang="en-US" sz="1600" b="0" dirty="0"/>
              </a:p>
              <a:p>
                <a:endParaRPr lang="en-US" sz="1600" dirty="0"/>
              </a:p>
              <a:p>
                <a:r>
                  <a:rPr lang="en-US" sz="1600" dirty="0"/>
                  <a:t>Where </a:t>
                </a:r>
                <a14:m>
                  <m:oMath xmlns:m="http://schemas.openxmlformats.org/officeDocument/2006/math">
                    <m:r>
                      <a:rPr lang="en-US" sz="1600" b="0" i="1" smtClean="0">
                        <a:latin typeface="Cambria Math" panose="02040503050406030204" pitchFamily="18" charset="0"/>
                      </a:rPr>
                      <m:t>𝑊</m:t>
                    </m:r>
                  </m:oMath>
                </a14:m>
                <a:r>
                  <a:rPr lang="en-US" sz="1600" dirty="0"/>
                  <a:t> is a spatial weights matrix with elements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𝑖𝑗</m:t>
                        </m:r>
                      </m:sub>
                    </m:sSub>
                    <m:r>
                      <a:rPr lang="en-US" sz="1600" b="0" i="1" smtClean="0">
                        <a:latin typeface="Cambria Math" panose="02040503050406030204" pitchFamily="18" charset="0"/>
                      </a:rPr>
                      <m:t>=1</m:t>
                    </m:r>
                  </m:oMath>
                </a14:m>
                <a:r>
                  <a:rPr lang="en-US" sz="1600" dirty="0"/>
                  <a:t> indicating spatial units </a:t>
                </a:r>
                <a14:m>
                  <m:oMath xmlns:m="http://schemas.openxmlformats.org/officeDocument/2006/math">
                    <m:r>
                      <a:rPr lang="en-US" sz="1600" b="0" i="1" smtClean="0">
                        <a:latin typeface="Cambria Math" panose="02040503050406030204" pitchFamily="18" charset="0"/>
                      </a:rPr>
                      <m:t>𝑖</m:t>
                    </m:r>
                  </m:oMath>
                </a14:m>
                <a:r>
                  <a:rPr lang="en-US" sz="1600" dirty="0"/>
                  <a:t> and </a:t>
                </a:r>
                <a14:m>
                  <m:oMath xmlns:m="http://schemas.openxmlformats.org/officeDocument/2006/math">
                    <m:r>
                      <a:rPr lang="en-US" sz="1600" b="0" i="1" smtClean="0">
                        <a:latin typeface="Cambria Math" panose="02040503050406030204" pitchFamily="18" charset="0"/>
                      </a:rPr>
                      <m:t>𝑗</m:t>
                    </m:r>
                  </m:oMath>
                </a14:m>
                <a:r>
                  <a:rPr lang="en-US" sz="1600" dirty="0"/>
                  <a:t> are neighbors and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𝑖𝑗</m:t>
                        </m:r>
                      </m:sub>
                    </m:sSub>
                    <m:r>
                      <a:rPr lang="en-US" sz="1600" b="0" i="1" smtClean="0">
                        <a:latin typeface="Cambria Math" panose="02040503050406030204" pitchFamily="18" charset="0"/>
                      </a:rPr>
                      <m:t>=0</m:t>
                    </m:r>
                  </m:oMath>
                </a14:m>
                <a:r>
                  <a:rPr lang="en-US" sz="1600" dirty="0"/>
                  <a:t> otherwise, </a:t>
                </a:r>
                <a14:m>
                  <m:oMath xmlns:m="http://schemas.openxmlformats.org/officeDocument/2006/math">
                    <m:r>
                      <a:rPr lang="en-US" sz="1600" b="0" i="1" smtClean="0">
                        <a:latin typeface="Cambria Math" panose="02040503050406030204" pitchFamily="18" charset="0"/>
                      </a:rPr>
                      <m:t>𝜌</m:t>
                    </m:r>
                  </m:oMath>
                </a14:m>
                <a:r>
                  <a:rPr lang="en-US" sz="1600" dirty="0"/>
                  <a:t> is the partial regression coefficient for the spatial lag variable. Maximum likelihood estimation is employed to produce estimates. </a:t>
                </a:r>
              </a:p>
            </p:txBody>
          </p:sp>
        </mc:Choice>
        <mc:Fallback xmlns="">
          <p:sp>
            <p:nvSpPr>
              <p:cNvPr id="5" name="Rectangle 4">
                <a:extLst>
                  <a:ext uri="{FF2B5EF4-FFF2-40B4-BE49-F238E27FC236}">
                    <a16:creationId xmlns:a16="http://schemas.microsoft.com/office/drawing/2014/main" id="{2212D99A-8E49-884F-9050-B055DF84C908}"/>
                  </a:ext>
                </a:extLst>
              </p:cNvPr>
              <p:cNvSpPr>
                <a:spLocks noRot="1" noChangeAspect="1" noMove="1" noResize="1" noEditPoints="1" noAdjustHandles="1" noChangeArrowheads="1" noChangeShapeType="1" noTextEdit="1"/>
              </p:cNvSpPr>
              <p:nvPr/>
            </p:nvSpPr>
            <p:spPr>
              <a:xfrm>
                <a:off x="337760" y="1232922"/>
                <a:ext cx="8517482" cy="2594172"/>
              </a:xfrm>
              <a:prstGeom prst="rect">
                <a:avLst/>
              </a:prstGeom>
              <a:blipFill>
                <a:blip r:embed="rId3"/>
                <a:stretch>
                  <a:fillRect l="-358" t="-704" b="-2113"/>
                </a:stretch>
              </a:blipFill>
            </p:spPr>
            <p:txBody>
              <a:bodyPr/>
              <a:lstStyle/>
              <a:p>
                <a:r>
                  <a:rPr lang="en-US">
                    <a:noFill/>
                  </a:rPr>
                  <a:t> </a:t>
                </a:r>
              </a:p>
            </p:txBody>
          </p:sp>
        </mc:Fallback>
      </mc:AlternateContent>
    </p:spTree>
    <p:extLst>
      <p:ext uri="{BB962C8B-B14F-4D97-AF65-F5344CB8AC3E}">
        <p14:creationId xmlns:p14="http://schemas.microsoft.com/office/powerpoint/2010/main" val="1918884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21CF8-FF22-4247-8824-870CB296EE58}"/>
              </a:ext>
            </a:extLst>
          </p:cNvPr>
          <p:cNvSpPr>
            <a:spLocks noGrp="1"/>
          </p:cNvSpPr>
          <p:nvPr>
            <p:ph type="title"/>
          </p:nvPr>
        </p:nvSpPr>
        <p:spPr/>
        <p:txBody>
          <a:bodyPr/>
          <a:lstStyle/>
          <a:p>
            <a:r>
              <a:rPr lang="en-US" dirty="0"/>
              <a:t>Geo Weighted Regression</a:t>
            </a:r>
          </a:p>
        </p:txBody>
      </p:sp>
      <p:sp>
        <p:nvSpPr>
          <p:cNvPr id="3" name="Text Placeholder 2">
            <a:extLst>
              <a:ext uri="{FF2B5EF4-FFF2-40B4-BE49-F238E27FC236}">
                <a16:creationId xmlns:a16="http://schemas.microsoft.com/office/drawing/2014/main" id="{B25F14D8-9C39-FC42-8F7D-BEE528235EDA}"/>
              </a:ext>
            </a:extLst>
          </p:cNvPr>
          <p:cNvSpPr>
            <a:spLocks noGrp="1"/>
          </p:cNvSpPr>
          <p:nvPr>
            <p:ph type="body" sz="quarter" idx="10"/>
          </p:nvPr>
        </p:nvSpPr>
        <p:spPr>
          <a:xfrm>
            <a:off x="337760" y="292626"/>
            <a:ext cx="4234240" cy="279834"/>
          </a:xfrm>
        </p:spPr>
        <p:txBody>
          <a:bodyPr/>
          <a:lstStyle/>
          <a:p>
            <a:r>
              <a:rPr lang="en-US" dirty="0"/>
              <a:t>3. Geographically Weighted Regression</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212D99A-8E49-884F-9050-B055DF84C908}"/>
                  </a:ext>
                </a:extLst>
              </p:cNvPr>
              <p:cNvSpPr/>
              <p:nvPr/>
            </p:nvSpPr>
            <p:spPr>
              <a:xfrm>
                <a:off x="337760" y="1232922"/>
                <a:ext cx="8517482" cy="2554545"/>
              </a:xfrm>
              <a:prstGeom prst="rect">
                <a:avLst/>
              </a:prstGeom>
            </p:spPr>
            <p:txBody>
              <a:bodyPr wrap="square">
                <a:spAutoFit/>
              </a:bodyPr>
              <a:lstStyle/>
              <a:p>
                <a:r>
                  <a:rPr lang="en-US" sz="1600" dirty="0">
                    <a:solidFill>
                      <a:srgbClr val="333333"/>
                    </a:solidFill>
                    <a:latin typeface="Source Sans Pro" panose="020B0503030403020204" pitchFamily="34" charset="0"/>
                  </a:rPr>
                  <a:t>Spatial autocorrelation in the error terms result from measurement error, or from absent spatially autocorrelated variables influencing variables in the model. Spatial Error Model is formed as:</a:t>
                </a:r>
              </a:p>
              <a:p>
                <a:endParaRPr lang="en-US" sz="1600" dirty="0">
                  <a:solidFill>
                    <a:srgbClr val="333333"/>
                  </a:solidFill>
                  <a:latin typeface="Source Sans Pro" panose="020B0503030403020204" pitchFamily="34" charset="0"/>
                </a:endParaRPr>
              </a:p>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𝑦</m:t>
                      </m:r>
                      <m:r>
                        <a:rPr lang="en-US" sz="1600" b="0" i="1" smtClean="0">
                          <a:latin typeface="Cambria Math" panose="02040503050406030204" pitchFamily="18" charset="0"/>
                        </a:rPr>
                        <m:t>=</m:t>
                      </m:r>
                      <m:r>
                        <a:rPr lang="en-US" sz="1600" b="0" i="1" smtClean="0">
                          <a:latin typeface="Cambria Math" panose="02040503050406030204" pitchFamily="18" charset="0"/>
                        </a:rPr>
                        <m:t>𝑋</m:t>
                      </m:r>
                      <m:r>
                        <a:rPr lang="en-US" sz="1600" b="0" i="1" smtClean="0">
                          <a:latin typeface="Cambria Math" panose="02040503050406030204" pitchFamily="18" charset="0"/>
                        </a:rPr>
                        <m:t>𝛽</m:t>
                      </m:r>
                      <m:r>
                        <a:rPr lang="en-US" sz="1600" b="0" i="1" smtClean="0">
                          <a:latin typeface="Cambria Math" panose="02040503050406030204" pitchFamily="18" charset="0"/>
                        </a:rPr>
                        <m:t>+</m:t>
                      </m:r>
                      <m:r>
                        <a:rPr lang="en-US" sz="1600" b="0" i="1" smtClean="0">
                          <a:latin typeface="Cambria Math" panose="02040503050406030204" pitchFamily="18" charset="0"/>
                        </a:rPr>
                        <m:t>𝑈</m:t>
                      </m:r>
                    </m:oMath>
                  </m:oMathPara>
                </a14:m>
                <a:endParaRPr lang="en-US" sz="1600" b="0" dirty="0"/>
              </a:p>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𝑈</m:t>
                      </m:r>
                      <m:r>
                        <a:rPr lang="en-US" sz="1600" b="0" i="1" smtClean="0">
                          <a:latin typeface="Cambria Math" panose="02040503050406030204" pitchFamily="18" charset="0"/>
                        </a:rPr>
                        <m:t>=</m:t>
                      </m:r>
                      <m:r>
                        <a:rPr lang="en-US" sz="1600" b="0" i="1" smtClean="0">
                          <a:latin typeface="Cambria Math" panose="02040503050406030204" pitchFamily="18" charset="0"/>
                        </a:rPr>
                        <m:t>𝜌</m:t>
                      </m:r>
                      <m:r>
                        <a:rPr lang="en-US" sz="1600" b="0" i="1" smtClean="0">
                          <a:latin typeface="Cambria Math" panose="02040503050406030204" pitchFamily="18" charset="0"/>
                        </a:rPr>
                        <m:t>𝑊𝑢</m:t>
                      </m:r>
                      <m:r>
                        <a:rPr lang="en-US" sz="1600" b="0" i="1" smtClean="0">
                          <a:latin typeface="Cambria Math" panose="02040503050406030204" pitchFamily="18" charset="0"/>
                        </a:rPr>
                        <m:t>+</m:t>
                      </m:r>
                      <m:r>
                        <a:rPr lang="en-US" sz="1600" b="0" i="1" smtClean="0">
                          <a:latin typeface="Cambria Math" panose="02040503050406030204" pitchFamily="18" charset="0"/>
                        </a:rPr>
                        <m:t>𝜖</m:t>
                      </m:r>
                    </m:oMath>
                  </m:oMathPara>
                </a14:m>
                <a:endParaRPr lang="en-US" sz="1600" b="0" dirty="0"/>
              </a:p>
              <a:p>
                <a:endParaRPr lang="en-US" sz="1600" dirty="0"/>
              </a:p>
              <a:p>
                <a:r>
                  <a:rPr lang="en-US" sz="1600" dirty="0"/>
                  <a:t>Where </a:t>
                </a:r>
                <a14:m>
                  <m:oMath xmlns:m="http://schemas.openxmlformats.org/officeDocument/2006/math">
                    <m:r>
                      <a:rPr lang="en-US" sz="1600" b="0" i="1" smtClean="0">
                        <a:latin typeface="Cambria Math" panose="02040503050406030204" pitchFamily="18" charset="0"/>
                      </a:rPr>
                      <m:t>𝑈</m:t>
                    </m:r>
                  </m:oMath>
                </a14:m>
                <a:r>
                  <a:rPr lang="en-US" sz="1600" dirty="0"/>
                  <a:t> is a composite error term including </a:t>
                </a:r>
                <a14:m>
                  <m:oMath xmlns:m="http://schemas.openxmlformats.org/officeDocument/2006/math">
                    <m:r>
                      <a:rPr lang="en-US" sz="1600" b="0" i="1" smtClean="0">
                        <a:latin typeface="Cambria Math" panose="02040503050406030204" pitchFamily="18" charset="0"/>
                      </a:rPr>
                      <m:t>𝜌</m:t>
                    </m:r>
                    <m:r>
                      <a:rPr lang="en-US" sz="1600" b="0" i="1" smtClean="0">
                        <a:latin typeface="Cambria Math" panose="02040503050406030204" pitchFamily="18" charset="0"/>
                      </a:rPr>
                      <m:t>𝑊𝑢</m:t>
                    </m:r>
                  </m:oMath>
                </a14:m>
                <a:r>
                  <a:rPr lang="en-US" sz="1600" dirty="0"/>
                  <a:t>, spatially autocorrelated errors, and </a:t>
                </a:r>
                <a14:m>
                  <m:oMath xmlns:m="http://schemas.openxmlformats.org/officeDocument/2006/math">
                    <m:r>
                      <a:rPr lang="en-US" sz="1600" b="0" i="1" smtClean="0">
                        <a:latin typeface="Cambria Math" panose="02040503050406030204" pitchFamily="18" charset="0"/>
                      </a:rPr>
                      <m:t>𝜖</m:t>
                    </m:r>
                  </m:oMath>
                </a14:m>
                <a:r>
                  <a:rPr lang="en-US" sz="1600" dirty="0"/>
                  <a:t>, the normal error term.</a:t>
                </a:r>
              </a:p>
              <a:p>
                <a:r>
                  <a:rPr lang="en-US" sz="1600" dirty="0"/>
                  <a:t>After the spatial lag/error model, the residuals can be tested if there is remaining spatial autocorrelation. To select between the spatial lag/error model, Lagrange Multiplier test is used.</a:t>
                </a:r>
              </a:p>
            </p:txBody>
          </p:sp>
        </mc:Choice>
        <mc:Fallback xmlns="">
          <p:sp>
            <p:nvSpPr>
              <p:cNvPr id="5" name="Rectangle 4">
                <a:extLst>
                  <a:ext uri="{FF2B5EF4-FFF2-40B4-BE49-F238E27FC236}">
                    <a16:creationId xmlns:a16="http://schemas.microsoft.com/office/drawing/2014/main" id="{2212D99A-8E49-884F-9050-B055DF84C908}"/>
                  </a:ext>
                </a:extLst>
              </p:cNvPr>
              <p:cNvSpPr>
                <a:spLocks noRot="1" noChangeAspect="1" noMove="1" noResize="1" noEditPoints="1" noAdjustHandles="1" noChangeArrowheads="1" noChangeShapeType="1" noTextEdit="1"/>
              </p:cNvSpPr>
              <p:nvPr/>
            </p:nvSpPr>
            <p:spPr>
              <a:xfrm>
                <a:off x="337760" y="1232922"/>
                <a:ext cx="8517482" cy="2554545"/>
              </a:xfrm>
              <a:prstGeom prst="rect">
                <a:avLst/>
              </a:prstGeom>
              <a:blipFill>
                <a:blip r:embed="rId3"/>
                <a:stretch>
                  <a:fillRect l="-358" t="-716" r="-572" b="-2148"/>
                </a:stretch>
              </a:blipFill>
            </p:spPr>
            <p:txBody>
              <a:bodyPr/>
              <a:lstStyle/>
              <a:p>
                <a:r>
                  <a:rPr lang="en-US">
                    <a:noFill/>
                  </a:rPr>
                  <a:t> </a:t>
                </a:r>
              </a:p>
            </p:txBody>
          </p:sp>
        </mc:Fallback>
      </mc:AlternateContent>
    </p:spTree>
    <p:extLst>
      <p:ext uri="{BB962C8B-B14F-4D97-AF65-F5344CB8AC3E}">
        <p14:creationId xmlns:p14="http://schemas.microsoft.com/office/powerpoint/2010/main" val="2168433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7ED6D-C214-F941-B744-45E4AAADE29F}"/>
              </a:ext>
            </a:extLst>
          </p:cNvPr>
          <p:cNvSpPr>
            <a:spLocks noGrp="1"/>
          </p:cNvSpPr>
          <p:nvPr>
            <p:ph type="title"/>
          </p:nvPr>
        </p:nvSpPr>
        <p:spPr/>
        <p:txBody>
          <a:bodyPr/>
          <a:lstStyle/>
          <a:p>
            <a:r>
              <a:rPr lang="en-US" dirty="0"/>
              <a:t>EXTRA Readings</a:t>
            </a:r>
          </a:p>
        </p:txBody>
      </p:sp>
      <p:sp>
        <p:nvSpPr>
          <p:cNvPr id="3" name="Rectangle 2">
            <a:extLst>
              <a:ext uri="{FF2B5EF4-FFF2-40B4-BE49-F238E27FC236}">
                <a16:creationId xmlns:a16="http://schemas.microsoft.com/office/drawing/2014/main" id="{D94DF0AB-BF78-4A72-B2CF-2479729FFC17}"/>
              </a:ext>
            </a:extLst>
          </p:cNvPr>
          <p:cNvSpPr/>
          <p:nvPr/>
        </p:nvSpPr>
        <p:spPr>
          <a:xfrm>
            <a:off x="337760" y="1232922"/>
            <a:ext cx="8517482" cy="2000548"/>
          </a:xfrm>
          <a:prstGeom prst="rect">
            <a:avLst/>
          </a:prstGeom>
        </p:spPr>
        <p:txBody>
          <a:bodyPr wrap="square">
            <a:spAutoFit/>
          </a:bodyPr>
          <a:lstStyle/>
          <a:p>
            <a:r>
              <a:rPr lang="en-US" sz="1600" dirty="0"/>
              <a:t>Cliff, A. D., &amp; Ord, J. K. (1981). Spatial processes: models &amp; applications. Taylor &amp; Francis.</a:t>
            </a:r>
          </a:p>
          <a:p>
            <a:endParaRPr lang="en-US" sz="2800" dirty="0">
              <a:solidFill>
                <a:srgbClr val="222222"/>
              </a:solidFill>
              <a:latin typeface="Arial" panose="020B0604020202020204" pitchFamily="34" charset="0"/>
            </a:endParaRPr>
          </a:p>
          <a:p>
            <a:r>
              <a:rPr lang="en-US" sz="1600" dirty="0" err="1"/>
              <a:t>Anselin</a:t>
            </a:r>
            <a:r>
              <a:rPr lang="en-US" sz="1600" dirty="0"/>
              <a:t>, L. (1988). Spatial Econometrics: Methods and Models (Vol. 4). Springer Science &amp; Business Media.</a:t>
            </a:r>
          </a:p>
          <a:p>
            <a:endParaRPr lang="en-US" sz="1600" dirty="0"/>
          </a:p>
          <a:p>
            <a:r>
              <a:rPr lang="en-US" sz="1600" dirty="0"/>
              <a:t>Fotheringham, A. S., </a:t>
            </a:r>
            <a:r>
              <a:rPr lang="en-US" sz="1600" dirty="0" err="1"/>
              <a:t>Brunsdon</a:t>
            </a:r>
            <a:r>
              <a:rPr lang="en-US" sz="1600" dirty="0"/>
              <a:t>, C., &amp; Charlton, M. (2003). Geographically weighted regression: the analysis of spatially varying relationships. John Wiley &amp; Sons.</a:t>
            </a:r>
          </a:p>
        </p:txBody>
      </p:sp>
    </p:spTree>
    <p:extLst>
      <p:ext uri="{BB962C8B-B14F-4D97-AF65-F5344CB8AC3E}">
        <p14:creationId xmlns:p14="http://schemas.microsoft.com/office/powerpoint/2010/main" val="805800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D2E8-75D0-4A48-AC4A-0C5A28DE906A}"/>
              </a:ext>
            </a:extLst>
          </p:cNvPr>
          <p:cNvSpPr>
            <a:spLocks noGrp="1"/>
          </p:cNvSpPr>
          <p:nvPr>
            <p:ph type="title"/>
          </p:nvPr>
        </p:nvSpPr>
        <p:spPr/>
        <p:txBody>
          <a:bodyPr/>
          <a:lstStyle/>
          <a:p>
            <a:r>
              <a:rPr lang="en-US" dirty="0"/>
              <a:t>Advanced Geo Analysis</a:t>
            </a:r>
          </a:p>
        </p:txBody>
      </p:sp>
      <p:sp>
        <p:nvSpPr>
          <p:cNvPr id="3" name="Text Placeholder 2">
            <a:extLst>
              <a:ext uri="{FF2B5EF4-FFF2-40B4-BE49-F238E27FC236}">
                <a16:creationId xmlns:a16="http://schemas.microsoft.com/office/drawing/2014/main" id="{89F53484-ACBF-4E4B-AF6D-46F803B2391D}"/>
              </a:ext>
            </a:extLst>
          </p:cNvPr>
          <p:cNvSpPr>
            <a:spLocks noGrp="1"/>
          </p:cNvSpPr>
          <p:nvPr>
            <p:ph type="body" sz="quarter" idx="10"/>
          </p:nvPr>
        </p:nvSpPr>
        <p:spPr>
          <a:xfrm>
            <a:off x="337760" y="292626"/>
            <a:ext cx="4098773" cy="279834"/>
          </a:xfrm>
        </p:spPr>
        <p:txBody>
          <a:bodyPr/>
          <a:lstStyle/>
          <a:p>
            <a:r>
              <a:rPr lang="en-US" dirty="0"/>
              <a:t>1. Advanced Geospatial Analysis</a:t>
            </a:r>
          </a:p>
        </p:txBody>
      </p:sp>
      <p:sp>
        <p:nvSpPr>
          <p:cNvPr id="4" name="Text Placeholder 3">
            <a:extLst>
              <a:ext uri="{FF2B5EF4-FFF2-40B4-BE49-F238E27FC236}">
                <a16:creationId xmlns:a16="http://schemas.microsoft.com/office/drawing/2014/main" id="{303692FC-AA04-5449-B181-12607485A379}"/>
              </a:ext>
            </a:extLst>
          </p:cNvPr>
          <p:cNvSpPr>
            <a:spLocks noGrp="1"/>
          </p:cNvSpPr>
          <p:nvPr>
            <p:ph type="body" sz="quarter" idx="11"/>
          </p:nvPr>
        </p:nvSpPr>
        <p:spPr/>
        <p:txBody>
          <a:bodyPr/>
          <a:lstStyle/>
          <a:p>
            <a:pPr marL="285750" indent="-285750">
              <a:buFont typeface="Wingdings" pitchFamily="2" charset="2"/>
              <a:buChar char="§"/>
            </a:pPr>
            <a:r>
              <a:rPr lang="en-US" dirty="0"/>
              <a:t>Spatial Autocorrelation</a:t>
            </a:r>
          </a:p>
          <a:p>
            <a:pPr marL="285750" indent="-285750">
              <a:buFont typeface="Wingdings" pitchFamily="2" charset="2"/>
              <a:buChar char="§"/>
            </a:pPr>
            <a:r>
              <a:rPr lang="en-US" dirty="0"/>
              <a:t>Kriging</a:t>
            </a:r>
          </a:p>
          <a:p>
            <a:pPr marL="285750" indent="-285750">
              <a:buFont typeface="Wingdings" pitchFamily="2" charset="2"/>
              <a:buChar char="§"/>
            </a:pPr>
            <a:r>
              <a:rPr lang="en-US" dirty="0"/>
              <a:t>Spatially Weighted Regression</a:t>
            </a:r>
          </a:p>
        </p:txBody>
      </p:sp>
    </p:spTree>
    <p:extLst>
      <p:ext uri="{BB962C8B-B14F-4D97-AF65-F5344CB8AC3E}">
        <p14:creationId xmlns:p14="http://schemas.microsoft.com/office/powerpoint/2010/main" val="2650284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A9207-D30F-E040-AA6F-3C39681C7ACA}"/>
              </a:ext>
            </a:extLst>
          </p:cNvPr>
          <p:cNvSpPr>
            <a:spLocks noGrp="1"/>
          </p:cNvSpPr>
          <p:nvPr>
            <p:ph type="title"/>
          </p:nvPr>
        </p:nvSpPr>
        <p:spPr/>
        <p:txBody>
          <a:bodyPr/>
          <a:lstStyle/>
          <a:p>
            <a:r>
              <a:rPr lang="en-US" dirty="0"/>
              <a:t>Spatial randomness</a:t>
            </a:r>
          </a:p>
        </p:txBody>
      </p:sp>
      <p:sp>
        <p:nvSpPr>
          <p:cNvPr id="3" name="Text Placeholder 2">
            <a:extLst>
              <a:ext uri="{FF2B5EF4-FFF2-40B4-BE49-F238E27FC236}">
                <a16:creationId xmlns:a16="http://schemas.microsoft.com/office/drawing/2014/main" id="{E8EAD9D7-6BE0-BA46-85E0-D7029C317EE1}"/>
              </a:ext>
            </a:extLst>
          </p:cNvPr>
          <p:cNvSpPr>
            <a:spLocks noGrp="1"/>
          </p:cNvSpPr>
          <p:nvPr>
            <p:ph type="body" sz="quarter" idx="10"/>
          </p:nvPr>
        </p:nvSpPr>
        <p:spPr/>
        <p:txBody>
          <a:bodyPr/>
          <a:lstStyle/>
          <a:p>
            <a:r>
              <a:rPr lang="en-US" dirty="0"/>
              <a:t>1. Advanced Geospatial Analysis</a:t>
            </a:r>
          </a:p>
          <a:p>
            <a:endParaRPr lang="en-US" dirty="0"/>
          </a:p>
        </p:txBody>
      </p:sp>
      <p:sp>
        <p:nvSpPr>
          <p:cNvPr id="4" name="Text Placeholder 3">
            <a:extLst>
              <a:ext uri="{FF2B5EF4-FFF2-40B4-BE49-F238E27FC236}">
                <a16:creationId xmlns:a16="http://schemas.microsoft.com/office/drawing/2014/main" id="{9AFA0817-0131-A942-A1C8-84831B39DF19}"/>
              </a:ext>
            </a:extLst>
          </p:cNvPr>
          <p:cNvSpPr>
            <a:spLocks noGrp="1"/>
          </p:cNvSpPr>
          <p:nvPr>
            <p:ph type="body" sz="quarter" idx="11"/>
          </p:nvPr>
        </p:nvSpPr>
        <p:spPr>
          <a:xfrm>
            <a:off x="374493" y="1339135"/>
            <a:ext cx="8378618" cy="2288381"/>
          </a:xfrm>
        </p:spPr>
        <p:txBody>
          <a:bodyPr/>
          <a:lstStyle/>
          <a:p>
            <a:pPr marL="285750" indent="-285750">
              <a:buFont typeface="Arial" panose="020B0604020202020204" pitchFamily="34" charset="0"/>
              <a:buChar char="•"/>
            </a:pPr>
            <a:r>
              <a:rPr lang="en-US" b="1" dirty="0"/>
              <a:t>Spatial randomness </a:t>
            </a:r>
            <a:r>
              <a:rPr lang="en-US" dirty="0"/>
              <a:t>– no pattern</a:t>
            </a:r>
          </a:p>
          <a:p>
            <a:pPr marL="285750" indent="-285750">
              <a:buFont typeface="Arial" panose="020B0604020202020204" pitchFamily="34" charset="0"/>
              <a:buChar char="•"/>
            </a:pPr>
            <a:r>
              <a:rPr lang="en-US" dirty="0"/>
              <a:t>If spatial randomness is rejected, then there is a spatial structure</a:t>
            </a:r>
          </a:p>
          <a:p>
            <a:pPr marL="285750" indent="-285750">
              <a:buFont typeface="Arial" panose="020B0604020202020204" pitchFamily="34" charset="0"/>
              <a:buChar char="•"/>
            </a:pPr>
            <a:r>
              <a:rPr lang="en-US" dirty="0"/>
              <a:t>Value at one location does not depend on values at other neighboring locations</a:t>
            </a:r>
          </a:p>
        </p:txBody>
      </p:sp>
    </p:spTree>
    <p:extLst>
      <p:ext uri="{BB962C8B-B14F-4D97-AF65-F5344CB8AC3E}">
        <p14:creationId xmlns:p14="http://schemas.microsoft.com/office/powerpoint/2010/main" val="1220162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7DB7-ABE2-9249-BA6F-B38EAAF38A07}"/>
              </a:ext>
            </a:extLst>
          </p:cNvPr>
          <p:cNvSpPr>
            <a:spLocks noGrp="1"/>
          </p:cNvSpPr>
          <p:nvPr>
            <p:ph type="title"/>
          </p:nvPr>
        </p:nvSpPr>
        <p:spPr/>
        <p:txBody>
          <a:bodyPr/>
          <a:lstStyle/>
          <a:p>
            <a:r>
              <a:rPr lang="en-US" dirty="0"/>
              <a:t>Spatial Autocorrelation</a:t>
            </a:r>
          </a:p>
        </p:txBody>
      </p:sp>
      <p:sp>
        <p:nvSpPr>
          <p:cNvPr id="3" name="Text Placeholder 2">
            <a:extLst>
              <a:ext uri="{FF2B5EF4-FFF2-40B4-BE49-F238E27FC236}">
                <a16:creationId xmlns:a16="http://schemas.microsoft.com/office/drawing/2014/main" id="{1713683F-6D57-C742-BE5C-0343C0B83E59}"/>
              </a:ext>
            </a:extLst>
          </p:cNvPr>
          <p:cNvSpPr>
            <a:spLocks noGrp="1"/>
          </p:cNvSpPr>
          <p:nvPr>
            <p:ph type="body" sz="quarter" idx="10"/>
          </p:nvPr>
        </p:nvSpPr>
        <p:spPr/>
        <p:txBody>
          <a:bodyPr/>
          <a:lstStyle/>
          <a:p>
            <a:r>
              <a:rPr lang="en-US" dirty="0"/>
              <a:t>1. Spatial Autocorrelation</a:t>
            </a:r>
          </a:p>
          <a:p>
            <a:endParaRPr lang="en-US" dirty="0"/>
          </a:p>
        </p:txBody>
      </p:sp>
      <p:pic>
        <p:nvPicPr>
          <p:cNvPr id="5" name="Picture 2" descr="http://image.slidesharecdn.com/migrazioniinputmodalitcompatibilit-101009154606-phpapp02/95/studio-dei-flussi-migratori-in-italia-mediante-analisi-di-autocorrelazione-spaziale-di-grazia-scardaccione-francesco-scorza-giuseppe-las-casas-beniamino-murgante-13-728.jpg?cb=1286639205">
            <a:extLst>
              <a:ext uri="{FF2B5EF4-FFF2-40B4-BE49-F238E27FC236}">
                <a16:creationId xmlns:a16="http://schemas.microsoft.com/office/drawing/2014/main" id="{855E3406-7763-6E4C-849B-CACBD2B5ED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543" y="1179811"/>
            <a:ext cx="4278534" cy="302405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5041C9D-1A81-1948-A3A1-3D908D6D8B6D}"/>
              </a:ext>
            </a:extLst>
          </p:cNvPr>
          <p:cNvSpPr/>
          <p:nvPr/>
        </p:nvSpPr>
        <p:spPr>
          <a:xfrm>
            <a:off x="585987" y="1245287"/>
            <a:ext cx="3859664" cy="2893100"/>
          </a:xfrm>
          <a:prstGeom prst="rect">
            <a:avLst/>
          </a:prstGeom>
        </p:spPr>
        <p:txBody>
          <a:bodyPr wrap="square">
            <a:spAutoFit/>
          </a:bodyPr>
          <a:lstStyle/>
          <a:p>
            <a:r>
              <a:rPr lang="en-US" dirty="0">
                <a:solidFill>
                  <a:srgbClr val="222222"/>
                </a:solidFill>
                <a:latin typeface="arial" panose="020B0604020202020204" pitchFamily="34" charset="0"/>
              </a:rPr>
              <a:t>A measure of the degree to which a set of </a:t>
            </a:r>
            <a:r>
              <a:rPr lang="en-US" b="1" dirty="0">
                <a:solidFill>
                  <a:srgbClr val="222222"/>
                </a:solidFill>
                <a:latin typeface="arial" panose="020B0604020202020204" pitchFamily="34" charset="0"/>
              </a:rPr>
              <a:t>spatial</a:t>
            </a:r>
            <a:r>
              <a:rPr lang="en-US" dirty="0">
                <a:solidFill>
                  <a:srgbClr val="222222"/>
                </a:solidFill>
                <a:latin typeface="arial" panose="020B0604020202020204" pitchFamily="34" charset="0"/>
              </a:rPr>
              <a:t> features and their associated data values tend to be clustered together in space (positive </a:t>
            </a:r>
            <a:r>
              <a:rPr lang="en-US" b="1" dirty="0">
                <a:solidFill>
                  <a:srgbClr val="222222"/>
                </a:solidFill>
                <a:latin typeface="arial" panose="020B0604020202020204" pitchFamily="34" charset="0"/>
              </a:rPr>
              <a:t>spatial autocorrelation</a:t>
            </a:r>
            <a:r>
              <a:rPr lang="en-US" dirty="0">
                <a:solidFill>
                  <a:srgbClr val="222222"/>
                </a:solidFill>
                <a:latin typeface="arial" panose="020B0604020202020204" pitchFamily="34" charset="0"/>
              </a:rPr>
              <a:t>) or dispersed (negative </a:t>
            </a:r>
            <a:r>
              <a:rPr lang="en-US" b="1" dirty="0">
                <a:solidFill>
                  <a:srgbClr val="222222"/>
                </a:solidFill>
                <a:latin typeface="arial" panose="020B0604020202020204" pitchFamily="34" charset="0"/>
              </a:rPr>
              <a:t>spatial autocorrelation</a:t>
            </a:r>
            <a:r>
              <a:rPr lang="en-US" dirty="0">
                <a:solidFill>
                  <a:srgbClr val="222222"/>
                </a:solidFill>
                <a:latin typeface="arial" panose="020B0604020202020204" pitchFamily="34" charset="0"/>
              </a:rPr>
              <a:t>). </a:t>
            </a:r>
            <a:r>
              <a:rPr lang="en-US" dirty="0"/>
              <a:t>Cliff and Ord 1973, 1981</a:t>
            </a:r>
          </a:p>
          <a:p>
            <a:endParaRPr lang="en-US" dirty="0"/>
          </a:p>
          <a:p>
            <a:r>
              <a:rPr lang="en-US" b="1" i="1" dirty="0"/>
              <a:t>Random </a:t>
            </a:r>
            <a:r>
              <a:rPr lang="en-US" b="1" dirty="0"/>
              <a:t>– no autocorrelation – </a:t>
            </a:r>
            <a:r>
              <a:rPr lang="en-US" b="1" u="sng" dirty="0"/>
              <a:t>Null Hypothesis</a:t>
            </a:r>
          </a:p>
          <a:p>
            <a:r>
              <a:rPr lang="en-US" b="1" dirty="0"/>
              <a:t>If Null is rejected, the alternative hypotheses are:</a:t>
            </a:r>
          </a:p>
          <a:p>
            <a:endParaRPr lang="en-US" b="1" dirty="0"/>
          </a:p>
          <a:p>
            <a:r>
              <a:rPr lang="en-US" b="1" i="1" dirty="0"/>
              <a:t>Clustered</a:t>
            </a:r>
            <a:r>
              <a:rPr lang="en-US" b="1" dirty="0"/>
              <a:t> – above zero   </a:t>
            </a:r>
            <a:r>
              <a:rPr lang="en-US" b="1" u="sng" dirty="0"/>
              <a:t>Alternative Hypothesis</a:t>
            </a:r>
          </a:p>
          <a:p>
            <a:r>
              <a:rPr lang="en-US" b="1" i="1" dirty="0"/>
              <a:t>Dispersed</a:t>
            </a:r>
            <a:r>
              <a:rPr lang="en-US" b="1" dirty="0"/>
              <a:t> – below zero  </a:t>
            </a:r>
            <a:r>
              <a:rPr lang="en-US" b="1" u="sng" dirty="0"/>
              <a:t>Alternative Hypothesis</a:t>
            </a:r>
          </a:p>
          <a:p>
            <a:endParaRPr lang="en-US" b="1" dirty="0"/>
          </a:p>
        </p:txBody>
      </p:sp>
    </p:spTree>
    <p:extLst>
      <p:ext uri="{BB962C8B-B14F-4D97-AF65-F5344CB8AC3E}">
        <p14:creationId xmlns:p14="http://schemas.microsoft.com/office/powerpoint/2010/main" val="1660657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80382-5909-944F-A379-13F1D2C9BA18}"/>
              </a:ext>
            </a:extLst>
          </p:cNvPr>
          <p:cNvSpPr>
            <a:spLocks noGrp="1"/>
          </p:cNvSpPr>
          <p:nvPr>
            <p:ph type="title"/>
          </p:nvPr>
        </p:nvSpPr>
        <p:spPr/>
        <p:txBody>
          <a:bodyPr/>
          <a:lstStyle/>
          <a:p>
            <a:r>
              <a:rPr lang="en-US" dirty="0"/>
              <a:t>Quantifying SAC</a:t>
            </a:r>
          </a:p>
        </p:txBody>
      </p:sp>
      <p:sp>
        <p:nvSpPr>
          <p:cNvPr id="3" name="Text Placeholder 2">
            <a:extLst>
              <a:ext uri="{FF2B5EF4-FFF2-40B4-BE49-F238E27FC236}">
                <a16:creationId xmlns:a16="http://schemas.microsoft.com/office/drawing/2014/main" id="{D30D2B5C-5A3B-8E4B-B1B5-6023F37A2032}"/>
              </a:ext>
            </a:extLst>
          </p:cNvPr>
          <p:cNvSpPr>
            <a:spLocks noGrp="1"/>
          </p:cNvSpPr>
          <p:nvPr>
            <p:ph type="body" sz="quarter" idx="10"/>
          </p:nvPr>
        </p:nvSpPr>
        <p:spPr/>
        <p:txBody>
          <a:bodyPr/>
          <a:lstStyle/>
          <a:p>
            <a:r>
              <a:rPr lang="en-US" dirty="0"/>
              <a:t>1. Spatial Autocorrelation</a:t>
            </a:r>
          </a:p>
          <a:p>
            <a:endParaRPr lang="en-US" dirty="0"/>
          </a:p>
        </p:txBody>
      </p:sp>
      <p:sp>
        <p:nvSpPr>
          <p:cNvPr id="4" name="Text Placeholder 3">
            <a:extLst>
              <a:ext uri="{FF2B5EF4-FFF2-40B4-BE49-F238E27FC236}">
                <a16:creationId xmlns:a16="http://schemas.microsoft.com/office/drawing/2014/main" id="{3B227320-7AF5-CC46-8C79-217C804FE5E0}"/>
              </a:ext>
            </a:extLst>
          </p:cNvPr>
          <p:cNvSpPr>
            <a:spLocks noGrp="1"/>
          </p:cNvSpPr>
          <p:nvPr>
            <p:ph type="body" sz="quarter" idx="11"/>
          </p:nvPr>
        </p:nvSpPr>
        <p:spPr>
          <a:xfrm>
            <a:off x="374493" y="1339135"/>
            <a:ext cx="6507938" cy="2288381"/>
          </a:xfrm>
        </p:spPr>
        <p:txBody>
          <a:bodyPr/>
          <a:lstStyle/>
          <a:p>
            <a:pPr marL="285750" indent="-285750">
              <a:buFont typeface="Arial" panose="020B0604020202020204" pitchFamily="34" charset="0"/>
              <a:buChar char="•"/>
            </a:pPr>
            <a:r>
              <a:rPr lang="en-US" dirty="0"/>
              <a:t>Statistical testing (using a test statistic)</a:t>
            </a:r>
          </a:p>
          <a:p>
            <a:pPr marL="285750" indent="-285750">
              <a:buFont typeface="Arial" panose="020B0604020202020204" pitchFamily="34" charset="0"/>
              <a:buChar char="•"/>
            </a:pPr>
            <a:r>
              <a:rPr lang="en-US" dirty="0"/>
              <a:t>How likely is the test statistic value if it had occurred under the null hypothesis (spatial randomness)</a:t>
            </a:r>
          </a:p>
          <a:p>
            <a:pPr marL="285750" indent="-285750">
              <a:buFont typeface="Arial" panose="020B0604020202020204" pitchFamily="34" charset="0"/>
              <a:buChar char="•"/>
            </a:pPr>
            <a:r>
              <a:rPr lang="en-US" dirty="0"/>
              <a:t>When unlikely – the null is rejected (low p value)</a:t>
            </a:r>
          </a:p>
          <a:p>
            <a:pPr marL="285750" indent="-285750">
              <a:buFont typeface="Arial" panose="020B0604020202020204" pitchFamily="34" charset="0"/>
              <a:buChar char="•"/>
            </a:pPr>
            <a:r>
              <a:rPr lang="en-US" dirty="0"/>
              <a:t>For SAC – we are most interested in capturing/combining</a:t>
            </a:r>
          </a:p>
          <a:p>
            <a:pPr marL="662940" lvl="1" indent="-285750">
              <a:buFont typeface="Arial" panose="020B0604020202020204" pitchFamily="34" charset="0"/>
              <a:buChar char="•"/>
            </a:pPr>
            <a:r>
              <a:rPr lang="en-US" b="1" dirty="0"/>
              <a:t>Attribute similarity – </a:t>
            </a:r>
            <a:r>
              <a:rPr lang="en-US" dirty="0"/>
              <a:t>summary of similarity/dissimilarity of observations of a variable at differing locations    f(x</a:t>
            </a:r>
            <a:r>
              <a:rPr lang="en-US" baseline="-25000" dirty="0"/>
              <a:t>i</a:t>
            </a:r>
            <a:r>
              <a:rPr lang="en-US" dirty="0"/>
              <a:t>, </a:t>
            </a:r>
            <a:r>
              <a:rPr lang="en-US" dirty="0" err="1"/>
              <a:t>x</a:t>
            </a:r>
            <a:r>
              <a:rPr lang="en-US" baseline="-25000" dirty="0" err="1"/>
              <a:t>j</a:t>
            </a:r>
            <a:r>
              <a:rPr lang="en-US" dirty="0"/>
              <a:t>)</a:t>
            </a:r>
          </a:p>
          <a:p>
            <a:pPr marL="662940" lvl="1" indent="-285750">
              <a:buFont typeface="Arial" panose="020B0604020202020204" pitchFamily="34" charset="0"/>
              <a:buChar char="•"/>
            </a:pPr>
            <a:r>
              <a:rPr lang="en-US" b="1" dirty="0"/>
              <a:t>Locational similarity – </a:t>
            </a:r>
            <a:r>
              <a:rPr lang="en-US" dirty="0"/>
              <a:t>formalizing the notion of neighbors.  Construction of spatial weights </a:t>
            </a:r>
            <a:r>
              <a:rPr lang="en-US" dirty="0" err="1"/>
              <a:t>w</a:t>
            </a:r>
            <a:r>
              <a:rPr lang="en-US" baseline="-25000" dirty="0" err="1"/>
              <a:t>ij</a:t>
            </a:r>
            <a:endParaRPr lang="en-US" baseline="-250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EDEEBF1-38EC-174D-8FE3-6AF6FD82CC96}"/>
                  </a:ext>
                </a:extLst>
              </p:cNvPr>
              <p:cNvSpPr txBox="1">
                <a:spLocks noChangeAspect="1"/>
              </p:cNvSpPr>
              <p:nvPr/>
            </p:nvSpPr>
            <p:spPr>
              <a:xfrm>
                <a:off x="6714906" y="1166722"/>
                <a:ext cx="2294279" cy="521681"/>
              </a:xfrm>
              <a:prstGeom prst="rect">
                <a:avLst/>
              </a:prstGeom>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i="1" smtClean="0">
                              <a:latin typeface="Cambria Math" panose="02040503050406030204" pitchFamily="18" charset="0"/>
                            </a:rPr>
                          </m:ctrlPr>
                        </m:naryPr>
                        <m:sub/>
                        <m:sup/>
                        <m:e>
                          <m:r>
                            <a:rPr lang="en-US" b="0" i="1" baseline="-25000" smtClean="0">
                              <a:latin typeface="Cambria Math" panose="02040503050406030204" pitchFamily="18" charset="0"/>
                            </a:rPr>
                            <m:t>𝑖𝑗</m:t>
                          </m:r>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baseline="-25000"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𝑥𝑗</m:t>
                              </m:r>
                            </m:e>
                          </m:d>
                          <m:r>
                            <a:rPr lang="en-US" b="0" i="1" smtClean="0">
                              <a:latin typeface="Cambria Math" panose="02040503050406030204" pitchFamily="18" charset="0"/>
                            </a:rPr>
                            <m:t>  </m:t>
                          </m:r>
                          <m:r>
                            <a:rPr lang="en-US" b="0" i="1" smtClean="0">
                              <a:latin typeface="Cambria Math" panose="02040503050406030204" pitchFamily="18" charset="0"/>
                            </a:rPr>
                            <m:t>𝑤𝑖𝑗</m:t>
                          </m:r>
                        </m:e>
                      </m:nary>
                    </m:oMath>
                  </m:oMathPara>
                </a14:m>
                <a:endParaRPr lang="en-US" dirty="0"/>
              </a:p>
            </p:txBody>
          </p:sp>
        </mc:Choice>
        <mc:Fallback xmlns="">
          <p:sp>
            <p:nvSpPr>
              <p:cNvPr id="6" name="TextBox 5">
                <a:extLst>
                  <a:ext uri="{FF2B5EF4-FFF2-40B4-BE49-F238E27FC236}">
                    <a16:creationId xmlns:a16="http://schemas.microsoft.com/office/drawing/2014/main" id="{4EDEEBF1-38EC-174D-8FE3-6AF6FD82CC96}"/>
                  </a:ext>
                </a:extLst>
              </p:cNvPr>
              <p:cNvSpPr txBox="1">
                <a:spLocks noRot="1" noChangeAspect="1" noMove="1" noResize="1" noEditPoints="1" noAdjustHandles="1" noChangeArrowheads="1" noChangeShapeType="1" noTextEdit="1"/>
              </p:cNvSpPr>
              <p:nvPr/>
            </p:nvSpPr>
            <p:spPr>
              <a:xfrm>
                <a:off x="6714906" y="1166722"/>
                <a:ext cx="2294279" cy="521681"/>
              </a:xfrm>
              <a:prstGeom prst="rect">
                <a:avLst/>
              </a:prstGeom>
              <a:blipFill>
                <a:blip r:embed="rId3"/>
                <a:stretch>
                  <a:fillRect l="-7143" t="-145238" b="-209524"/>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708D646B-D865-9147-A042-CD4B07026396}"/>
              </a:ext>
            </a:extLst>
          </p:cNvPr>
          <p:cNvSpPr txBox="1"/>
          <p:nvPr/>
        </p:nvSpPr>
        <p:spPr>
          <a:xfrm>
            <a:off x="7075091" y="1790827"/>
            <a:ext cx="2068909" cy="1384995"/>
          </a:xfrm>
          <a:prstGeom prst="rect">
            <a:avLst/>
          </a:prstGeom>
        </p:spPr>
        <p:txBody>
          <a:bodyPr wrap="square" rtlCol="0">
            <a:spAutoFit/>
          </a:bodyPr>
          <a:lstStyle/>
          <a:p>
            <a:r>
              <a:rPr lang="en-US" dirty="0"/>
              <a:t>f(</a:t>
            </a:r>
            <a:r>
              <a:rPr lang="en-US" dirty="0" err="1"/>
              <a:t>x</a:t>
            </a:r>
            <a:r>
              <a:rPr lang="en-US" baseline="-25000" dirty="0" err="1"/>
              <a:t>i</a:t>
            </a:r>
            <a:r>
              <a:rPr lang="en-US" dirty="0" err="1"/>
              <a:t>x</a:t>
            </a:r>
            <a:r>
              <a:rPr lang="en-US" baseline="-25000" dirty="0" err="1"/>
              <a:t>j</a:t>
            </a:r>
            <a:r>
              <a:rPr lang="en-US" dirty="0"/>
              <a:t>) is attribute similarity between </a:t>
            </a:r>
            <a:r>
              <a:rPr lang="en-US" i="1" dirty="0" err="1"/>
              <a:t>i</a:t>
            </a:r>
            <a:r>
              <a:rPr lang="en-US" dirty="0"/>
              <a:t> and </a:t>
            </a:r>
            <a:r>
              <a:rPr lang="en-US" i="1" dirty="0"/>
              <a:t>j</a:t>
            </a:r>
            <a:r>
              <a:rPr lang="en-US" dirty="0"/>
              <a:t> for x</a:t>
            </a:r>
          </a:p>
          <a:p>
            <a:endParaRPr lang="en-US" dirty="0"/>
          </a:p>
          <a:p>
            <a:r>
              <a:rPr lang="en-US" dirty="0" err="1"/>
              <a:t>w</a:t>
            </a:r>
            <a:r>
              <a:rPr lang="en-US" baseline="-25000" dirty="0" err="1"/>
              <a:t>ij</a:t>
            </a:r>
            <a:r>
              <a:rPr lang="en-US" dirty="0"/>
              <a:t> is spatial weight between </a:t>
            </a:r>
            <a:r>
              <a:rPr lang="en-US" i="1" dirty="0" err="1"/>
              <a:t>i</a:t>
            </a:r>
            <a:r>
              <a:rPr lang="en-US" dirty="0"/>
              <a:t> and </a:t>
            </a:r>
            <a:r>
              <a:rPr lang="en-US" i="1" dirty="0"/>
              <a:t>j</a:t>
            </a:r>
          </a:p>
        </p:txBody>
      </p:sp>
    </p:spTree>
    <p:extLst>
      <p:ext uri="{BB962C8B-B14F-4D97-AF65-F5344CB8AC3E}">
        <p14:creationId xmlns:p14="http://schemas.microsoft.com/office/powerpoint/2010/main" val="1316272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7DB7-ABE2-9249-BA6F-B38EAAF38A07}"/>
              </a:ext>
            </a:extLst>
          </p:cNvPr>
          <p:cNvSpPr>
            <a:spLocks noGrp="1"/>
          </p:cNvSpPr>
          <p:nvPr>
            <p:ph type="title"/>
          </p:nvPr>
        </p:nvSpPr>
        <p:spPr/>
        <p:txBody>
          <a:bodyPr/>
          <a:lstStyle/>
          <a:p>
            <a:r>
              <a:rPr lang="en-US" dirty="0" err="1"/>
              <a:t>Morans</a:t>
            </a:r>
            <a:r>
              <a:rPr lang="en-US" dirty="0"/>
              <a:t> I</a:t>
            </a:r>
          </a:p>
        </p:txBody>
      </p:sp>
      <p:sp>
        <p:nvSpPr>
          <p:cNvPr id="3" name="Text Placeholder 2">
            <a:extLst>
              <a:ext uri="{FF2B5EF4-FFF2-40B4-BE49-F238E27FC236}">
                <a16:creationId xmlns:a16="http://schemas.microsoft.com/office/drawing/2014/main" id="{1713683F-6D57-C742-BE5C-0343C0B83E59}"/>
              </a:ext>
            </a:extLst>
          </p:cNvPr>
          <p:cNvSpPr>
            <a:spLocks noGrp="1"/>
          </p:cNvSpPr>
          <p:nvPr>
            <p:ph type="body" sz="quarter" idx="10"/>
          </p:nvPr>
        </p:nvSpPr>
        <p:spPr/>
        <p:txBody>
          <a:bodyPr/>
          <a:lstStyle/>
          <a:p>
            <a:r>
              <a:rPr lang="en-US" dirty="0"/>
              <a:t>1. Spatial Autocorrelation</a:t>
            </a:r>
          </a:p>
          <a:p>
            <a:endParaRPr lang="en-US" dirty="0"/>
          </a:p>
        </p:txBody>
      </p:sp>
      <p:sp>
        <p:nvSpPr>
          <p:cNvPr id="4" name="Rectangle 3">
            <a:extLst>
              <a:ext uri="{FF2B5EF4-FFF2-40B4-BE49-F238E27FC236}">
                <a16:creationId xmlns:a16="http://schemas.microsoft.com/office/drawing/2014/main" id="{19FA0342-475B-6F44-BE4D-99B8D2851AC8}"/>
              </a:ext>
            </a:extLst>
          </p:cNvPr>
          <p:cNvSpPr/>
          <p:nvPr/>
        </p:nvSpPr>
        <p:spPr>
          <a:xfrm>
            <a:off x="901371" y="943587"/>
            <a:ext cx="5813465" cy="2893100"/>
          </a:xfrm>
          <a:prstGeom prst="rect">
            <a:avLst/>
          </a:prstGeom>
        </p:spPr>
        <p:txBody>
          <a:bodyPr wrap="square">
            <a:spAutoFit/>
          </a:bodyPr>
          <a:lstStyle/>
          <a:p>
            <a:endParaRPr lang="en-US" dirty="0">
              <a:solidFill>
                <a:srgbClr val="333333"/>
              </a:solidFill>
              <a:latin typeface="Source Sans Pro" panose="020B0503030403020204" pitchFamily="34" charset="0"/>
            </a:endParaRPr>
          </a:p>
          <a:p>
            <a:r>
              <a:rPr lang="en-US" i="1" u="sng" dirty="0">
                <a:solidFill>
                  <a:srgbClr val="333333"/>
                </a:solidFill>
                <a:latin typeface="Source Sans Pro" panose="020B0503030403020204" pitchFamily="34" charset="0"/>
              </a:rPr>
              <a:t>Moran’s I </a:t>
            </a:r>
            <a:r>
              <a:rPr lang="en-US" dirty="0">
                <a:solidFill>
                  <a:srgbClr val="333333"/>
                </a:solidFill>
                <a:latin typeface="Source Sans Pro" panose="020B0503030403020204" pitchFamily="34" charset="0"/>
              </a:rPr>
              <a:t>is an inferential statistic, which means that the results of the analysis are always interpreted within the context of its null hypothesis.</a:t>
            </a:r>
          </a:p>
          <a:p>
            <a:endParaRPr lang="en-US" dirty="0">
              <a:solidFill>
                <a:srgbClr val="333333"/>
              </a:solidFill>
              <a:latin typeface="Source Sans Pro" panose="020B0503030403020204" pitchFamily="34" charset="0"/>
            </a:endParaRPr>
          </a:p>
          <a:p>
            <a:r>
              <a:rPr lang="en-US" dirty="0">
                <a:solidFill>
                  <a:srgbClr val="333333"/>
                </a:solidFill>
                <a:latin typeface="Source Sans Pro" panose="020B0503030403020204" pitchFamily="34" charset="0"/>
              </a:rPr>
              <a:t>Like a correlation coefficient, values of Moran’s I range from +1 meaning strong positive spatial autocorrelation to 0 meaning a random pattern to -1 indicating strong negative spatial autocorrelation. </a:t>
            </a:r>
          </a:p>
          <a:p>
            <a:endParaRPr lang="en-US" dirty="0">
              <a:solidFill>
                <a:srgbClr val="333333"/>
              </a:solidFill>
              <a:latin typeface="Source Sans Pro" panose="020B0503030403020204" pitchFamily="34" charset="0"/>
            </a:endParaRPr>
          </a:p>
          <a:p>
            <a:r>
              <a:rPr lang="en-US" i="1" u="sng" dirty="0"/>
              <a:t>Global Moran’s I </a:t>
            </a:r>
            <a:r>
              <a:rPr lang="en-US" dirty="0">
                <a:solidFill>
                  <a:srgbClr val="333333"/>
                </a:solidFill>
                <a:latin typeface="Source Sans Pro" panose="020B0503030403020204" pitchFamily="34" charset="0"/>
              </a:rPr>
              <a:t>provides a one single value, which is the average across the dimensional space.</a:t>
            </a:r>
          </a:p>
          <a:p>
            <a:endParaRPr lang="en-US" dirty="0">
              <a:solidFill>
                <a:srgbClr val="333333"/>
              </a:solidFill>
              <a:latin typeface="Source Sans Pro" panose="020B0503030403020204" pitchFamily="34" charset="0"/>
            </a:endParaRPr>
          </a:p>
          <a:p>
            <a:r>
              <a:rPr lang="en-US" i="1" u="sng" dirty="0"/>
              <a:t>Local Moran’s I </a:t>
            </a:r>
            <a:r>
              <a:rPr lang="en-US" dirty="0"/>
              <a:t>statistic was suggested in </a:t>
            </a:r>
            <a:r>
              <a:rPr lang="en-US" dirty="0" err="1"/>
              <a:t>Anselin</a:t>
            </a:r>
            <a:r>
              <a:rPr lang="en-US" dirty="0"/>
              <a:t> (1995) as a way to identify local clusters and spatial outliers. </a:t>
            </a:r>
          </a:p>
        </p:txBody>
      </p:sp>
      <p:pic>
        <p:nvPicPr>
          <p:cNvPr id="6" name="Picture 5" descr="Map&#10;&#10;Description automatically generated">
            <a:extLst>
              <a:ext uri="{FF2B5EF4-FFF2-40B4-BE49-F238E27FC236}">
                <a16:creationId xmlns:a16="http://schemas.microsoft.com/office/drawing/2014/main" id="{A3765DCD-4D25-F743-9441-FB9E597F9E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3217" y="943586"/>
            <a:ext cx="2286798" cy="3108543"/>
          </a:xfrm>
          <a:prstGeom prst="rect">
            <a:avLst/>
          </a:prstGeom>
        </p:spPr>
      </p:pic>
    </p:spTree>
    <p:extLst>
      <p:ext uri="{BB962C8B-B14F-4D97-AF65-F5344CB8AC3E}">
        <p14:creationId xmlns:p14="http://schemas.microsoft.com/office/powerpoint/2010/main" val="35931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scatter chart&#10;&#10;Description automatically generated">
            <a:extLst>
              <a:ext uri="{FF2B5EF4-FFF2-40B4-BE49-F238E27FC236}">
                <a16:creationId xmlns:a16="http://schemas.microsoft.com/office/drawing/2014/main" id="{0C51E893-91BA-43C7-A9DC-96F3BFD0B7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4577" y="47839"/>
            <a:ext cx="7114845" cy="4262568"/>
          </a:xfrm>
          <a:prstGeom prst="rect">
            <a:avLst/>
          </a:prstGeom>
        </p:spPr>
      </p:pic>
    </p:spTree>
    <p:extLst>
      <p:ext uri="{BB962C8B-B14F-4D97-AF65-F5344CB8AC3E}">
        <p14:creationId xmlns:p14="http://schemas.microsoft.com/office/powerpoint/2010/main" val="673193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7DB7-ABE2-9249-BA6F-B38EAAF38A07}"/>
              </a:ext>
            </a:extLst>
          </p:cNvPr>
          <p:cNvSpPr>
            <a:spLocks noGrp="1"/>
          </p:cNvSpPr>
          <p:nvPr>
            <p:ph type="title"/>
          </p:nvPr>
        </p:nvSpPr>
        <p:spPr/>
        <p:txBody>
          <a:bodyPr/>
          <a:lstStyle/>
          <a:p>
            <a:r>
              <a:rPr lang="en-US" dirty="0" err="1"/>
              <a:t>Gearys</a:t>
            </a:r>
            <a:r>
              <a:rPr lang="en-US" dirty="0"/>
              <a:t> C</a:t>
            </a:r>
          </a:p>
        </p:txBody>
      </p:sp>
      <p:sp>
        <p:nvSpPr>
          <p:cNvPr id="3" name="Text Placeholder 2">
            <a:extLst>
              <a:ext uri="{FF2B5EF4-FFF2-40B4-BE49-F238E27FC236}">
                <a16:creationId xmlns:a16="http://schemas.microsoft.com/office/drawing/2014/main" id="{1713683F-6D57-C742-BE5C-0343C0B83E59}"/>
              </a:ext>
            </a:extLst>
          </p:cNvPr>
          <p:cNvSpPr>
            <a:spLocks noGrp="1"/>
          </p:cNvSpPr>
          <p:nvPr>
            <p:ph type="body" sz="quarter" idx="10"/>
          </p:nvPr>
        </p:nvSpPr>
        <p:spPr/>
        <p:txBody>
          <a:bodyPr/>
          <a:lstStyle/>
          <a:p>
            <a:r>
              <a:rPr lang="en-US" dirty="0"/>
              <a:t>1. Spatial Autocorrelation</a:t>
            </a:r>
          </a:p>
          <a:p>
            <a:endParaRPr lang="en-US" dirty="0"/>
          </a:p>
        </p:txBody>
      </p:sp>
      <p:sp>
        <p:nvSpPr>
          <p:cNvPr id="4" name="Rectangle 3">
            <a:extLst>
              <a:ext uri="{FF2B5EF4-FFF2-40B4-BE49-F238E27FC236}">
                <a16:creationId xmlns:a16="http://schemas.microsoft.com/office/drawing/2014/main" id="{19FA0342-475B-6F44-BE4D-99B8D2851AC8}"/>
              </a:ext>
            </a:extLst>
          </p:cNvPr>
          <p:cNvSpPr/>
          <p:nvPr/>
        </p:nvSpPr>
        <p:spPr>
          <a:xfrm>
            <a:off x="1049153" y="1017478"/>
            <a:ext cx="7344077" cy="3108543"/>
          </a:xfrm>
          <a:prstGeom prst="rect">
            <a:avLst/>
          </a:prstGeom>
        </p:spPr>
        <p:txBody>
          <a:bodyPr wrap="square">
            <a:spAutoFit/>
          </a:bodyPr>
          <a:lstStyle/>
          <a:p>
            <a:endParaRPr lang="en-US" dirty="0">
              <a:solidFill>
                <a:srgbClr val="333333"/>
              </a:solidFill>
              <a:latin typeface="Source Sans Pro" panose="020B0503030403020204" pitchFamily="34" charset="0"/>
            </a:endParaRPr>
          </a:p>
          <a:p>
            <a:r>
              <a:rPr lang="en-US" i="1" u="sng" dirty="0" err="1"/>
              <a:t>Gearys</a:t>
            </a:r>
            <a:r>
              <a:rPr lang="en-US" i="1" u="sng" dirty="0"/>
              <a:t> C </a:t>
            </a:r>
            <a:r>
              <a:rPr lang="en-US" dirty="0"/>
              <a:t>determines if adjacent observations of the same attributes are correlated in multi- or bi-directional ways. </a:t>
            </a:r>
          </a:p>
          <a:p>
            <a:endParaRPr lang="en-US" dirty="0"/>
          </a:p>
          <a:p>
            <a:r>
              <a:rPr lang="en-US" dirty="0"/>
              <a:t>The value of Geary’s C lies between 0 and some general value greater than 1. Values significantly lower than one demonstrate increasing positive spatial autocorrelation, while values significantly higher than one illustrate increasing negative spatial autocorrelation. </a:t>
            </a:r>
          </a:p>
          <a:p>
            <a:endParaRPr lang="en-US" dirty="0"/>
          </a:p>
          <a:p>
            <a:r>
              <a:rPr lang="en-US" i="1" u="sng" dirty="0"/>
              <a:t>Geary’s C </a:t>
            </a:r>
            <a:r>
              <a:rPr lang="en-US" dirty="0"/>
              <a:t>is inversely related to Moran’s I, but it is not identical. Moran’s I is a measure of global spatial autocorrelation, while Geary’s C is more sensitive to local spatial autocorrelation.</a:t>
            </a:r>
          </a:p>
          <a:p>
            <a:endParaRPr lang="en-US" dirty="0"/>
          </a:p>
          <a:p>
            <a:r>
              <a:rPr lang="en-US" dirty="0"/>
              <a:t>Geary’s test for spatial autocorrelation using a spatial weights matrix in weights list form. The assumptions underlying the test are sensitive to the form of the graph of </a:t>
            </a:r>
            <a:r>
              <a:rPr lang="en-US" dirty="0" err="1"/>
              <a:t>neighbour</a:t>
            </a:r>
            <a:r>
              <a:rPr lang="en-US" dirty="0"/>
              <a:t> relationships and other factors, and results may be checked against those of the </a:t>
            </a:r>
            <a:r>
              <a:rPr lang="en-US" dirty="0" err="1"/>
              <a:t>geary.mc</a:t>
            </a:r>
            <a:r>
              <a:rPr lang="en-US" dirty="0"/>
              <a:t> permutation</a:t>
            </a:r>
          </a:p>
        </p:txBody>
      </p:sp>
    </p:spTree>
    <p:extLst>
      <p:ext uri="{BB962C8B-B14F-4D97-AF65-F5344CB8AC3E}">
        <p14:creationId xmlns:p14="http://schemas.microsoft.com/office/powerpoint/2010/main" val="1874604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7DB7-ABE2-9249-BA6F-B38EAAF38A07}"/>
              </a:ext>
            </a:extLst>
          </p:cNvPr>
          <p:cNvSpPr>
            <a:spLocks noGrp="1"/>
          </p:cNvSpPr>
          <p:nvPr>
            <p:ph type="title"/>
          </p:nvPr>
        </p:nvSpPr>
        <p:spPr/>
        <p:txBody>
          <a:bodyPr/>
          <a:lstStyle/>
          <a:p>
            <a:r>
              <a:rPr lang="en-US" dirty="0" err="1"/>
              <a:t>Getis</a:t>
            </a:r>
            <a:r>
              <a:rPr lang="en-US" dirty="0"/>
              <a:t>-Ord GI*</a:t>
            </a:r>
          </a:p>
        </p:txBody>
      </p:sp>
      <p:sp>
        <p:nvSpPr>
          <p:cNvPr id="3" name="Text Placeholder 2">
            <a:extLst>
              <a:ext uri="{FF2B5EF4-FFF2-40B4-BE49-F238E27FC236}">
                <a16:creationId xmlns:a16="http://schemas.microsoft.com/office/drawing/2014/main" id="{1713683F-6D57-C742-BE5C-0343C0B83E59}"/>
              </a:ext>
            </a:extLst>
          </p:cNvPr>
          <p:cNvSpPr>
            <a:spLocks noGrp="1"/>
          </p:cNvSpPr>
          <p:nvPr>
            <p:ph type="body" sz="quarter" idx="10"/>
          </p:nvPr>
        </p:nvSpPr>
        <p:spPr/>
        <p:txBody>
          <a:bodyPr/>
          <a:lstStyle/>
          <a:p>
            <a:r>
              <a:rPr lang="en-US" dirty="0"/>
              <a:t>1. Spatial Autocorrelation</a:t>
            </a:r>
          </a:p>
          <a:p>
            <a:endParaRPr lang="en-US" dirty="0"/>
          </a:p>
        </p:txBody>
      </p:sp>
      <p:sp>
        <p:nvSpPr>
          <p:cNvPr id="4" name="Rectangle 3">
            <a:extLst>
              <a:ext uri="{FF2B5EF4-FFF2-40B4-BE49-F238E27FC236}">
                <a16:creationId xmlns:a16="http://schemas.microsoft.com/office/drawing/2014/main" id="{19FA0342-475B-6F44-BE4D-99B8D2851AC8}"/>
              </a:ext>
            </a:extLst>
          </p:cNvPr>
          <p:cNvSpPr/>
          <p:nvPr/>
        </p:nvSpPr>
        <p:spPr>
          <a:xfrm>
            <a:off x="899962" y="1308401"/>
            <a:ext cx="3335154" cy="1815882"/>
          </a:xfrm>
          <a:prstGeom prst="rect">
            <a:avLst/>
          </a:prstGeom>
        </p:spPr>
        <p:txBody>
          <a:bodyPr wrap="square">
            <a:spAutoFit/>
          </a:bodyPr>
          <a:lstStyle/>
          <a:p>
            <a:endParaRPr lang="en-US" dirty="0">
              <a:solidFill>
                <a:srgbClr val="333333"/>
              </a:solidFill>
              <a:latin typeface="Source Sans Pro" panose="020B0503030403020204" pitchFamily="34" charset="0"/>
            </a:endParaRPr>
          </a:p>
          <a:p>
            <a:r>
              <a:rPr lang="en-US" dirty="0"/>
              <a:t>Hotspot analysis using </a:t>
            </a:r>
            <a:r>
              <a:rPr lang="en-US" i="1" u="sng" dirty="0" err="1"/>
              <a:t>Getis</a:t>
            </a:r>
            <a:r>
              <a:rPr lang="en-US" i="1" u="sng" dirty="0"/>
              <a:t>-Ord Gi*</a:t>
            </a:r>
            <a:r>
              <a:rPr lang="en-US" dirty="0"/>
              <a:t> statistic (sometimes referred to as GI-star) uses spatial vectors to identify the locations of statistically significant hot spots and cold spots in data. The z-scores and p-values indicates where features with either high or low values cluster spatially.</a:t>
            </a:r>
          </a:p>
        </p:txBody>
      </p:sp>
      <p:pic>
        <p:nvPicPr>
          <p:cNvPr id="9" name="Picture 8" descr="Map&#10;&#10;Description automatically generated">
            <a:extLst>
              <a:ext uri="{FF2B5EF4-FFF2-40B4-BE49-F238E27FC236}">
                <a16:creationId xmlns:a16="http://schemas.microsoft.com/office/drawing/2014/main" id="{6779E92B-3DB5-DF4D-8EF7-5BAFBAF410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2869" y="346271"/>
            <a:ext cx="2938219" cy="3843391"/>
          </a:xfrm>
          <a:prstGeom prst="rect">
            <a:avLst/>
          </a:prstGeom>
        </p:spPr>
      </p:pic>
    </p:spTree>
    <p:extLst>
      <p:ext uri="{BB962C8B-B14F-4D97-AF65-F5344CB8AC3E}">
        <p14:creationId xmlns:p14="http://schemas.microsoft.com/office/powerpoint/2010/main" val="30081539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Home Pag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UI_CNR_template_2015</Template>
  <TotalTime>13360</TotalTime>
  <Words>2046</Words>
  <Application>Microsoft Office PowerPoint</Application>
  <PresentationFormat>On-screen Show (16:9)</PresentationFormat>
  <Paragraphs>162</Paragraphs>
  <Slides>19</Slides>
  <Notes>9</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19</vt:i4>
      </vt:variant>
    </vt:vector>
  </HeadingPairs>
  <TitlesOfParts>
    <vt:vector size="32" baseType="lpstr">
      <vt:lpstr>Arial</vt:lpstr>
      <vt:lpstr>Arial</vt:lpstr>
      <vt:lpstr>Avenir Next W01</vt:lpstr>
      <vt:lpstr>Calibri</vt:lpstr>
      <vt:lpstr>Cambria Math</vt:lpstr>
      <vt:lpstr>Consolas</vt:lpstr>
      <vt:lpstr>Helvetica</vt:lpstr>
      <vt:lpstr>Lucida Grande</vt:lpstr>
      <vt:lpstr>Rockwell</vt:lpstr>
      <vt:lpstr>Source Sans Pro</vt:lpstr>
      <vt:lpstr>Wingdings</vt:lpstr>
      <vt:lpstr>Home Page</vt:lpstr>
      <vt:lpstr>Title</vt:lpstr>
      <vt:lpstr>BCB 503 Advanced Geospatial analysis workshop  Advanced Geospatial Analysis: Autocorrelation, Kriging, Spatially weighted Regression   Spring 2022</vt:lpstr>
      <vt:lpstr>Advanced Geo Analysis</vt:lpstr>
      <vt:lpstr>Spatial randomness</vt:lpstr>
      <vt:lpstr>Spatial Autocorrelation</vt:lpstr>
      <vt:lpstr>Quantifying SAC</vt:lpstr>
      <vt:lpstr>Morans I</vt:lpstr>
      <vt:lpstr>PowerPoint Presentation</vt:lpstr>
      <vt:lpstr>Gearys C</vt:lpstr>
      <vt:lpstr>Getis-Ord GI*</vt:lpstr>
      <vt:lpstr>Introduction to kriging</vt:lpstr>
      <vt:lpstr>Variogram/semivariogram</vt:lpstr>
      <vt:lpstr>Variogram/semivariogram</vt:lpstr>
      <vt:lpstr>Introduction to kriging</vt:lpstr>
      <vt:lpstr>Introduction to kriging</vt:lpstr>
      <vt:lpstr>Geo Weighted Regression</vt:lpstr>
      <vt:lpstr>Geo Weighted Regression</vt:lpstr>
      <vt:lpstr>Geo Weighted Regression</vt:lpstr>
      <vt:lpstr>Geo Weighted Regression</vt:lpstr>
      <vt:lpstr>EXTRA Readings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Seamon, Erich (erichs@uidaho.edu)</dc:creator>
  <cp:lastModifiedBy>Seamon, Erich (erichs@uidaho.edu)</cp:lastModifiedBy>
  <cp:revision>194</cp:revision>
  <dcterms:created xsi:type="dcterms:W3CDTF">2015-12-18T06:52:51Z</dcterms:created>
  <dcterms:modified xsi:type="dcterms:W3CDTF">2022-05-03T20:09:19Z</dcterms:modified>
</cp:coreProperties>
</file>