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4" r:id="rId2"/>
  </p:sldMasterIdLst>
  <p:notesMasterIdLst>
    <p:notesMasterId r:id="rId16"/>
  </p:notesMasterIdLst>
  <p:sldIdLst>
    <p:sldId id="335" r:id="rId3"/>
    <p:sldId id="415" r:id="rId4"/>
    <p:sldId id="451" r:id="rId5"/>
    <p:sldId id="440" r:id="rId6"/>
    <p:sldId id="452" r:id="rId7"/>
    <p:sldId id="444" r:id="rId8"/>
    <p:sldId id="445" r:id="rId9"/>
    <p:sldId id="446" r:id="rId10"/>
    <p:sldId id="447" r:id="rId11"/>
    <p:sldId id="448" r:id="rId12"/>
    <p:sldId id="449" r:id="rId13"/>
    <p:sldId id="450" r:id="rId14"/>
    <p:sldId id="442" r:id="rId15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orient="horz" pos="1620">
          <p15:clr>
            <a:srgbClr val="A4A3A4"/>
          </p15:clr>
        </p15:guide>
        <p15:guide id="4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27E55"/>
    <a:srgbClr val="8C6E43"/>
    <a:srgbClr val="272827"/>
    <a:srgbClr val="6E6E6E"/>
    <a:srgbClr val="A5A5A5"/>
    <a:srgbClr val="8888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36" autoAdjust="0"/>
    <p:restoredTop sz="74791" autoAdjust="0"/>
  </p:normalViewPr>
  <p:slideViewPr>
    <p:cSldViewPr snapToGrid="0">
      <p:cViewPr varScale="1">
        <p:scale>
          <a:sx n="138" d="100"/>
          <a:sy n="138" d="100"/>
        </p:scale>
        <p:origin x="1464" y="184"/>
      </p:cViewPr>
      <p:guideLst>
        <p:guide orient="horz" pos="2160"/>
        <p:guide pos="3840"/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87" d="100"/>
        <a:sy n="87" d="100"/>
      </p:scale>
      <p:origin x="0" y="-1841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3D4395-F4BB-4776-AD1A-E1F7520CF444}" type="datetimeFigureOut">
              <a:rPr lang="en-US" smtClean="0"/>
              <a:t>4/25/21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0993E8-77CB-4CE8-8134-9D98A3510F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4422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0993E8-77CB-4CE8-8134-9D98A3510F3A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524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Autocorrelation – correlation of the variable with itself, across space. </a:t>
            </a:r>
            <a:r>
              <a:rPr lang="en-US" dirty="0" err="1"/>
              <a:t>Eg.</a:t>
            </a:r>
            <a:r>
              <a:rPr lang="en-US" dirty="0"/>
              <a:t> How are crime rates correlated to other crime rates in space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0993E8-77CB-4CE8-8134-9D98A3510F3A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2462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Test statistic: calculated from the data and compared to a reference distribution</a:t>
            </a:r>
          </a:p>
          <a:p>
            <a:endParaRPr lang="en-US" dirty="0"/>
          </a:p>
          <a:p>
            <a:r>
              <a:rPr lang="en-US" dirty="0"/>
              <a:t>Spatial weights: 1) formal expression of locational similarity</a:t>
            </a:r>
          </a:p>
          <a:p>
            <a:r>
              <a:rPr lang="en-US" dirty="0"/>
              <a:t>2) Spatial autocorrelation is about interaction</a:t>
            </a:r>
          </a:p>
          <a:p>
            <a:r>
              <a:rPr lang="en-US" dirty="0"/>
              <a:t>3) Meant to constrain the number of neighbors (</a:t>
            </a:r>
            <a:r>
              <a:rPr lang="en-US" dirty="0" err="1"/>
              <a:t>ie</a:t>
            </a:r>
            <a:r>
              <a:rPr lang="en-US" dirty="0"/>
              <a:t> only those that share a border)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0993E8-77CB-4CE8-8134-9D98A3510F3A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5107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99D341E-1206-8242-92C3-E052AB1AB871}"/>
              </a:ext>
            </a:extLst>
          </p:cNvPr>
          <p:cNvSpPr/>
          <p:nvPr userDrawn="1"/>
        </p:nvSpPr>
        <p:spPr>
          <a:xfrm>
            <a:off x="6697579" y="4472357"/>
            <a:ext cx="2189747" cy="5805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drawing of a face&#10;&#10;Description automatically generated">
            <a:extLst>
              <a:ext uri="{FF2B5EF4-FFF2-40B4-BE49-F238E27FC236}">
                <a16:creationId xmlns:a16="http://schemas.microsoft.com/office/drawing/2014/main" id="{0BB48CB9-C27A-C74F-B008-E7127E2F247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3325" y="4472357"/>
            <a:ext cx="1524001" cy="580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483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-31749" y="626619"/>
            <a:ext cx="214313" cy="31794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0"/>
          </p:nvPr>
        </p:nvSpPr>
        <p:spPr>
          <a:xfrm>
            <a:off x="374493" y="1339135"/>
            <a:ext cx="4402931" cy="228838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Title 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90573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-31749" y="354766"/>
            <a:ext cx="214313" cy="58979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337760" y="292626"/>
            <a:ext cx="3324225" cy="279834"/>
          </a:xfrm>
        </p:spPr>
        <p:txBody>
          <a:bodyPr lIns="0"/>
          <a:lstStyle>
            <a:lvl1pPr>
              <a:defRPr baseline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6" name="Text Placeholder 22"/>
          <p:cNvSpPr>
            <a:spLocks noGrp="1"/>
          </p:cNvSpPr>
          <p:nvPr>
            <p:ph type="body" sz="quarter" idx="11"/>
          </p:nvPr>
        </p:nvSpPr>
        <p:spPr>
          <a:xfrm>
            <a:off x="374493" y="1339135"/>
            <a:ext cx="4402931" cy="228838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9175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4686300"/>
            <a:ext cx="1905000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4686300"/>
            <a:ext cx="2895600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4686300"/>
            <a:ext cx="1905000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D36FC1-DE87-4162-BB74-2BF3C647F8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234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emf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emf"/><Relationship Id="rId5" Type="http://schemas.openxmlformats.org/officeDocument/2006/relationships/image" Target="../media/image2.emf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0612" y="3869273"/>
            <a:ext cx="3742256" cy="1871128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>
          <a:xfrm>
            <a:off x="0" y="0"/>
            <a:ext cx="9144000" cy="4385733"/>
          </a:xfrm>
          <a:prstGeom prst="rect">
            <a:avLst/>
          </a:prstGeom>
          <a:solidFill>
            <a:srgbClr val="27282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97220" y="3824672"/>
            <a:ext cx="579961" cy="1112897"/>
          </a:xfrm>
          <a:prstGeom prst="rect">
            <a:avLst/>
          </a:prstGeom>
        </p:spPr>
      </p:pic>
      <p:sp>
        <p:nvSpPr>
          <p:cNvPr id="14" name="Title Placeholder 13"/>
          <p:cNvSpPr>
            <a:spLocks noGrp="1"/>
          </p:cNvSpPr>
          <p:nvPr>
            <p:ph type="title"/>
          </p:nvPr>
        </p:nvSpPr>
        <p:spPr>
          <a:xfrm>
            <a:off x="605260" y="1711614"/>
            <a:ext cx="5104958" cy="117088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3" name="Picture 2" descr="UI_Seal_white.png"/>
          <p:cNvPicPr>
            <a:picLocks noChangeAspect="1"/>
          </p:cNvPicPr>
          <p:nvPr userDrawn="1"/>
        </p:nvPicPr>
        <p:blipFill rotWithShape="1">
          <a:blip r:embed="rId5">
            <a:alphaModFix am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18" r="4445" b="5350"/>
          <a:stretch/>
        </p:blipFill>
        <p:spPr>
          <a:xfrm>
            <a:off x="4229100" y="-1"/>
            <a:ext cx="4914900" cy="439420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A0D849E-FEF9-F340-9DC0-C09D82A66C55}"/>
              </a:ext>
            </a:extLst>
          </p:cNvPr>
          <p:cNvSpPr/>
          <p:nvPr userDrawn="1"/>
        </p:nvSpPr>
        <p:spPr>
          <a:xfrm>
            <a:off x="6697579" y="4472357"/>
            <a:ext cx="2189747" cy="5805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drawing of a face&#10;&#10;Description automatically generated">
            <a:extLst>
              <a:ext uri="{FF2B5EF4-FFF2-40B4-BE49-F238E27FC236}">
                <a16:creationId xmlns:a16="http://schemas.microsoft.com/office/drawing/2014/main" id="{67CDFD9D-2F7E-0149-8F79-44C343AA5A89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3325" y="4472357"/>
            <a:ext cx="1524001" cy="580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228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kern="1200" cap="all">
          <a:solidFill>
            <a:schemeClr val="bg1"/>
          </a:solidFill>
          <a:latin typeface="Rockwell"/>
          <a:ea typeface="+mj-ea"/>
          <a:cs typeface="Rockwell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idx="1"/>
          </p:nvPr>
        </p:nvSpPr>
        <p:spPr>
          <a:xfrm>
            <a:off x="376083" y="1340879"/>
            <a:ext cx="4635149" cy="227842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dirty="0"/>
              <a:t>Click to edit Master text styles 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4389438"/>
            <a:ext cx="9144000" cy="75406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297219" y="3824671"/>
            <a:ext cx="579961" cy="1112897"/>
          </a:xfrm>
          <a:prstGeom prst="rect">
            <a:avLst/>
          </a:prstGeom>
        </p:spPr>
      </p:pic>
      <p:sp>
        <p:nvSpPr>
          <p:cNvPr id="19" name="Title Placeholder 16"/>
          <p:cNvSpPr>
            <a:spLocks noGrp="1"/>
          </p:cNvSpPr>
          <p:nvPr>
            <p:ph type="title"/>
          </p:nvPr>
        </p:nvSpPr>
        <p:spPr>
          <a:xfrm>
            <a:off x="330851" y="492709"/>
            <a:ext cx="8229600" cy="57158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title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0612" y="3869273"/>
            <a:ext cx="3742256" cy="1871128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0FB2B2E-6E92-744F-9AC3-D15606AAD2CC}"/>
              </a:ext>
            </a:extLst>
          </p:cNvPr>
          <p:cNvSpPr/>
          <p:nvPr userDrawn="1"/>
        </p:nvSpPr>
        <p:spPr>
          <a:xfrm>
            <a:off x="6769768" y="4472357"/>
            <a:ext cx="2117558" cy="5805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A drawing of a face&#10;&#10;Description automatically generated">
            <a:extLst>
              <a:ext uri="{FF2B5EF4-FFF2-40B4-BE49-F238E27FC236}">
                <a16:creationId xmlns:a16="http://schemas.microsoft.com/office/drawing/2014/main" id="{E13FBB49-AB27-D648-846F-3191C3F853A2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3592" y="4472357"/>
            <a:ext cx="1524001" cy="580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189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9" r:id="rId3"/>
  </p:sldLayoutIdLst>
  <p:txStyles>
    <p:titleStyle>
      <a:lvl1pPr algn="l" defTabSz="342900" rtl="0" eaLnBrk="1" latinLnBrk="0" hangingPunct="1">
        <a:spcBef>
          <a:spcPct val="0"/>
        </a:spcBef>
        <a:buNone/>
        <a:defRPr sz="3600" b="0" i="0" kern="1200" cap="all">
          <a:solidFill>
            <a:srgbClr val="A27E55"/>
          </a:solidFill>
          <a:latin typeface="Rockwell"/>
          <a:ea typeface="+mj-ea"/>
          <a:cs typeface="+mj-cs"/>
        </a:defRPr>
      </a:lvl1pPr>
    </p:titleStyle>
    <p:bodyStyle>
      <a:lvl1pPr marL="0" indent="0" algn="l" defTabSz="342900" rtl="0" eaLnBrk="1" latinLnBrk="0" hangingPunct="1">
        <a:lnSpc>
          <a:spcPts val="2160"/>
        </a:lnSpc>
        <a:spcBef>
          <a:spcPts val="0"/>
        </a:spcBef>
        <a:spcAft>
          <a:spcPts val="900"/>
        </a:spcAft>
        <a:buClr>
          <a:srgbClr val="A27E55"/>
        </a:buClr>
        <a:buFont typeface="Wingdings" charset="2"/>
        <a:buNone/>
        <a:defRPr sz="1800" kern="1200">
          <a:solidFill>
            <a:srgbClr val="6E6E6E"/>
          </a:solidFill>
          <a:latin typeface="Helvetica"/>
          <a:ea typeface="+mn-ea"/>
          <a:cs typeface="Helvetica"/>
        </a:defRPr>
      </a:lvl1pPr>
      <a:lvl2pPr marL="377190" indent="-171450" algn="l" defTabSz="342900" rtl="0" eaLnBrk="1" latinLnBrk="0" hangingPunct="1">
        <a:lnSpc>
          <a:spcPts val="1710"/>
        </a:lnSpc>
        <a:spcBef>
          <a:spcPts val="0"/>
        </a:spcBef>
        <a:spcAft>
          <a:spcPts val="900"/>
        </a:spcAft>
        <a:buClr>
          <a:srgbClr val="A27E55"/>
        </a:buClr>
        <a:buFont typeface="Wingdings" charset="2"/>
        <a:buChar char="§"/>
        <a:defRPr sz="1500" kern="1200">
          <a:solidFill>
            <a:srgbClr val="6E6E6E"/>
          </a:solidFill>
          <a:latin typeface="Helvetica"/>
          <a:ea typeface="+mn-ea"/>
          <a:cs typeface="Helvetica"/>
        </a:defRPr>
      </a:lvl2pPr>
      <a:lvl3pPr marL="514350" indent="-123444" algn="l" defTabSz="342900" rtl="0" eaLnBrk="1" latinLnBrk="0" hangingPunct="1">
        <a:lnSpc>
          <a:spcPts val="1560"/>
        </a:lnSpc>
        <a:spcBef>
          <a:spcPts val="0"/>
        </a:spcBef>
        <a:spcAft>
          <a:spcPts val="450"/>
        </a:spcAft>
        <a:buClr>
          <a:srgbClr val="A27E55"/>
        </a:buClr>
        <a:buFont typeface="Wingdings" charset="2"/>
        <a:buChar char="§"/>
        <a:defRPr sz="1400" kern="1200" baseline="0">
          <a:solidFill>
            <a:srgbClr val="6E6E6E"/>
          </a:solidFill>
          <a:latin typeface="Helvetica"/>
          <a:ea typeface="+mn-ea"/>
          <a:cs typeface="Helvetica"/>
        </a:defRPr>
      </a:lvl3pPr>
      <a:lvl4pPr marL="692658" indent="-144018" algn="l" defTabSz="342900" rtl="0" eaLnBrk="1" latinLnBrk="0" hangingPunct="1">
        <a:lnSpc>
          <a:spcPts val="1485"/>
        </a:lnSpc>
        <a:spcBef>
          <a:spcPts val="0"/>
        </a:spcBef>
        <a:spcAft>
          <a:spcPts val="450"/>
        </a:spcAft>
        <a:buClr>
          <a:srgbClr val="A27E55"/>
        </a:buClr>
        <a:buFont typeface="Wingdings" charset="2"/>
        <a:buChar char="§"/>
        <a:defRPr sz="1200" kern="1200" baseline="0">
          <a:solidFill>
            <a:srgbClr val="6E6E6E"/>
          </a:solidFill>
          <a:latin typeface="Helvetica"/>
          <a:ea typeface="+mn-ea"/>
          <a:cs typeface="Helvetica"/>
        </a:defRPr>
      </a:lvl4pPr>
      <a:lvl5pPr marL="898398" indent="-116586" algn="l" defTabSz="342900" rtl="0" eaLnBrk="1" latinLnBrk="0" hangingPunct="1">
        <a:lnSpc>
          <a:spcPts val="1260"/>
        </a:lnSpc>
        <a:spcBef>
          <a:spcPts val="0"/>
        </a:spcBef>
        <a:spcAft>
          <a:spcPts val="0"/>
        </a:spcAft>
        <a:buClr>
          <a:srgbClr val="A27E55"/>
        </a:buClr>
        <a:buFont typeface="Wingdings" charset="2"/>
        <a:buChar char="§"/>
        <a:defRPr sz="1100" kern="1200">
          <a:solidFill>
            <a:srgbClr val="6E6E6E"/>
          </a:solidFill>
          <a:latin typeface="Helvetica"/>
          <a:ea typeface="+mn-ea"/>
          <a:cs typeface="Helvetica"/>
        </a:defRPr>
      </a:lvl5pPr>
      <a:lvl6pPr marL="1714500" indent="0" algn="l" defTabSz="342900" rtl="0" eaLnBrk="1" latinLnBrk="0" hangingPunct="1">
        <a:spcBef>
          <a:spcPct val="20000"/>
        </a:spcBef>
        <a:buFont typeface="Arial"/>
        <a:buNone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>
            <a:spLocks noGrp="1"/>
          </p:cNvSpPr>
          <p:nvPr>
            <p:ph type="title"/>
          </p:nvPr>
        </p:nvSpPr>
        <p:spPr>
          <a:xfrm>
            <a:off x="603098" y="727401"/>
            <a:ext cx="7984558" cy="1170886"/>
          </a:xfrm>
        </p:spPr>
        <p:txBody>
          <a:bodyPr/>
          <a:lstStyle/>
          <a:p>
            <a:r>
              <a:rPr lang="en-US" dirty="0"/>
              <a:t>BCB 503 Advanced Geospatial analysis workshop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Advanced Geospatial Analysis: Autocorrelation, Kriging, Spatially weighted Regression</a:t>
            </a:r>
            <a:br>
              <a:rPr lang="en-US" dirty="0"/>
            </a:br>
            <a:br>
              <a:rPr lang="en-US" dirty="0"/>
            </a:br>
            <a:r>
              <a:rPr lang="en-US" dirty="0"/>
              <a:t>	</a:t>
            </a:r>
            <a:r>
              <a:rPr lang="en-US" sz="2400" dirty="0"/>
              <a:t>Spring 2021</a:t>
            </a:r>
          </a:p>
        </p:txBody>
      </p:sp>
    </p:spTree>
    <p:extLst>
      <p:ext uri="{BB962C8B-B14F-4D97-AF65-F5344CB8AC3E}">
        <p14:creationId xmlns:p14="http://schemas.microsoft.com/office/powerpoint/2010/main" val="25618646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D11B2-48E2-5C41-9D42-ADF562F68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kriging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5D4116-AC65-5F4F-8F8A-62E05874F7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2. Kriging</a:t>
            </a:r>
          </a:p>
        </p:txBody>
      </p:sp>
      <p:pic>
        <p:nvPicPr>
          <p:cNvPr id="7" name="Picture 6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1E5A53DD-EDD8-BB4D-B857-156D4143AD5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6" t="2068" r="23267" b="-2068"/>
          <a:stretch/>
        </p:blipFill>
        <p:spPr>
          <a:xfrm>
            <a:off x="5467150" y="1319294"/>
            <a:ext cx="3436219" cy="250491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0213625-DD1B-1D48-A900-141EF642A1F1}"/>
              </a:ext>
            </a:extLst>
          </p:cNvPr>
          <p:cNvSpPr/>
          <p:nvPr/>
        </p:nvSpPr>
        <p:spPr>
          <a:xfrm>
            <a:off x="496922" y="1064298"/>
            <a:ext cx="4865571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sz="1800" dirty="0">
                <a:solidFill>
                  <a:srgbClr val="6E6E6E"/>
                </a:solidFill>
                <a:latin typeface="Helvetica"/>
              </a:rPr>
              <a:t>Kriging predicts the value at a given point by computing a weighted average of the known values of the function in the neighborhood of the point. Unlike other deterministic interpolation methods such as inverse distance weighting (IDW) &amp; Splining, kriging is based on the statistical relationships among the measured points to interpolate the values in the spatial field.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21196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24364-6563-EA45-AB5A-6CF8B5D48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kriging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3C8FF7-1DB5-E547-B0D6-C1CD5D8C293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2. Kriging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664CC7-7636-D947-94E6-69CFADA3EC0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28497" y="1329552"/>
            <a:ext cx="4402931" cy="2288381"/>
          </a:xfrm>
        </p:spPr>
        <p:txBody>
          <a:bodyPr/>
          <a:lstStyle/>
          <a:p>
            <a:r>
              <a:rPr lang="en-US" dirty="0"/>
              <a:t>Kriging produces a prediction surface with uncertainty. Although </a:t>
            </a:r>
            <a:r>
              <a:rPr lang="en-US" b="1" dirty="0"/>
              <a:t>stationarity (constant mean and variance) and isotropy (uniformity in all directions) </a:t>
            </a:r>
            <a:r>
              <a:rPr lang="en-US" dirty="0"/>
              <a:t>are the two main assumptions for kriging to provide best linear unbiased prediction, there is flexibility of these assumptions for various forms and methods of kriging</a:t>
            </a:r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082039C0-8BF2-F34B-A8A3-391E49E7CB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7869" y="1180536"/>
            <a:ext cx="3811674" cy="2437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7309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21CF8-FF22-4247-8824-870CB296E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 Weighted Regression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5F14D8-9C39-FC42-8F7D-BEE528235E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7760" y="292626"/>
            <a:ext cx="4234240" cy="279834"/>
          </a:xfrm>
        </p:spPr>
        <p:txBody>
          <a:bodyPr/>
          <a:lstStyle/>
          <a:p>
            <a:r>
              <a:rPr lang="en-US" dirty="0"/>
              <a:t>3. Geographically Weighted Regression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212D99A-8E49-884F-9050-B055DF84C908}"/>
              </a:ext>
            </a:extLst>
          </p:cNvPr>
          <p:cNvSpPr/>
          <p:nvPr/>
        </p:nvSpPr>
        <p:spPr>
          <a:xfrm>
            <a:off x="337760" y="1232922"/>
            <a:ext cx="851748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33333"/>
                </a:solidFill>
                <a:latin typeface="Source Sans Pro" panose="020B0503030403020204" pitchFamily="34" charset="0"/>
              </a:rPr>
              <a:t>Geographically weighted regression (GWR) is a useful tool for exploring spatial heterogeneity in the relationships between variables where non-stationarity is taking place on the space, that is where locally weighted regression coefficients move away from their global values. </a:t>
            </a:r>
          </a:p>
          <a:p>
            <a:endParaRPr lang="en-US" dirty="0">
              <a:solidFill>
                <a:srgbClr val="333333"/>
              </a:solidFill>
              <a:latin typeface="Source Sans Pro" panose="020B0503030403020204" pitchFamily="34" charset="0"/>
            </a:endParaRPr>
          </a:p>
          <a:p>
            <a:r>
              <a:rPr lang="en-US" dirty="0">
                <a:solidFill>
                  <a:srgbClr val="333333"/>
                </a:solidFill>
                <a:latin typeface="Source Sans Pro" panose="020B0503030403020204" pitchFamily="34" charset="0"/>
              </a:rPr>
              <a:t>It allows us to understand changes in importance of different variables over space. First In GWR, the appropriate bandwidth needs to be selected for an isotropic spatial weights kernel (typically a Gaussian kernel), with a fixed bandwidth chosen by leave-one-out cross-validation.</a:t>
            </a:r>
          </a:p>
          <a:p>
            <a:br>
              <a:rPr lang="en-US" dirty="0"/>
            </a:br>
            <a:endParaRPr lang="en-US" dirty="0"/>
          </a:p>
        </p:txBody>
      </p:sp>
      <p:pic>
        <p:nvPicPr>
          <p:cNvPr id="7" name="Picture 6" descr="A picture containing text, watch&#10;&#10;Description automatically generated">
            <a:extLst>
              <a:ext uri="{FF2B5EF4-FFF2-40B4-BE49-F238E27FC236}">
                <a16:creationId xmlns:a16="http://schemas.microsoft.com/office/drawing/2014/main" id="{9DB98C95-1881-C842-8461-B90CE1B569C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488"/>
          <a:stretch/>
        </p:blipFill>
        <p:spPr>
          <a:xfrm>
            <a:off x="205406" y="2835978"/>
            <a:ext cx="3529196" cy="104700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2EB2011-09D8-EE41-9AFC-BE4B8887E1D0}"/>
              </a:ext>
            </a:extLst>
          </p:cNvPr>
          <p:cNvSpPr txBox="1"/>
          <p:nvPr/>
        </p:nvSpPr>
        <p:spPr>
          <a:xfrm>
            <a:off x="3873198" y="2835978"/>
            <a:ext cx="5270802" cy="1384995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1200" b="1" dirty="0"/>
              <a:t>Where:</a:t>
            </a:r>
          </a:p>
          <a:p>
            <a:r>
              <a:rPr lang="en-US" sz="1200" i="1" dirty="0" err="1"/>
              <a:t>yi</a:t>
            </a:r>
            <a:r>
              <a:rPr lang="en-US" sz="1200" i="1" dirty="0"/>
              <a:t> </a:t>
            </a:r>
            <a:r>
              <a:rPr lang="en-US" sz="1200" dirty="0"/>
              <a:t>is the dependent variable as location </a:t>
            </a:r>
            <a:r>
              <a:rPr lang="en-US" sz="1200" i="1" dirty="0"/>
              <a:t>i</a:t>
            </a:r>
            <a:r>
              <a:rPr lang="en-US" sz="1200" dirty="0"/>
              <a:t>;</a:t>
            </a:r>
          </a:p>
          <a:p>
            <a:r>
              <a:rPr lang="en-US" sz="1200" i="1" dirty="0" err="1"/>
              <a:t>xik</a:t>
            </a:r>
            <a:r>
              <a:rPr lang="en-US" sz="1200" dirty="0"/>
              <a:t> is the value of the kth independent variable @ location </a:t>
            </a:r>
            <a:r>
              <a:rPr lang="en-US" sz="1200" i="1" dirty="0" err="1"/>
              <a:t>i</a:t>
            </a:r>
            <a:r>
              <a:rPr lang="en-US" sz="1200" dirty="0"/>
              <a:t>;</a:t>
            </a:r>
          </a:p>
          <a:p>
            <a:r>
              <a:rPr lang="en-US" sz="1200" i="1" dirty="0"/>
              <a:t>m</a:t>
            </a:r>
            <a:r>
              <a:rPr lang="en-US" sz="1200" dirty="0"/>
              <a:t> is the number of independent variables;</a:t>
            </a:r>
          </a:p>
          <a:p>
            <a:r>
              <a:rPr lang="en-US" sz="1200" i="1" dirty="0"/>
              <a:t>Bio</a:t>
            </a:r>
            <a:r>
              <a:rPr lang="en-US" sz="1200" dirty="0"/>
              <a:t> is the intercept at location </a:t>
            </a:r>
            <a:r>
              <a:rPr lang="en-US" sz="1200" i="1" dirty="0"/>
              <a:t>i</a:t>
            </a:r>
            <a:r>
              <a:rPr lang="en-US" sz="1200" dirty="0"/>
              <a:t>;</a:t>
            </a:r>
          </a:p>
          <a:p>
            <a:r>
              <a:rPr lang="en-US" sz="1200" i="1" dirty="0"/>
              <a:t>Bik</a:t>
            </a:r>
            <a:r>
              <a:rPr lang="en-US" sz="1200" dirty="0"/>
              <a:t> is the local regression coefficient for the kth independent variable at location </a:t>
            </a:r>
            <a:r>
              <a:rPr lang="en-US" sz="1200" i="1" dirty="0" err="1"/>
              <a:t>i</a:t>
            </a:r>
            <a:endParaRPr lang="en-US" sz="1200" i="1" dirty="0"/>
          </a:p>
          <a:p>
            <a:r>
              <a:rPr lang="en-US" sz="1200" i="1" dirty="0" err="1"/>
              <a:t>Ei</a:t>
            </a:r>
            <a:r>
              <a:rPr lang="en-US" sz="1200" dirty="0"/>
              <a:t> is the random error at location</a:t>
            </a:r>
            <a:r>
              <a:rPr lang="en-US" sz="1200" i="1" dirty="0"/>
              <a:t> i</a:t>
            </a:r>
          </a:p>
        </p:txBody>
      </p:sp>
    </p:spTree>
    <p:extLst>
      <p:ext uri="{BB962C8B-B14F-4D97-AF65-F5344CB8AC3E}">
        <p14:creationId xmlns:p14="http://schemas.microsoft.com/office/powerpoint/2010/main" val="27558010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A2DDD-2A87-FB4C-916B-D4F3D2EE5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Reasonings for SAC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E2DA19-9AC3-2346-A70D-FB7B1FF59E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1. Spatial Autocorrelation</a:t>
            </a:r>
          </a:p>
          <a:p>
            <a:endParaRPr lang="en-US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EA9E51CB-C4FE-D540-8E63-ECEAA6B2473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90680" y="1355611"/>
            <a:ext cx="7509942" cy="2288381"/>
          </a:xfrm>
        </p:spPr>
        <p:txBody>
          <a:bodyPr/>
          <a:lstStyle/>
          <a:p>
            <a:r>
              <a:rPr lang="en-US" sz="1600" dirty="0"/>
              <a:t>Why should I care about spatial autocorrelation?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Spatial data is usually locationally dependent.  This can result in a dataset appearing to have correlations which may be due to their inherent locational dependence, rather than the correlations of other non-related variables.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Its good to have a sense of how spatially autocorrelated a dataset may be, when you are applying other spatial analysis techniques</a:t>
            </a:r>
          </a:p>
        </p:txBody>
      </p:sp>
    </p:spTree>
    <p:extLst>
      <p:ext uri="{BB962C8B-B14F-4D97-AF65-F5344CB8AC3E}">
        <p14:creationId xmlns:p14="http://schemas.microsoft.com/office/powerpoint/2010/main" val="1305736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CD2E8-75D0-4A48-AC4A-0C5A28DE9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Geo 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F53484-ACBF-4E4B-AF6D-46F803B239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7760" y="292626"/>
            <a:ext cx="4098773" cy="279834"/>
          </a:xfrm>
        </p:spPr>
        <p:txBody>
          <a:bodyPr/>
          <a:lstStyle/>
          <a:p>
            <a:r>
              <a:rPr lang="en-US" dirty="0"/>
              <a:t>1. Advanced Geospatial Analysis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3692FC-AA04-5449-B181-12607485A37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Wingdings" pitchFamily="2" charset="2"/>
              <a:buChar char="§"/>
            </a:pPr>
            <a:r>
              <a:rPr lang="en-US" dirty="0"/>
              <a:t>Spatial Autocorrelation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dirty="0"/>
              <a:t>Kriging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dirty="0"/>
              <a:t>Spatially Weighted Regression</a:t>
            </a:r>
          </a:p>
        </p:txBody>
      </p:sp>
    </p:spTree>
    <p:extLst>
      <p:ext uri="{BB962C8B-B14F-4D97-AF65-F5344CB8AC3E}">
        <p14:creationId xmlns:p14="http://schemas.microsoft.com/office/powerpoint/2010/main" val="2650284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A9207-D30F-E040-AA6F-3C39681C7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Spatial randomness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EAD9D7-6BE0-BA46-85E0-D7029C317E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1. Advanced Geospatial Analysis</a:t>
            </a:r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FA0817-0131-A942-A1C8-84831B39DF1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74493" y="1339135"/>
            <a:ext cx="8378618" cy="228838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Spatial randomness </a:t>
            </a:r>
            <a:r>
              <a:rPr lang="en-US" dirty="0"/>
              <a:t>– no pattern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spatial randomness is rejected, then there is a spatial structure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Value at one location does not depend on values at other neighboring locations</a:t>
            </a:r>
          </a:p>
        </p:txBody>
      </p:sp>
    </p:spTree>
    <p:extLst>
      <p:ext uri="{BB962C8B-B14F-4D97-AF65-F5344CB8AC3E}">
        <p14:creationId xmlns:p14="http://schemas.microsoft.com/office/powerpoint/2010/main" val="12201627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17DB7-ABE2-9249-BA6F-B38EAAF38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Spatial Autocorrelation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13683F-6D57-C742-BE5C-0343C0B83E5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1. Spatial Autocorrelation</a:t>
            </a:r>
          </a:p>
          <a:p>
            <a:endParaRPr lang="en-US" dirty="0"/>
          </a:p>
        </p:txBody>
      </p:sp>
      <p:pic>
        <p:nvPicPr>
          <p:cNvPr id="5" name="Picture 2" descr="http://image.slidesharecdn.com/migrazioniinputmodalitcompatibilit-101009154606-phpapp02/95/studio-dei-flussi-migratori-in-italia-mediante-analisi-di-autocorrelazione-spaziale-di-grazia-scardaccione-francesco-scorza-giuseppe-las-casas-beniamino-murgante-13-728.jpg?cb=1286639205">
            <a:extLst>
              <a:ext uri="{FF2B5EF4-FFF2-40B4-BE49-F238E27FC236}">
                <a16:creationId xmlns:a16="http://schemas.microsoft.com/office/drawing/2014/main" id="{855E3406-7763-6E4C-849B-CACBD2B5ED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1543" y="1179811"/>
            <a:ext cx="4278534" cy="3024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5041C9D-1A81-1948-A3A1-3D908D6D8B6D}"/>
              </a:ext>
            </a:extLst>
          </p:cNvPr>
          <p:cNvSpPr/>
          <p:nvPr/>
        </p:nvSpPr>
        <p:spPr>
          <a:xfrm>
            <a:off x="585987" y="1245287"/>
            <a:ext cx="3859664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A measure of the degree to which a set of </a:t>
            </a:r>
            <a:r>
              <a:rPr lang="en-US" b="1" dirty="0">
                <a:solidFill>
                  <a:srgbClr val="222222"/>
                </a:solidFill>
                <a:latin typeface="arial" panose="020B0604020202020204" pitchFamily="34" charset="0"/>
              </a:rPr>
              <a:t>spatial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 features and their associated data values tend to be clustered together in space (positive </a:t>
            </a:r>
            <a:r>
              <a:rPr lang="en-US" b="1" dirty="0">
                <a:solidFill>
                  <a:srgbClr val="222222"/>
                </a:solidFill>
                <a:latin typeface="arial" panose="020B0604020202020204" pitchFamily="34" charset="0"/>
              </a:rPr>
              <a:t>spatial autocorrelation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) or dispersed (negative </a:t>
            </a:r>
            <a:r>
              <a:rPr lang="en-US" b="1" dirty="0">
                <a:solidFill>
                  <a:srgbClr val="222222"/>
                </a:solidFill>
                <a:latin typeface="arial" panose="020B0604020202020204" pitchFamily="34" charset="0"/>
              </a:rPr>
              <a:t>spatial autocorrelation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). </a:t>
            </a:r>
            <a:r>
              <a:rPr lang="en-US" dirty="0"/>
              <a:t>Cliff and Ord 1973, 1981</a:t>
            </a:r>
          </a:p>
          <a:p>
            <a:endParaRPr lang="en-US" dirty="0"/>
          </a:p>
          <a:p>
            <a:r>
              <a:rPr lang="en-US" b="1" i="1" dirty="0"/>
              <a:t>Random </a:t>
            </a:r>
            <a:r>
              <a:rPr lang="en-US" b="1" dirty="0"/>
              <a:t>– no autocorrelation – </a:t>
            </a:r>
            <a:r>
              <a:rPr lang="en-US" b="1" u="sng" dirty="0"/>
              <a:t>Null Hypothesis</a:t>
            </a:r>
          </a:p>
          <a:p>
            <a:r>
              <a:rPr lang="en-US" b="1" dirty="0"/>
              <a:t>If Null is rejected, the alternative hypotheses are:</a:t>
            </a:r>
          </a:p>
          <a:p>
            <a:endParaRPr lang="en-US" b="1" dirty="0"/>
          </a:p>
          <a:p>
            <a:r>
              <a:rPr lang="en-US" b="1" i="1" dirty="0"/>
              <a:t>Clustered</a:t>
            </a:r>
            <a:r>
              <a:rPr lang="en-US" b="1" dirty="0"/>
              <a:t> – above zero   </a:t>
            </a:r>
            <a:r>
              <a:rPr lang="en-US" b="1" u="sng" dirty="0"/>
              <a:t>Alternative Hypothesis</a:t>
            </a:r>
          </a:p>
          <a:p>
            <a:r>
              <a:rPr lang="en-US" b="1" i="1" dirty="0"/>
              <a:t>Dispersed</a:t>
            </a:r>
            <a:r>
              <a:rPr lang="en-US" b="1" dirty="0"/>
              <a:t> – below zero  </a:t>
            </a:r>
            <a:r>
              <a:rPr lang="en-US" b="1" u="sng" dirty="0"/>
              <a:t>Alternative Hypothesis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60657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80382-5909-944F-A379-13F1D2C9B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Quantifying SAC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0D2B5C-5A3B-8E4B-B1B5-6023F37A20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1. Spatial Autocorrelation</a:t>
            </a:r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227320-7AF5-CC46-8C79-217C804FE5E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74493" y="1339135"/>
            <a:ext cx="6507938" cy="228838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Statistical testing (using a test statistic)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 likely is the test statistic value if it had occurred under the null hypothesis (spatial randomness)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When unlikely – the null is rejected (low p value)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SAC – we are most interested in capturing/combining</a:t>
            </a:r>
          </a:p>
          <a:p>
            <a:pPr marL="662940" lvl="1" indent="-285750">
              <a:buFont typeface="Arial" panose="020B0604020202020204" pitchFamily="34" charset="0"/>
              <a:buChar char="•"/>
            </a:pPr>
            <a:r>
              <a:rPr lang="en-US" b="1" dirty="0"/>
              <a:t>Attribute similarity – </a:t>
            </a:r>
            <a:r>
              <a:rPr lang="en-US" dirty="0"/>
              <a:t>summary of similarity/dissimilarity of observations of a variable at differing locations    f(x</a:t>
            </a:r>
            <a:r>
              <a:rPr lang="en-US" baseline="-25000" dirty="0"/>
              <a:t>i</a:t>
            </a:r>
            <a:r>
              <a:rPr lang="en-US" dirty="0"/>
              <a:t>, </a:t>
            </a:r>
            <a:r>
              <a:rPr lang="en-US" dirty="0" err="1"/>
              <a:t>x</a:t>
            </a:r>
            <a:r>
              <a:rPr lang="en-US" baseline="-25000" dirty="0" err="1"/>
              <a:t>j</a:t>
            </a:r>
            <a:r>
              <a:rPr lang="en-US" dirty="0"/>
              <a:t>)</a:t>
            </a:r>
          </a:p>
          <a:p>
            <a:pPr marL="662940" lvl="1" indent="-285750">
              <a:buFont typeface="Arial" panose="020B0604020202020204" pitchFamily="34" charset="0"/>
              <a:buChar char="•"/>
            </a:pPr>
            <a:r>
              <a:rPr lang="en-US" b="1" dirty="0"/>
              <a:t>Locational similarity – </a:t>
            </a:r>
            <a:r>
              <a:rPr lang="en-US" dirty="0"/>
              <a:t>formalizing the notion of neighbors.  Construction of spatial weights </a:t>
            </a:r>
            <a:r>
              <a:rPr lang="en-US" dirty="0" err="1"/>
              <a:t>w</a:t>
            </a:r>
            <a:r>
              <a:rPr lang="en-US" baseline="-25000" dirty="0" err="1"/>
              <a:t>ij</a:t>
            </a:r>
            <a:endParaRPr lang="en-US" baseline="-25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EDEEBF1-38EC-174D-8FE3-6AF6FD82CC9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6714906" y="1166722"/>
                <a:ext cx="2294279" cy="521681"/>
              </a:xfrm>
              <a:prstGeom prst="rect">
                <a:avLst/>
              </a:prstGeom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b="0" i="1" baseline="-25000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baseline="-2500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𝑥𝑗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𝑤𝑖𝑗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EDEEBF1-38EC-174D-8FE3-6AF6FD82CC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4906" y="1166722"/>
                <a:ext cx="2294279" cy="521681"/>
              </a:xfrm>
              <a:prstGeom prst="rect">
                <a:avLst/>
              </a:prstGeom>
              <a:blipFill>
                <a:blip r:embed="rId3"/>
                <a:stretch>
                  <a:fillRect l="-7143" t="-145238" b="-20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708D646B-D865-9147-A042-CD4B07026396}"/>
              </a:ext>
            </a:extLst>
          </p:cNvPr>
          <p:cNvSpPr txBox="1"/>
          <p:nvPr/>
        </p:nvSpPr>
        <p:spPr>
          <a:xfrm>
            <a:off x="7075091" y="1790827"/>
            <a:ext cx="2068909" cy="138499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dirty="0"/>
              <a:t>f(</a:t>
            </a:r>
            <a:r>
              <a:rPr lang="en-US" dirty="0" err="1"/>
              <a:t>x</a:t>
            </a:r>
            <a:r>
              <a:rPr lang="en-US" baseline="-25000" dirty="0" err="1"/>
              <a:t>i</a:t>
            </a:r>
            <a:r>
              <a:rPr lang="en-US" dirty="0" err="1"/>
              <a:t>x</a:t>
            </a:r>
            <a:r>
              <a:rPr lang="en-US" baseline="-25000" dirty="0" err="1"/>
              <a:t>j</a:t>
            </a:r>
            <a:r>
              <a:rPr lang="en-US" dirty="0"/>
              <a:t>) is attribute similarity between </a:t>
            </a:r>
            <a:r>
              <a:rPr lang="en-US" i="1" dirty="0" err="1"/>
              <a:t>i</a:t>
            </a:r>
            <a:r>
              <a:rPr lang="en-US" dirty="0"/>
              <a:t> and </a:t>
            </a:r>
            <a:r>
              <a:rPr lang="en-US" i="1" dirty="0"/>
              <a:t>j</a:t>
            </a:r>
            <a:r>
              <a:rPr lang="en-US" dirty="0"/>
              <a:t> for x</a:t>
            </a:r>
          </a:p>
          <a:p>
            <a:endParaRPr lang="en-US" dirty="0"/>
          </a:p>
          <a:p>
            <a:r>
              <a:rPr lang="en-US" dirty="0" err="1"/>
              <a:t>w</a:t>
            </a:r>
            <a:r>
              <a:rPr lang="en-US" baseline="-25000" dirty="0" err="1"/>
              <a:t>ij</a:t>
            </a:r>
            <a:r>
              <a:rPr lang="en-US" dirty="0"/>
              <a:t> is spatial weight between </a:t>
            </a:r>
            <a:r>
              <a:rPr lang="en-US" i="1" dirty="0" err="1"/>
              <a:t>i</a:t>
            </a:r>
            <a:r>
              <a:rPr lang="en-US" dirty="0"/>
              <a:t> and </a:t>
            </a:r>
            <a:r>
              <a:rPr lang="en-US" i="1" dirty="0"/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13162721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17DB7-ABE2-9249-BA6F-B38EAAF38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Morans</a:t>
            </a:r>
            <a:r>
              <a:rPr lang="en-US" dirty="0"/>
              <a:t> I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13683F-6D57-C742-BE5C-0343C0B83E5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1. Spatial Autocorrelation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9FA0342-475B-6F44-BE4D-99B8D2851AC8}"/>
              </a:ext>
            </a:extLst>
          </p:cNvPr>
          <p:cNvSpPr/>
          <p:nvPr/>
        </p:nvSpPr>
        <p:spPr>
          <a:xfrm>
            <a:off x="901371" y="943587"/>
            <a:ext cx="5813465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solidFill>
                <a:srgbClr val="333333"/>
              </a:solidFill>
              <a:latin typeface="Source Sans Pro" panose="020B0503030403020204" pitchFamily="34" charset="0"/>
            </a:endParaRPr>
          </a:p>
          <a:p>
            <a:r>
              <a:rPr lang="en-US" i="1" u="sng" dirty="0">
                <a:solidFill>
                  <a:srgbClr val="333333"/>
                </a:solidFill>
                <a:latin typeface="Source Sans Pro" panose="020B0503030403020204" pitchFamily="34" charset="0"/>
              </a:rPr>
              <a:t>Global Moran’s I </a:t>
            </a:r>
            <a:r>
              <a:rPr lang="en-US" dirty="0">
                <a:solidFill>
                  <a:srgbClr val="333333"/>
                </a:solidFill>
                <a:latin typeface="Source Sans Pro" panose="020B0503030403020204" pitchFamily="34" charset="0"/>
              </a:rPr>
              <a:t>is an inferential statistic, which means that the results of the analysis are always interpreted within the context of its null hypothesis.</a:t>
            </a:r>
          </a:p>
          <a:p>
            <a:endParaRPr lang="en-US" dirty="0">
              <a:solidFill>
                <a:srgbClr val="333333"/>
              </a:solidFill>
              <a:latin typeface="Source Sans Pro" panose="020B0503030403020204" pitchFamily="34" charset="0"/>
            </a:endParaRPr>
          </a:p>
          <a:p>
            <a:r>
              <a:rPr lang="en-US" dirty="0">
                <a:solidFill>
                  <a:srgbClr val="333333"/>
                </a:solidFill>
                <a:latin typeface="Source Sans Pro" panose="020B0503030403020204" pitchFamily="34" charset="0"/>
              </a:rPr>
              <a:t>Like a correlation coefficient, values of Moran’s I range from +1 meaning strong positive spatial autocorrelation to 0 meaning a random pattern to -1 indicating strong negative spatial autocorrelation. </a:t>
            </a:r>
          </a:p>
          <a:p>
            <a:endParaRPr lang="en-US" dirty="0">
              <a:solidFill>
                <a:srgbClr val="333333"/>
              </a:solidFill>
              <a:latin typeface="Source Sans Pro" panose="020B0503030403020204" pitchFamily="34" charset="0"/>
            </a:endParaRPr>
          </a:p>
          <a:p>
            <a:r>
              <a:rPr lang="en-US" i="1" u="sng" dirty="0"/>
              <a:t>Local Moran’s I </a:t>
            </a:r>
            <a:r>
              <a:rPr lang="en-US" dirty="0"/>
              <a:t>statistic was suggested in </a:t>
            </a:r>
            <a:r>
              <a:rPr lang="en-US" dirty="0" err="1"/>
              <a:t>Anselin</a:t>
            </a:r>
            <a:r>
              <a:rPr lang="en-US" dirty="0"/>
              <a:t> (1995) as a way to identify local clusters and spatial outliers. </a:t>
            </a:r>
          </a:p>
          <a:p>
            <a:endParaRPr lang="en-US" dirty="0"/>
          </a:p>
          <a:p>
            <a:r>
              <a:rPr lang="en-US" dirty="0"/>
              <a:t>Moran I is combined with the location of each observation in the </a:t>
            </a:r>
            <a:r>
              <a:rPr lang="en-US" u="sng" dirty="0"/>
              <a:t>Moran Scatterplot</a:t>
            </a:r>
            <a:r>
              <a:rPr lang="en-US" dirty="0"/>
              <a:t>. This allows for a classification of the significant locations as high-high and low-low spatial clusters, and high-low and low-high spatial outliers. </a:t>
            </a:r>
          </a:p>
        </p:txBody>
      </p:sp>
      <p:pic>
        <p:nvPicPr>
          <p:cNvPr id="6" name="Picture 5" descr="Map&#10;&#10;Description automatically generated">
            <a:extLst>
              <a:ext uri="{FF2B5EF4-FFF2-40B4-BE49-F238E27FC236}">
                <a16:creationId xmlns:a16="http://schemas.microsoft.com/office/drawing/2014/main" id="{A3765DCD-4D25-F743-9441-FB9E597F9E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3217" y="943586"/>
            <a:ext cx="2286798" cy="3108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187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17DB7-ABE2-9249-BA6F-B38EAAF38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Gearys</a:t>
            </a:r>
            <a:r>
              <a:rPr lang="en-US" dirty="0"/>
              <a:t> C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13683F-6D57-C742-BE5C-0343C0B83E5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1. Spatial Autocorrelation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9FA0342-475B-6F44-BE4D-99B8D2851AC8}"/>
              </a:ext>
            </a:extLst>
          </p:cNvPr>
          <p:cNvSpPr/>
          <p:nvPr/>
        </p:nvSpPr>
        <p:spPr>
          <a:xfrm>
            <a:off x="1049153" y="1017478"/>
            <a:ext cx="7344077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solidFill>
                <a:srgbClr val="333333"/>
              </a:solidFill>
              <a:latin typeface="Source Sans Pro" panose="020B0503030403020204" pitchFamily="34" charset="0"/>
            </a:endParaRPr>
          </a:p>
          <a:p>
            <a:r>
              <a:rPr lang="en-US" i="1" u="sng" dirty="0" err="1"/>
              <a:t>Gearys</a:t>
            </a:r>
            <a:r>
              <a:rPr lang="en-US" i="1" u="sng" dirty="0"/>
              <a:t> C </a:t>
            </a:r>
            <a:r>
              <a:rPr lang="en-US" dirty="0"/>
              <a:t>determines if adjacent observations of the same attributes are correlated in multi- or bi-directional ways. </a:t>
            </a:r>
          </a:p>
          <a:p>
            <a:endParaRPr lang="en-US" dirty="0"/>
          </a:p>
          <a:p>
            <a:r>
              <a:rPr lang="en-US" dirty="0"/>
              <a:t>The value of Geary’s C lies between 0 and some general value greater than 1. Values significantly lower than one demonstrate increasing positive spatial autocorrelation, while values significantly higher than one illustrate increasing negative spatial autocorrelation. </a:t>
            </a:r>
          </a:p>
          <a:p>
            <a:endParaRPr lang="en-US" dirty="0"/>
          </a:p>
          <a:p>
            <a:r>
              <a:rPr lang="en-US" i="1" u="sng" dirty="0"/>
              <a:t>Geary’s C </a:t>
            </a:r>
            <a:r>
              <a:rPr lang="en-US" dirty="0"/>
              <a:t>is inversely related to Moran’s I, but it is not identical. Moran’s I is a measure of global spatial autocorrelation, while Geary’s C is more sensitive to local spatial autocorrelation.</a:t>
            </a:r>
          </a:p>
          <a:p>
            <a:endParaRPr lang="en-US" dirty="0"/>
          </a:p>
          <a:p>
            <a:r>
              <a:rPr lang="en-US" dirty="0"/>
              <a:t>Geary’s test for spatial autocorrelation using a spatial weights matrix in weights list form. The assumptions underlying the test are sensitive to the form of the graph of </a:t>
            </a:r>
            <a:r>
              <a:rPr lang="en-US" dirty="0" err="1"/>
              <a:t>neighbour</a:t>
            </a:r>
            <a:r>
              <a:rPr lang="en-US" dirty="0"/>
              <a:t> relationships and other factors, and results may be checked against those of the </a:t>
            </a:r>
            <a:r>
              <a:rPr lang="en-US" dirty="0" err="1"/>
              <a:t>geary.mc</a:t>
            </a:r>
            <a:r>
              <a:rPr lang="en-US" dirty="0"/>
              <a:t> permutation</a:t>
            </a:r>
          </a:p>
        </p:txBody>
      </p:sp>
    </p:spTree>
    <p:extLst>
      <p:ext uri="{BB962C8B-B14F-4D97-AF65-F5344CB8AC3E}">
        <p14:creationId xmlns:p14="http://schemas.microsoft.com/office/powerpoint/2010/main" val="18746048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17DB7-ABE2-9249-BA6F-B38EAAF38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Getis</a:t>
            </a:r>
            <a:r>
              <a:rPr lang="en-US" dirty="0"/>
              <a:t>-Ord GI*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13683F-6D57-C742-BE5C-0343C0B83E5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1. Spatial Autocorrelation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9FA0342-475B-6F44-BE4D-99B8D2851AC8}"/>
              </a:ext>
            </a:extLst>
          </p:cNvPr>
          <p:cNvSpPr/>
          <p:nvPr/>
        </p:nvSpPr>
        <p:spPr>
          <a:xfrm>
            <a:off x="899962" y="1308401"/>
            <a:ext cx="3335154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solidFill>
                <a:srgbClr val="333333"/>
              </a:solidFill>
              <a:latin typeface="Source Sans Pro" panose="020B0503030403020204" pitchFamily="34" charset="0"/>
            </a:endParaRPr>
          </a:p>
          <a:p>
            <a:r>
              <a:rPr lang="en-US" dirty="0"/>
              <a:t>Hotspot analysis using </a:t>
            </a:r>
            <a:r>
              <a:rPr lang="en-US" i="1" u="sng" dirty="0" err="1"/>
              <a:t>Getis</a:t>
            </a:r>
            <a:r>
              <a:rPr lang="en-US" i="1" u="sng" dirty="0"/>
              <a:t>-Ord Gi*</a:t>
            </a:r>
            <a:r>
              <a:rPr lang="en-US" dirty="0"/>
              <a:t> statistic (sometimes referred to as GI-star) uses spatial vectors to identify the locations of statistically significant hot spots and cold spots in data. The z-scores and p-values indicates where features with either high or low values cluster spatially.</a:t>
            </a:r>
          </a:p>
        </p:txBody>
      </p:sp>
      <p:pic>
        <p:nvPicPr>
          <p:cNvPr id="9" name="Picture 8" descr="Map&#10;&#10;Description automatically generated">
            <a:extLst>
              <a:ext uri="{FF2B5EF4-FFF2-40B4-BE49-F238E27FC236}">
                <a16:creationId xmlns:a16="http://schemas.microsoft.com/office/drawing/2014/main" id="{6779E92B-3DB5-DF4D-8EF7-5BAFBAF410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2869" y="346271"/>
            <a:ext cx="2938219" cy="3843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1539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A0552-027A-E940-8B84-F6B877E67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kriging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B23574-E1AE-5D4E-A92B-41CAD1AF7D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2. Kriging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DD6188-9C46-9248-B7A2-EC5E2D7BA323}"/>
              </a:ext>
            </a:extLst>
          </p:cNvPr>
          <p:cNvSpPr/>
          <p:nvPr/>
        </p:nvSpPr>
        <p:spPr>
          <a:xfrm>
            <a:off x="539452" y="1553080"/>
            <a:ext cx="8065095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Kriging</a:t>
            </a:r>
            <a:r>
              <a:rPr lang="en-US" dirty="0"/>
              <a:t> is a group of geostatistical techniques to interpolate the value of a random field at an un-sampled location from known observations of its value at nearby locations. </a:t>
            </a:r>
          </a:p>
          <a:p>
            <a:endParaRPr lang="en-US" dirty="0"/>
          </a:p>
          <a:p>
            <a:r>
              <a:rPr lang="en-US" dirty="0"/>
              <a:t>The main statistical assumption behind kriging is one of </a:t>
            </a:r>
            <a:r>
              <a:rPr lang="en-US" b="1" dirty="0"/>
              <a:t>stationarity</a:t>
            </a:r>
            <a:r>
              <a:rPr lang="en-US" dirty="0"/>
              <a:t> which means that statistical properties (such as </a:t>
            </a:r>
            <a:r>
              <a:rPr lang="en-US" b="1" dirty="0"/>
              <a:t>mean and variance</a:t>
            </a:r>
            <a:r>
              <a:rPr lang="en-US" dirty="0"/>
              <a:t>) do not depend on the exact spatial locations, so the mean and variance of a variable at one location is equal to the mean and variance at another location. </a:t>
            </a:r>
          </a:p>
          <a:p>
            <a:br>
              <a:rPr lang="en-US" dirty="0"/>
            </a:b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4974590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heme/theme1.xml><?xml version="1.0" encoding="utf-8"?>
<a:theme xmlns:a="http://schemas.openxmlformats.org/drawingml/2006/main" name="Home Pag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dvantage">
      <a:maj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itl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>
        <a:defPPr>
          <a:defRPr dirty="0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UI_CNR_template_2015</Template>
  <TotalTime>10738</TotalTime>
  <Words>1118</Words>
  <Application>Microsoft Macintosh PowerPoint</Application>
  <PresentationFormat>On-screen Show (16:9)</PresentationFormat>
  <Paragraphs>97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Arial</vt:lpstr>
      <vt:lpstr>Arial</vt:lpstr>
      <vt:lpstr>Calibri</vt:lpstr>
      <vt:lpstr>Cambria Math</vt:lpstr>
      <vt:lpstr>Helvetica</vt:lpstr>
      <vt:lpstr>Rockwell</vt:lpstr>
      <vt:lpstr>Source Sans Pro</vt:lpstr>
      <vt:lpstr>Wingdings</vt:lpstr>
      <vt:lpstr>Home Page</vt:lpstr>
      <vt:lpstr>Title</vt:lpstr>
      <vt:lpstr>BCB 503 Advanced Geospatial analysis workshop  Advanced Geospatial Analysis: Autocorrelation, Kriging, Spatially weighted Regression   Spring 2021</vt:lpstr>
      <vt:lpstr>Advanced Geo Analysis</vt:lpstr>
      <vt:lpstr>Spatial randomness</vt:lpstr>
      <vt:lpstr>Spatial Autocorrelation</vt:lpstr>
      <vt:lpstr>Quantifying SAC</vt:lpstr>
      <vt:lpstr>Morans I</vt:lpstr>
      <vt:lpstr>Gearys C</vt:lpstr>
      <vt:lpstr>Getis-Ord GI*</vt:lpstr>
      <vt:lpstr>Introduction to kriging</vt:lpstr>
      <vt:lpstr>Introduction to kriging</vt:lpstr>
      <vt:lpstr>Introduction to kriging</vt:lpstr>
      <vt:lpstr>Geo Weighted Regression</vt:lpstr>
      <vt:lpstr>Reasonings for SAC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Seamon, Erich (erichs@uidaho.edu)</dc:creator>
  <cp:lastModifiedBy>Seamon, David (erichs@uidaho.edu)</cp:lastModifiedBy>
  <cp:revision>174</cp:revision>
  <dcterms:created xsi:type="dcterms:W3CDTF">2015-12-18T06:52:51Z</dcterms:created>
  <dcterms:modified xsi:type="dcterms:W3CDTF">2021-04-26T05:14:29Z</dcterms:modified>
</cp:coreProperties>
</file>