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7"/>
  </p:notesMasterIdLst>
  <p:sldIdLst>
    <p:sldId id="335" r:id="rId3"/>
    <p:sldId id="415" r:id="rId4"/>
    <p:sldId id="451" r:id="rId5"/>
    <p:sldId id="440" r:id="rId6"/>
    <p:sldId id="452" r:id="rId7"/>
    <p:sldId id="453" r:id="rId8"/>
    <p:sldId id="444" r:id="rId9"/>
    <p:sldId id="445" r:id="rId10"/>
    <p:sldId id="446" r:id="rId11"/>
    <p:sldId id="447" r:id="rId12"/>
    <p:sldId id="448" r:id="rId13"/>
    <p:sldId id="449" r:id="rId14"/>
    <p:sldId id="450" r:id="rId15"/>
    <p:sldId id="454" r:id="rId1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74791" autoAdjust="0"/>
  </p:normalViewPr>
  <p:slideViewPr>
    <p:cSldViewPr snapToGrid="0">
      <p:cViewPr varScale="1">
        <p:scale>
          <a:sx n="138" d="100"/>
          <a:sy n="138" d="100"/>
        </p:scale>
        <p:origin x="1464" y="184"/>
      </p:cViewPr>
      <p:guideLst>
        <p:guide orient="horz" pos="2160"/>
        <p:guide pos="3840"/>
        <p:guide orient="horz" pos="1620"/>
        <p:guide pos="2880"/>
      </p:guideLst>
    </p:cSldViewPr>
  </p:slideViewPr>
  <p:notesTextViewPr>
    <p:cViewPr>
      <p:scale>
        <a:sx n="3" d="2"/>
        <a:sy n="3" d="2"/>
      </p:scale>
      <p:origin x="0" y="-8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4/25/21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Autocorrelation – correlation of the variable with itself, across space. </a:t>
            </a:r>
            <a:r>
              <a:rPr lang="en-US" dirty="0" err="1"/>
              <a:t>Eg.</a:t>
            </a:r>
            <a:r>
              <a:rPr lang="en-US" dirty="0"/>
              <a:t> How are crime rates correlated to other crime rates in space</a:t>
            </a:r>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320824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statistic: calculated from the data and compared to a reference distribution</a:t>
            </a:r>
          </a:p>
          <a:p>
            <a:endParaRPr lang="en-US" dirty="0"/>
          </a:p>
          <a:p>
            <a:r>
              <a:rPr lang="en-US" dirty="0"/>
              <a:t>Spatial weights: 1) formal expression of locational similarity</a:t>
            </a:r>
          </a:p>
          <a:p>
            <a:r>
              <a:rPr lang="en-US" dirty="0"/>
              <a:t>2) Spatial autocorrelation is about interaction</a:t>
            </a:r>
          </a:p>
          <a:p>
            <a:r>
              <a:rPr lang="en-US" dirty="0"/>
              <a:t>3) Meant to constrain the number of neighbors (</a:t>
            </a:r>
            <a:r>
              <a:rPr lang="en-US" dirty="0" err="1"/>
              <a:t>ie</a:t>
            </a:r>
            <a:r>
              <a:rPr lang="en-US" dirty="0"/>
              <a:t> only those that share a border)</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25485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323891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Analysis: Autocorrelation, Kriging, Spatially weighted Regression</a:t>
            </a:r>
            <a:br>
              <a:rPr lang="en-US" dirty="0"/>
            </a:br>
            <a:br>
              <a:rPr lang="en-US" dirty="0"/>
            </a:br>
            <a:r>
              <a:rPr lang="en-US" dirty="0"/>
              <a:t>	</a:t>
            </a: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552-027A-E940-8B84-F6B877E6717D}"/>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29B23574-E1AE-5D4E-A92B-41CAD1AF7D5A}"/>
              </a:ext>
            </a:extLst>
          </p:cNvPr>
          <p:cNvSpPr>
            <a:spLocks noGrp="1"/>
          </p:cNvSpPr>
          <p:nvPr>
            <p:ph type="body" sz="quarter" idx="10"/>
          </p:nvPr>
        </p:nvSpPr>
        <p:spPr/>
        <p:txBody>
          <a:bodyPr/>
          <a:lstStyle/>
          <a:p>
            <a:r>
              <a:rPr lang="en-US" dirty="0"/>
              <a:t>2. Kriging</a:t>
            </a:r>
          </a:p>
        </p:txBody>
      </p:sp>
      <p:sp>
        <p:nvSpPr>
          <p:cNvPr id="5" name="Rectangle 4">
            <a:extLst>
              <a:ext uri="{FF2B5EF4-FFF2-40B4-BE49-F238E27FC236}">
                <a16:creationId xmlns:a16="http://schemas.microsoft.com/office/drawing/2014/main" id="{81DD6188-9C46-9248-B7A2-EC5E2D7BA323}"/>
              </a:ext>
            </a:extLst>
          </p:cNvPr>
          <p:cNvSpPr/>
          <p:nvPr/>
        </p:nvSpPr>
        <p:spPr>
          <a:xfrm>
            <a:off x="539452" y="1553080"/>
            <a:ext cx="8065095" cy="1815882"/>
          </a:xfrm>
          <a:prstGeom prst="rect">
            <a:avLst/>
          </a:prstGeom>
        </p:spPr>
        <p:txBody>
          <a:bodyPr wrap="square">
            <a:spAutoFit/>
          </a:bodyPr>
          <a:lstStyle/>
          <a:p>
            <a:r>
              <a:rPr lang="en-US" b="1" dirty="0"/>
              <a:t>Kriging</a:t>
            </a:r>
            <a:r>
              <a:rPr lang="en-US" dirty="0"/>
              <a:t> is a group of geostatistical techniques to interpolate the value of a random field at an un-sampled location from known observations of its value at nearby locations. </a:t>
            </a:r>
          </a:p>
          <a:p>
            <a:endParaRPr lang="en-US" dirty="0"/>
          </a:p>
          <a:p>
            <a:r>
              <a:rPr lang="en-US" dirty="0"/>
              <a:t>The main statistical assumption behind kriging is one of </a:t>
            </a:r>
            <a:r>
              <a:rPr lang="en-US" b="1" dirty="0"/>
              <a:t>stationarity</a:t>
            </a:r>
            <a:r>
              <a:rPr lang="en-US" dirty="0"/>
              <a:t> which means that statistical properties (such as </a:t>
            </a:r>
            <a:r>
              <a:rPr lang="en-US" b="1" dirty="0"/>
              <a:t>mean and variance</a:t>
            </a:r>
            <a:r>
              <a:rPr lang="en-US" dirty="0"/>
              <a:t>) do not depend on the exact spatial locations, so the mean and variance of a variable at one location is equal to the mean and variance at another location. </a:t>
            </a:r>
          </a:p>
          <a:p>
            <a:br>
              <a:rPr lang="en-US" dirty="0"/>
            </a:br>
            <a:endParaRPr lang="en-US" dirty="0">
              <a:effectLst/>
            </a:endParaRPr>
          </a:p>
        </p:txBody>
      </p:sp>
    </p:spTree>
    <p:extLst>
      <p:ext uri="{BB962C8B-B14F-4D97-AF65-F5344CB8AC3E}">
        <p14:creationId xmlns:p14="http://schemas.microsoft.com/office/powerpoint/2010/main" val="38497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1B2-48E2-5C41-9D42-ADF562F68AA6}"/>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C05D4116-AC65-5F4F-8F8A-62E05874F784}"/>
              </a:ext>
            </a:extLst>
          </p:cNvPr>
          <p:cNvSpPr>
            <a:spLocks noGrp="1"/>
          </p:cNvSpPr>
          <p:nvPr>
            <p:ph type="body" sz="quarter" idx="10"/>
          </p:nvPr>
        </p:nvSpPr>
        <p:spPr/>
        <p:txBody>
          <a:bodyPr/>
          <a:lstStyle/>
          <a:p>
            <a:r>
              <a:rPr lang="en-US" dirty="0"/>
              <a:t>2. Kriging</a:t>
            </a:r>
          </a:p>
        </p:txBody>
      </p:sp>
      <p:pic>
        <p:nvPicPr>
          <p:cNvPr id="7" name="Picture 6" descr="Graphical user interface, text&#10;&#10;Description automatically generated">
            <a:extLst>
              <a:ext uri="{FF2B5EF4-FFF2-40B4-BE49-F238E27FC236}">
                <a16:creationId xmlns:a16="http://schemas.microsoft.com/office/drawing/2014/main" id="{1E5A53DD-EDD8-BB4D-B857-156D4143AD58}"/>
              </a:ext>
            </a:extLst>
          </p:cNvPr>
          <p:cNvPicPr>
            <a:picLocks noChangeAspect="1"/>
          </p:cNvPicPr>
          <p:nvPr/>
        </p:nvPicPr>
        <p:blipFill rotWithShape="1">
          <a:blip r:embed="rId2">
            <a:extLst>
              <a:ext uri="{28A0092B-C50C-407E-A947-70E740481C1C}">
                <a14:useLocalDpi xmlns:a14="http://schemas.microsoft.com/office/drawing/2010/main" val="0"/>
              </a:ext>
            </a:extLst>
          </a:blip>
          <a:srcRect l="2256" t="2068" r="23267" b="-2068"/>
          <a:stretch/>
        </p:blipFill>
        <p:spPr>
          <a:xfrm>
            <a:off x="5467150" y="1319294"/>
            <a:ext cx="3436219" cy="2504912"/>
          </a:xfrm>
          <a:prstGeom prst="rect">
            <a:avLst/>
          </a:prstGeom>
        </p:spPr>
      </p:pic>
      <p:sp>
        <p:nvSpPr>
          <p:cNvPr id="8" name="Rectangle 7">
            <a:extLst>
              <a:ext uri="{FF2B5EF4-FFF2-40B4-BE49-F238E27FC236}">
                <a16:creationId xmlns:a16="http://schemas.microsoft.com/office/drawing/2014/main" id="{80213625-DD1B-1D48-A900-141EF642A1F1}"/>
              </a:ext>
            </a:extLst>
          </p:cNvPr>
          <p:cNvSpPr/>
          <p:nvPr/>
        </p:nvSpPr>
        <p:spPr>
          <a:xfrm>
            <a:off x="496922" y="1064298"/>
            <a:ext cx="4865571" cy="3231654"/>
          </a:xfrm>
          <a:prstGeom prst="rect">
            <a:avLst/>
          </a:prstGeom>
        </p:spPr>
        <p:txBody>
          <a:bodyPr wrap="square">
            <a:spAutoFit/>
          </a:bodyPr>
          <a:lstStyle/>
          <a:p>
            <a:endParaRPr lang="en-US" dirty="0"/>
          </a:p>
          <a:p>
            <a:r>
              <a:rPr lang="en-US" sz="1800" dirty="0">
                <a:solidFill>
                  <a:srgbClr val="6E6E6E"/>
                </a:solidFill>
                <a:latin typeface="Helvetica"/>
              </a:rPr>
              <a:t>Kriging predicts the value at a given point by computing a weighted average of the known values of the function in the neighborhood of the point. Unlike other deterministic interpolation methods such as inverse distance weighting (IDW) &amp; Splining, kriging is based on the statistical relationships among the measured points to interpolate the values in the spatial field. </a:t>
            </a:r>
          </a:p>
          <a:p>
            <a:endParaRPr lang="en-US" dirty="0"/>
          </a:p>
          <a:p>
            <a:endParaRPr lang="en-US" dirty="0"/>
          </a:p>
        </p:txBody>
      </p:sp>
    </p:spTree>
    <p:extLst>
      <p:ext uri="{BB962C8B-B14F-4D97-AF65-F5344CB8AC3E}">
        <p14:creationId xmlns:p14="http://schemas.microsoft.com/office/powerpoint/2010/main" val="47211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4364-6563-EA45-AB5A-6CF8B5D487B8}"/>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083C8FF7-1DB5-E547-B0D6-C1CD5D8C293A}"/>
              </a:ext>
            </a:extLst>
          </p:cNvPr>
          <p:cNvSpPr>
            <a:spLocks noGrp="1"/>
          </p:cNvSpPr>
          <p:nvPr>
            <p:ph type="body" sz="quarter" idx="10"/>
          </p:nvPr>
        </p:nvSpPr>
        <p:spPr/>
        <p:txBody>
          <a:bodyPr/>
          <a:lstStyle/>
          <a:p>
            <a:r>
              <a:rPr lang="en-US" dirty="0"/>
              <a:t>2. Kriging</a:t>
            </a:r>
          </a:p>
        </p:txBody>
      </p:sp>
      <p:sp>
        <p:nvSpPr>
          <p:cNvPr id="4" name="Text Placeholder 3">
            <a:extLst>
              <a:ext uri="{FF2B5EF4-FFF2-40B4-BE49-F238E27FC236}">
                <a16:creationId xmlns:a16="http://schemas.microsoft.com/office/drawing/2014/main" id="{FC664CC7-7636-D947-94E6-69CFADA3EC0C}"/>
              </a:ext>
            </a:extLst>
          </p:cNvPr>
          <p:cNvSpPr>
            <a:spLocks noGrp="1"/>
          </p:cNvSpPr>
          <p:nvPr>
            <p:ph type="body" sz="quarter" idx="11"/>
          </p:nvPr>
        </p:nvSpPr>
        <p:spPr>
          <a:xfrm>
            <a:off x="528497" y="1329552"/>
            <a:ext cx="4402931" cy="2288381"/>
          </a:xfrm>
        </p:spPr>
        <p:txBody>
          <a:bodyPr/>
          <a:lstStyle/>
          <a:p>
            <a:r>
              <a:rPr lang="en-US" dirty="0"/>
              <a:t>Kriging produces a prediction surface with uncertainty. Although </a:t>
            </a:r>
            <a:r>
              <a:rPr lang="en-US" b="1" dirty="0"/>
              <a:t>stationarity (constant mean and variance) and isotropy (uniformity in all directions) </a:t>
            </a:r>
            <a:r>
              <a:rPr lang="en-US" dirty="0"/>
              <a:t>are the two main assumptions for kriging to provide best linear unbiased prediction, there is flexibility of these assumptions for various forms and methods of kriging</a:t>
            </a:r>
          </a:p>
        </p:txBody>
      </p:sp>
      <p:pic>
        <p:nvPicPr>
          <p:cNvPr id="7" name="Picture 6" descr="Text&#10;&#10;Description automatically generated">
            <a:extLst>
              <a:ext uri="{FF2B5EF4-FFF2-40B4-BE49-F238E27FC236}">
                <a16:creationId xmlns:a16="http://schemas.microsoft.com/office/drawing/2014/main" id="{082039C0-8BF2-F34B-A8A3-391E49E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869" y="1180536"/>
            <a:ext cx="3811674" cy="2437397"/>
          </a:xfrm>
          <a:prstGeom prst="rect">
            <a:avLst/>
          </a:prstGeom>
        </p:spPr>
      </p:pic>
    </p:spTree>
    <p:extLst>
      <p:ext uri="{BB962C8B-B14F-4D97-AF65-F5344CB8AC3E}">
        <p14:creationId xmlns:p14="http://schemas.microsoft.com/office/powerpoint/2010/main" val="325273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031325"/>
          </a:xfrm>
          <a:prstGeom prst="rect">
            <a:avLst/>
          </a:prstGeom>
        </p:spPr>
        <p:txBody>
          <a:bodyPr wrap="square">
            <a:spAutoFit/>
          </a:bodyPr>
          <a:lstStyle/>
          <a:p>
            <a:r>
              <a:rPr lang="en-US" dirty="0">
                <a:solidFill>
                  <a:srgbClr val="333333"/>
                </a:solidFill>
                <a:latin typeface="Source Sans Pro" panose="020B0503030403020204" pitchFamily="34" charset="0"/>
              </a:rPr>
              <a:t>Geographically weighted regression (GWR) is a useful tool for exploring spatial heterogeneity in the relationships between variables where non-stationarity is taking place on the space, that is where locally weighted regression coefficients move away from their global values. </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It allows us to understand changes in importance of different variables over space. First In GWR, the appropriate bandwidth needs to be selected for an isotropic spatial weights kernel (typically a Gaussian kernel), with a fixed bandwidth chosen by leave-one-out cross-validation.</a:t>
            </a:r>
          </a:p>
          <a:p>
            <a:br>
              <a:rPr lang="en-US" dirty="0"/>
            </a:br>
            <a:endParaRPr lang="en-US" dirty="0"/>
          </a:p>
        </p:txBody>
      </p:sp>
      <p:pic>
        <p:nvPicPr>
          <p:cNvPr id="7" name="Picture 6" descr="A picture containing text, watch&#10;&#10;Description automatically generated">
            <a:extLst>
              <a:ext uri="{FF2B5EF4-FFF2-40B4-BE49-F238E27FC236}">
                <a16:creationId xmlns:a16="http://schemas.microsoft.com/office/drawing/2014/main" id="{9DB98C95-1881-C842-8461-B90CE1B569CA}"/>
              </a:ext>
            </a:extLst>
          </p:cNvPr>
          <p:cNvPicPr>
            <a:picLocks noChangeAspect="1"/>
          </p:cNvPicPr>
          <p:nvPr/>
        </p:nvPicPr>
        <p:blipFill rotWithShape="1">
          <a:blip r:embed="rId2">
            <a:extLst>
              <a:ext uri="{28A0092B-C50C-407E-A947-70E740481C1C}">
                <a14:useLocalDpi xmlns:a14="http://schemas.microsoft.com/office/drawing/2010/main" val="0"/>
              </a:ext>
            </a:extLst>
          </a:blip>
          <a:srcRect b="15488"/>
          <a:stretch/>
        </p:blipFill>
        <p:spPr>
          <a:xfrm>
            <a:off x="205406" y="2835978"/>
            <a:ext cx="3529196" cy="1047007"/>
          </a:xfrm>
          <a:prstGeom prst="rect">
            <a:avLst/>
          </a:prstGeom>
        </p:spPr>
      </p:pic>
      <p:sp>
        <p:nvSpPr>
          <p:cNvPr id="8" name="TextBox 7">
            <a:extLst>
              <a:ext uri="{FF2B5EF4-FFF2-40B4-BE49-F238E27FC236}">
                <a16:creationId xmlns:a16="http://schemas.microsoft.com/office/drawing/2014/main" id="{C2EB2011-09D8-EE41-9AFC-BE4B8887E1D0}"/>
              </a:ext>
            </a:extLst>
          </p:cNvPr>
          <p:cNvSpPr txBox="1"/>
          <p:nvPr/>
        </p:nvSpPr>
        <p:spPr>
          <a:xfrm>
            <a:off x="3873198" y="2835978"/>
            <a:ext cx="5270802" cy="1384995"/>
          </a:xfrm>
          <a:prstGeom prst="rect">
            <a:avLst/>
          </a:prstGeom>
        </p:spPr>
        <p:txBody>
          <a:bodyPr wrap="none" rtlCol="0">
            <a:spAutoFit/>
          </a:bodyPr>
          <a:lstStyle/>
          <a:p>
            <a:r>
              <a:rPr lang="en-US" sz="1200" b="1" dirty="0"/>
              <a:t>Where:</a:t>
            </a:r>
          </a:p>
          <a:p>
            <a:r>
              <a:rPr lang="en-US" sz="1200" i="1" dirty="0" err="1"/>
              <a:t>yi</a:t>
            </a:r>
            <a:r>
              <a:rPr lang="en-US" sz="1200" i="1" dirty="0"/>
              <a:t> </a:t>
            </a:r>
            <a:r>
              <a:rPr lang="en-US" sz="1200" dirty="0"/>
              <a:t>is the dependent variable as location </a:t>
            </a:r>
            <a:r>
              <a:rPr lang="en-US" sz="1200" i="1" dirty="0"/>
              <a:t>i</a:t>
            </a:r>
            <a:r>
              <a:rPr lang="en-US" sz="1200" dirty="0"/>
              <a:t>;</a:t>
            </a:r>
          </a:p>
          <a:p>
            <a:r>
              <a:rPr lang="en-US" sz="1200" i="1" dirty="0" err="1"/>
              <a:t>xik</a:t>
            </a:r>
            <a:r>
              <a:rPr lang="en-US" sz="1200" dirty="0"/>
              <a:t> is the value of the kth independent variable @ location </a:t>
            </a:r>
            <a:r>
              <a:rPr lang="en-US" sz="1200" i="1" dirty="0" err="1"/>
              <a:t>i</a:t>
            </a:r>
            <a:r>
              <a:rPr lang="en-US" sz="1200" dirty="0"/>
              <a:t>;</a:t>
            </a:r>
          </a:p>
          <a:p>
            <a:r>
              <a:rPr lang="en-US" sz="1200" i="1" dirty="0"/>
              <a:t>m</a:t>
            </a:r>
            <a:r>
              <a:rPr lang="en-US" sz="1200" dirty="0"/>
              <a:t> is the number of independent variables;</a:t>
            </a:r>
          </a:p>
          <a:p>
            <a:r>
              <a:rPr lang="en-US" sz="1200" i="1" dirty="0"/>
              <a:t>Bio</a:t>
            </a:r>
            <a:r>
              <a:rPr lang="en-US" sz="1200" dirty="0"/>
              <a:t> is the intercept at location </a:t>
            </a:r>
            <a:r>
              <a:rPr lang="en-US" sz="1200" i="1" dirty="0"/>
              <a:t>i</a:t>
            </a:r>
            <a:r>
              <a:rPr lang="en-US" sz="1200" dirty="0"/>
              <a:t>;</a:t>
            </a:r>
          </a:p>
          <a:p>
            <a:r>
              <a:rPr lang="en-US" sz="1200" i="1" dirty="0"/>
              <a:t>Bik</a:t>
            </a:r>
            <a:r>
              <a:rPr lang="en-US" sz="1200" dirty="0"/>
              <a:t> is the local regression coefficient for the kth independent variable at location </a:t>
            </a:r>
            <a:r>
              <a:rPr lang="en-US" sz="1200" i="1" dirty="0" err="1"/>
              <a:t>i</a:t>
            </a:r>
            <a:endParaRPr lang="en-US" sz="1200" i="1" dirty="0"/>
          </a:p>
          <a:p>
            <a:r>
              <a:rPr lang="en-US" sz="1200" i="1" dirty="0" err="1"/>
              <a:t>Ei</a:t>
            </a:r>
            <a:r>
              <a:rPr lang="en-US" sz="1200" dirty="0"/>
              <a:t> is the random error at location</a:t>
            </a:r>
            <a:r>
              <a:rPr lang="en-US" sz="1200" i="1" dirty="0"/>
              <a:t> i</a:t>
            </a:r>
          </a:p>
        </p:txBody>
      </p:sp>
    </p:spTree>
    <p:extLst>
      <p:ext uri="{BB962C8B-B14F-4D97-AF65-F5344CB8AC3E}">
        <p14:creationId xmlns:p14="http://schemas.microsoft.com/office/powerpoint/2010/main" val="275580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ED6D-C214-F941-B744-45E4AAADE29F}"/>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80580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Advanced Geo Analysis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Advanced Geospatial Analysis</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p:txBody>
          <a:bodyPr/>
          <a:lstStyle/>
          <a:p>
            <a:pPr marL="285750" indent="-285750">
              <a:buFont typeface="Wingdings" pitchFamily="2" charset="2"/>
              <a:buChar char="§"/>
            </a:pPr>
            <a:r>
              <a:rPr lang="en-US" dirty="0"/>
              <a:t>Spatial Autocorrelation</a:t>
            </a:r>
          </a:p>
          <a:p>
            <a:pPr marL="285750" indent="-285750">
              <a:buFont typeface="Wingdings" pitchFamily="2" charset="2"/>
              <a:buChar char="§"/>
            </a:pPr>
            <a:r>
              <a:rPr lang="en-US" dirty="0"/>
              <a:t>Kriging</a:t>
            </a:r>
          </a:p>
          <a:p>
            <a:pPr marL="285750" indent="-285750">
              <a:buFont typeface="Wingdings" pitchFamily="2" charset="2"/>
              <a:buChar char="§"/>
            </a:pPr>
            <a:r>
              <a:rPr lang="en-US" dirty="0"/>
              <a:t>Spatially Weighted Regression</a:t>
            </a:r>
          </a:p>
        </p:txBody>
      </p:sp>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9207-D30F-E040-AA6F-3C39681C7ACA}"/>
              </a:ext>
            </a:extLst>
          </p:cNvPr>
          <p:cNvSpPr>
            <a:spLocks noGrp="1"/>
          </p:cNvSpPr>
          <p:nvPr>
            <p:ph type="title"/>
          </p:nvPr>
        </p:nvSpPr>
        <p:spPr/>
        <p:txBody>
          <a:bodyPr/>
          <a:lstStyle/>
          <a:p>
            <a:r>
              <a:rPr lang="en-US" dirty="0"/>
              <a:t>Spatial randomness</a:t>
            </a:r>
          </a:p>
        </p:txBody>
      </p:sp>
      <p:sp>
        <p:nvSpPr>
          <p:cNvPr id="3" name="Text Placeholder 2">
            <a:extLst>
              <a:ext uri="{FF2B5EF4-FFF2-40B4-BE49-F238E27FC236}">
                <a16:creationId xmlns:a16="http://schemas.microsoft.com/office/drawing/2014/main" id="{E8EAD9D7-6BE0-BA46-85E0-D7029C317EE1}"/>
              </a:ext>
            </a:extLst>
          </p:cNvPr>
          <p:cNvSpPr>
            <a:spLocks noGrp="1"/>
          </p:cNvSpPr>
          <p:nvPr>
            <p:ph type="body" sz="quarter" idx="10"/>
          </p:nvPr>
        </p:nvSpPr>
        <p:spPr/>
        <p:txBody>
          <a:bodyPr/>
          <a:lstStyle/>
          <a:p>
            <a:r>
              <a:rPr lang="en-US" dirty="0"/>
              <a:t>1. Advanced Geospatial Analysis</a:t>
            </a:r>
          </a:p>
          <a:p>
            <a:endParaRPr lang="en-US" dirty="0"/>
          </a:p>
        </p:txBody>
      </p:sp>
      <p:sp>
        <p:nvSpPr>
          <p:cNvPr id="4" name="Text Placeholder 3">
            <a:extLst>
              <a:ext uri="{FF2B5EF4-FFF2-40B4-BE49-F238E27FC236}">
                <a16:creationId xmlns:a16="http://schemas.microsoft.com/office/drawing/2014/main" id="{9AFA0817-0131-A942-A1C8-84831B39DF19}"/>
              </a:ext>
            </a:extLst>
          </p:cNvPr>
          <p:cNvSpPr>
            <a:spLocks noGrp="1"/>
          </p:cNvSpPr>
          <p:nvPr>
            <p:ph type="body" sz="quarter" idx="11"/>
          </p:nvPr>
        </p:nvSpPr>
        <p:spPr>
          <a:xfrm>
            <a:off x="374493" y="1339135"/>
            <a:ext cx="8378618" cy="2288381"/>
          </a:xfrm>
        </p:spPr>
        <p:txBody>
          <a:bodyPr/>
          <a:lstStyle/>
          <a:p>
            <a:pPr marL="285750" indent="-285750">
              <a:buFont typeface="Arial" panose="020B0604020202020204" pitchFamily="34" charset="0"/>
              <a:buChar char="•"/>
            </a:pPr>
            <a:r>
              <a:rPr lang="en-US" b="1" dirty="0"/>
              <a:t>Spatial randomness </a:t>
            </a:r>
            <a:r>
              <a:rPr lang="en-US" dirty="0"/>
              <a:t>– no pattern</a:t>
            </a:r>
          </a:p>
          <a:p>
            <a:pPr marL="285750" indent="-285750">
              <a:buFont typeface="Arial" panose="020B0604020202020204" pitchFamily="34" charset="0"/>
              <a:buChar char="•"/>
            </a:pPr>
            <a:r>
              <a:rPr lang="en-US" dirty="0"/>
              <a:t>If spatial randomness is rejected, then there is a spatial structure</a:t>
            </a:r>
          </a:p>
          <a:p>
            <a:pPr marL="285750" indent="-285750">
              <a:buFont typeface="Arial" panose="020B0604020202020204" pitchFamily="34" charset="0"/>
              <a:buChar char="•"/>
            </a:pPr>
            <a:r>
              <a:rPr lang="en-US" dirty="0"/>
              <a:t>Value at one location does not depend on values at other neighboring locations</a:t>
            </a:r>
          </a:p>
        </p:txBody>
      </p:sp>
    </p:spTree>
    <p:extLst>
      <p:ext uri="{BB962C8B-B14F-4D97-AF65-F5344CB8AC3E}">
        <p14:creationId xmlns:p14="http://schemas.microsoft.com/office/powerpoint/2010/main" val="12201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a:t>Spatial Autocorrelation</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2" descr="http://image.slidesharecdn.com/migrazioniinputmodalitcompatibilit-101009154606-phpapp02/95/studio-dei-flussi-migratori-in-italia-mediante-analisi-di-autocorrelazione-spaziale-di-grazia-scardaccione-francesco-scorza-giuseppe-las-casas-beniamino-murgante-13-728.jpg?cb=1286639205">
            <a:extLst>
              <a:ext uri="{FF2B5EF4-FFF2-40B4-BE49-F238E27FC236}">
                <a16:creationId xmlns:a16="http://schemas.microsoft.com/office/drawing/2014/main" id="{855E3406-7763-6E4C-849B-CACBD2B5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43" y="1179811"/>
            <a:ext cx="4278534" cy="30240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041C9D-1A81-1948-A3A1-3D908D6D8B6D}"/>
              </a:ext>
            </a:extLst>
          </p:cNvPr>
          <p:cNvSpPr/>
          <p:nvPr/>
        </p:nvSpPr>
        <p:spPr>
          <a:xfrm>
            <a:off x="585987" y="1245287"/>
            <a:ext cx="3859664" cy="2893100"/>
          </a:xfrm>
          <a:prstGeom prst="rect">
            <a:avLst/>
          </a:prstGeom>
        </p:spPr>
        <p:txBody>
          <a:bodyPr wrap="square">
            <a:spAutoFit/>
          </a:bodyPr>
          <a:lstStyle/>
          <a:p>
            <a:r>
              <a:rPr lang="en-US" dirty="0">
                <a:solidFill>
                  <a:srgbClr val="222222"/>
                </a:solidFill>
                <a:latin typeface="arial" panose="020B0604020202020204" pitchFamily="34" charset="0"/>
              </a:rPr>
              <a:t>A measure of the degree to which a set of </a:t>
            </a:r>
            <a:r>
              <a:rPr lang="en-US" b="1" dirty="0">
                <a:solidFill>
                  <a:srgbClr val="222222"/>
                </a:solidFill>
                <a:latin typeface="arial" panose="020B0604020202020204" pitchFamily="34" charset="0"/>
              </a:rPr>
              <a:t>spatial</a:t>
            </a:r>
            <a:r>
              <a:rPr lang="en-US" dirty="0">
                <a:solidFill>
                  <a:srgbClr val="222222"/>
                </a:solidFill>
                <a:latin typeface="arial" panose="020B0604020202020204" pitchFamily="34" charset="0"/>
              </a:rPr>
              <a:t> features and their associated data values tend to be clustered together in space (positive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or dispersed (negative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a:t>
            </a:r>
            <a:r>
              <a:rPr lang="en-US" dirty="0"/>
              <a:t>Cliff and Ord 1973, 1981</a:t>
            </a:r>
          </a:p>
          <a:p>
            <a:endParaRPr lang="en-US" dirty="0"/>
          </a:p>
          <a:p>
            <a:r>
              <a:rPr lang="en-US" b="1" i="1" dirty="0"/>
              <a:t>Random </a:t>
            </a:r>
            <a:r>
              <a:rPr lang="en-US" b="1" dirty="0"/>
              <a:t>– no autocorrelation – </a:t>
            </a:r>
            <a:r>
              <a:rPr lang="en-US" b="1" u="sng" dirty="0"/>
              <a:t>Null Hypothesis</a:t>
            </a:r>
          </a:p>
          <a:p>
            <a:r>
              <a:rPr lang="en-US" b="1" dirty="0"/>
              <a:t>If Null is rejected, the alternative hypotheses are:</a:t>
            </a:r>
          </a:p>
          <a:p>
            <a:endParaRPr lang="en-US" b="1" dirty="0"/>
          </a:p>
          <a:p>
            <a:r>
              <a:rPr lang="en-US" b="1" i="1" dirty="0"/>
              <a:t>Clustered</a:t>
            </a:r>
            <a:r>
              <a:rPr lang="en-US" b="1" dirty="0"/>
              <a:t> – above zero   </a:t>
            </a:r>
            <a:r>
              <a:rPr lang="en-US" b="1" u="sng" dirty="0"/>
              <a:t>Alternative Hypothesis</a:t>
            </a:r>
          </a:p>
          <a:p>
            <a:r>
              <a:rPr lang="en-US" b="1" i="1" dirty="0"/>
              <a:t>Dispersed</a:t>
            </a:r>
            <a:r>
              <a:rPr lang="en-US" b="1" dirty="0"/>
              <a:t> – below zero  </a:t>
            </a:r>
            <a:r>
              <a:rPr lang="en-US" b="1" u="sng" dirty="0"/>
              <a:t>Alternative Hypothesis</a:t>
            </a:r>
          </a:p>
          <a:p>
            <a:endParaRPr lang="en-US" b="1" dirty="0"/>
          </a:p>
        </p:txBody>
      </p:sp>
    </p:spTree>
    <p:extLst>
      <p:ext uri="{BB962C8B-B14F-4D97-AF65-F5344CB8AC3E}">
        <p14:creationId xmlns:p14="http://schemas.microsoft.com/office/powerpoint/2010/main" val="166065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0382-5909-944F-A379-13F1D2C9BA18}"/>
              </a:ext>
            </a:extLst>
          </p:cNvPr>
          <p:cNvSpPr>
            <a:spLocks noGrp="1"/>
          </p:cNvSpPr>
          <p:nvPr>
            <p:ph type="title"/>
          </p:nvPr>
        </p:nvSpPr>
        <p:spPr/>
        <p:txBody>
          <a:bodyPr/>
          <a:lstStyle/>
          <a:p>
            <a:r>
              <a:rPr lang="en-US" dirty="0"/>
              <a:t>Quantifying SAC</a:t>
            </a:r>
          </a:p>
        </p:txBody>
      </p:sp>
      <p:sp>
        <p:nvSpPr>
          <p:cNvPr id="3" name="Text Placeholder 2">
            <a:extLst>
              <a:ext uri="{FF2B5EF4-FFF2-40B4-BE49-F238E27FC236}">
                <a16:creationId xmlns:a16="http://schemas.microsoft.com/office/drawing/2014/main" id="{D30D2B5C-5A3B-8E4B-B1B5-6023F37A2032}"/>
              </a:ext>
            </a:extLst>
          </p:cNvPr>
          <p:cNvSpPr>
            <a:spLocks noGrp="1"/>
          </p:cNvSpPr>
          <p:nvPr>
            <p:ph type="body" sz="quarter" idx="10"/>
          </p:nvPr>
        </p:nvSpPr>
        <p:spPr/>
        <p:txBody>
          <a:bodyPr/>
          <a:lstStyle/>
          <a:p>
            <a:r>
              <a:rPr lang="en-US" dirty="0"/>
              <a:t>1. Spatial Autocorrelation</a:t>
            </a:r>
          </a:p>
          <a:p>
            <a:endParaRPr lang="en-US" dirty="0"/>
          </a:p>
        </p:txBody>
      </p:sp>
      <p:sp>
        <p:nvSpPr>
          <p:cNvPr id="4" name="Text Placeholder 3">
            <a:extLst>
              <a:ext uri="{FF2B5EF4-FFF2-40B4-BE49-F238E27FC236}">
                <a16:creationId xmlns:a16="http://schemas.microsoft.com/office/drawing/2014/main" id="{3B227320-7AF5-CC46-8C79-217C804FE5E0}"/>
              </a:ext>
            </a:extLst>
          </p:cNvPr>
          <p:cNvSpPr>
            <a:spLocks noGrp="1"/>
          </p:cNvSpPr>
          <p:nvPr>
            <p:ph type="body" sz="quarter" idx="11"/>
          </p:nvPr>
        </p:nvSpPr>
        <p:spPr>
          <a:xfrm>
            <a:off x="374493" y="1339135"/>
            <a:ext cx="6507938" cy="2288381"/>
          </a:xfrm>
        </p:spPr>
        <p:txBody>
          <a:bodyPr/>
          <a:lstStyle/>
          <a:p>
            <a:pPr marL="285750" indent="-285750">
              <a:buFont typeface="Arial" panose="020B0604020202020204" pitchFamily="34" charset="0"/>
              <a:buChar char="•"/>
            </a:pPr>
            <a:r>
              <a:rPr lang="en-US" dirty="0"/>
              <a:t>Statistical testing (using a test statistic)</a:t>
            </a:r>
          </a:p>
          <a:p>
            <a:pPr marL="285750" indent="-285750">
              <a:buFont typeface="Arial" panose="020B0604020202020204" pitchFamily="34" charset="0"/>
              <a:buChar char="•"/>
            </a:pPr>
            <a:r>
              <a:rPr lang="en-US" dirty="0"/>
              <a:t>How likely is the test statistic value if it had occurred under the null hypothesis (spatial randomness)</a:t>
            </a:r>
          </a:p>
          <a:p>
            <a:pPr marL="285750" indent="-285750">
              <a:buFont typeface="Arial" panose="020B0604020202020204" pitchFamily="34" charset="0"/>
              <a:buChar char="•"/>
            </a:pPr>
            <a:r>
              <a:rPr lang="en-US" dirty="0"/>
              <a:t>When unlikely – the null is rejected (low p value)</a:t>
            </a:r>
          </a:p>
          <a:p>
            <a:pPr marL="285750" indent="-285750">
              <a:buFont typeface="Arial" panose="020B0604020202020204" pitchFamily="34" charset="0"/>
              <a:buChar char="•"/>
            </a:pPr>
            <a:r>
              <a:rPr lang="en-US" dirty="0"/>
              <a:t>For SAC – we are most interested in capturing/combining</a:t>
            </a:r>
          </a:p>
          <a:p>
            <a:pPr marL="662940" lvl="1" indent="-285750">
              <a:buFont typeface="Arial" panose="020B0604020202020204" pitchFamily="34" charset="0"/>
              <a:buChar char="•"/>
            </a:pPr>
            <a:r>
              <a:rPr lang="en-US" b="1" dirty="0"/>
              <a:t>Attribute similarity – </a:t>
            </a:r>
            <a:r>
              <a:rPr lang="en-US" dirty="0"/>
              <a:t>summary of similarity/dissimilarity of observations of a variable at differing locations    f(x</a:t>
            </a:r>
            <a:r>
              <a:rPr lang="en-US" baseline="-25000" dirty="0"/>
              <a:t>i</a:t>
            </a:r>
            <a:r>
              <a:rPr lang="en-US" dirty="0"/>
              <a:t>, </a:t>
            </a:r>
            <a:r>
              <a:rPr lang="en-US" dirty="0" err="1"/>
              <a:t>x</a:t>
            </a:r>
            <a:r>
              <a:rPr lang="en-US" baseline="-25000" dirty="0" err="1"/>
              <a:t>j</a:t>
            </a:r>
            <a:r>
              <a:rPr lang="en-US" dirty="0"/>
              <a:t>)</a:t>
            </a:r>
          </a:p>
          <a:p>
            <a:pPr marL="662940" lvl="1" indent="-285750">
              <a:buFont typeface="Arial" panose="020B0604020202020204" pitchFamily="34" charset="0"/>
              <a:buChar char="•"/>
            </a:pPr>
            <a:r>
              <a:rPr lang="en-US" b="1" dirty="0"/>
              <a:t>Locational similarity – </a:t>
            </a:r>
            <a:r>
              <a:rPr lang="en-US" dirty="0"/>
              <a:t>formalizing the notion of neighbors.  Construction of spatial weights </a:t>
            </a:r>
            <a:r>
              <a:rPr lang="en-US" dirty="0" err="1"/>
              <a:t>w</a:t>
            </a:r>
            <a:r>
              <a:rPr lang="en-US" baseline="-25000" dirty="0" err="1"/>
              <a:t>ij</a:t>
            </a:r>
            <a:endParaRPr lang="en-US" baseline="-250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EDEEBF1-38EC-174D-8FE3-6AF6FD82CC96}"/>
                  </a:ext>
                </a:extLst>
              </p:cNvPr>
              <p:cNvSpPr txBox="1">
                <a:spLocks noChangeAspect="1"/>
              </p:cNvSpPr>
              <p:nvPr/>
            </p:nvSpPr>
            <p:spPr>
              <a:xfrm>
                <a:off x="6714906" y="1166722"/>
                <a:ext cx="2294279" cy="521681"/>
              </a:xfrm>
              <a:prstGeom prst="rect">
                <a:avLst/>
              </a:prstGeom>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𝑥𝑗</m:t>
                              </m:r>
                            </m:e>
                          </m:d>
                          <m:r>
                            <a:rPr lang="en-US" b="0" i="1" smtClean="0">
                              <a:latin typeface="Cambria Math" panose="02040503050406030204" pitchFamily="18" charset="0"/>
                            </a:rPr>
                            <m:t>  </m:t>
                          </m:r>
                          <m:r>
                            <a:rPr lang="en-US" b="0" i="1" smtClean="0">
                              <a:latin typeface="Cambria Math" panose="02040503050406030204" pitchFamily="18" charset="0"/>
                            </a:rPr>
                            <m:t>𝑤𝑖𝑗</m:t>
                          </m:r>
                        </m:e>
                      </m:nary>
                    </m:oMath>
                  </m:oMathPara>
                </a14:m>
                <a:endParaRPr lang="en-US" dirty="0"/>
              </a:p>
            </p:txBody>
          </p:sp>
        </mc:Choice>
        <mc:Fallback>
          <p:sp>
            <p:nvSpPr>
              <p:cNvPr id="6" name="TextBox 5">
                <a:extLst>
                  <a:ext uri="{FF2B5EF4-FFF2-40B4-BE49-F238E27FC236}">
                    <a16:creationId xmlns:a16="http://schemas.microsoft.com/office/drawing/2014/main" id="{4EDEEBF1-38EC-174D-8FE3-6AF6FD82CC96}"/>
                  </a:ext>
                </a:extLst>
              </p:cNvPr>
              <p:cNvSpPr txBox="1">
                <a:spLocks noRot="1" noChangeAspect="1" noMove="1" noResize="1" noEditPoints="1" noAdjustHandles="1" noChangeArrowheads="1" noChangeShapeType="1" noTextEdit="1"/>
              </p:cNvSpPr>
              <p:nvPr/>
            </p:nvSpPr>
            <p:spPr>
              <a:xfrm>
                <a:off x="6714906" y="1166722"/>
                <a:ext cx="2294279" cy="521681"/>
              </a:xfrm>
              <a:prstGeom prst="rect">
                <a:avLst/>
              </a:prstGeom>
              <a:blipFill>
                <a:blip r:embed="rId3"/>
                <a:stretch>
                  <a:fillRect l="-7143" t="-145238" b="-20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08D646B-D865-9147-A042-CD4B07026396}"/>
              </a:ext>
            </a:extLst>
          </p:cNvPr>
          <p:cNvSpPr txBox="1"/>
          <p:nvPr/>
        </p:nvSpPr>
        <p:spPr>
          <a:xfrm>
            <a:off x="7075091" y="1790827"/>
            <a:ext cx="2068909" cy="1384995"/>
          </a:xfrm>
          <a:prstGeom prst="rect">
            <a:avLst/>
          </a:prstGeom>
        </p:spPr>
        <p:txBody>
          <a:bodyPr wrap="square" rtlCol="0">
            <a:spAutoFit/>
          </a:bodyPr>
          <a:lstStyle/>
          <a:p>
            <a:r>
              <a:rPr lang="en-US" dirty="0"/>
              <a:t>f(</a:t>
            </a:r>
            <a:r>
              <a:rPr lang="en-US" dirty="0" err="1"/>
              <a:t>x</a:t>
            </a:r>
            <a:r>
              <a:rPr lang="en-US" baseline="-25000" dirty="0" err="1"/>
              <a:t>i</a:t>
            </a:r>
            <a:r>
              <a:rPr lang="en-US" dirty="0" err="1"/>
              <a:t>x</a:t>
            </a:r>
            <a:r>
              <a:rPr lang="en-US" baseline="-25000" dirty="0" err="1"/>
              <a:t>j</a:t>
            </a:r>
            <a:r>
              <a:rPr lang="en-US" dirty="0"/>
              <a:t>) is attribute similarity between </a:t>
            </a:r>
            <a:r>
              <a:rPr lang="en-US" i="1" dirty="0" err="1"/>
              <a:t>i</a:t>
            </a:r>
            <a:r>
              <a:rPr lang="en-US" dirty="0"/>
              <a:t> and </a:t>
            </a:r>
            <a:r>
              <a:rPr lang="en-US" i="1" dirty="0"/>
              <a:t>j</a:t>
            </a:r>
            <a:r>
              <a:rPr lang="en-US" dirty="0"/>
              <a:t> for x</a:t>
            </a:r>
          </a:p>
          <a:p>
            <a:endParaRPr lang="en-US" dirty="0"/>
          </a:p>
          <a:p>
            <a:r>
              <a:rPr lang="en-US" dirty="0" err="1"/>
              <a:t>w</a:t>
            </a:r>
            <a:r>
              <a:rPr lang="en-US" baseline="-25000" dirty="0" err="1"/>
              <a:t>ij</a:t>
            </a:r>
            <a:r>
              <a:rPr lang="en-US" dirty="0"/>
              <a:t> is spatial weight between </a:t>
            </a:r>
            <a:r>
              <a:rPr lang="en-US" i="1" dirty="0" err="1"/>
              <a:t>i</a:t>
            </a:r>
            <a:r>
              <a:rPr lang="en-US" dirty="0"/>
              <a:t> and </a:t>
            </a:r>
            <a:r>
              <a:rPr lang="en-US" i="1" dirty="0"/>
              <a:t>j</a:t>
            </a:r>
          </a:p>
        </p:txBody>
      </p:sp>
    </p:spTree>
    <p:extLst>
      <p:ext uri="{BB962C8B-B14F-4D97-AF65-F5344CB8AC3E}">
        <p14:creationId xmlns:p14="http://schemas.microsoft.com/office/powerpoint/2010/main" val="13162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6" name="Picture 5" descr="Chart, line chart&#10;&#10;Description automatically generated">
            <a:extLst>
              <a:ext uri="{FF2B5EF4-FFF2-40B4-BE49-F238E27FC236}">
                <a16:creationId xmlns:a16="http://schemas.microsoft.com/office/drawing/2014/main" id="{48B4DFCB-1F2C-EB49-B5C8-A50055828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99" y="1064298"/>
            <a:ext cx="4459709" cy="3321586"/>
          </a:xfrm>
          <a:prstGeom prst="rect">
            <a:avLst/>
          </a:prstGeom>
        </p:spPr>
      </p:pic>
      <p:sp>
        <p:nvSpPr>
          <p:cNvPr id="7" name="Rectangle 6">
            <a:extLst>
              <a:ext uri="{FF2B5EF4-FFF2-40B4-BE49-F238E27FC236}">
                <a16:creationId xmlns:a16="http://schemas.microsoft.com/office/drawing/2014/main" id="{B0FDD408-3956-3A4C-8DCF-EE4369CA7265}"/>
              </a:ext>
            </a:extLst>
          </p:cNvPr>
          <p:cNvSpPr/>
          <p:nvPr/>
        </p:nvSpPr>
        <p:spPr>
          <a:xfrm>
            <a:off x="5153527" y="1377374"/>
            <a:ext cx="3595906" cy="1384995"/>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depicts the spatial autocorrelation of the measured sample points. Once each pair of locations is plotted, a model is fit through them. There are certain characteristics that are commonly used to describe these models.</a:t>
            </a:r>
          </a:p>
        </p:txBody>
      </p:sp>
      <p:sp>
        <p:nvSpPr>
          <p:cNvPr id="8" name="Rectangle 7">
            <a:extLst>
              <a:ext uri="{FF2B5EF4-FFF2-40B4-BE49-F238E27FC236}">
                <a16:creationId xmlns:a16="http://schemas.microsoft.com/office/drawing/2014/main" id="{6777D66F-954F-9344-8629-22EB61B1CDD8}"/>
              </a:ext>
            </a:extLst>
          </p:cNvPr>
          <p:cNvSpPr/>
          <p:nvPr/>
        </p:nvSpPr>
        <p:spPr>
          <a:xfrm>
            <a:off x="5153527" y="3204794"/>
            <a:ext cx="3243261" cy="738664"/>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and covariance both measure the strength of statistical correlation as a function of distance.</a:t>
            </a:r>
          </a:p>
        </p:txBody>
      </p:sp>
    </p:spTree>
    <p:extLst>
      <p:ext uri="{BB962C8B-B14F-4D97-AF65-F5344CB8AC3E}">
        <p14:creationId xmlns:p14="http://schemas.microsoft.com/office/powerpoint/2010/main" val="215013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Morans</a:t>
            </a:r>
            <a:r>
              <a:rPr lang="en-US" dirty="0"/>
              <a:t> 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901371" y="943587"/>
            <a:ext cx="5813465" cy="2893100"/>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a:solidFill>
                  <a:srgbClr val="333333"/>
                </a:solidFill>
                <a:latin typeface="Source Sans Pro" panose="020B0503030403020204" pitchFamily="34" charset="0"/>
              </a:rPr>
              <a:t>Moran’s I </a:t>
            </a:r>
            <a:r>
              <a:rPr lang="en-US" dirty="0">
                <a:solidFill>
                  <a:srgbClr val="333333"/>
                </a:solidFill>
                <a:latin typeface="Source Sans Pro" panose="020B0503030403020204" pitchFamily="34" charset="0"/>
              </a:rPr>
              <a:t>is an inferential statistic, which means that the results of the analysis are always interpreted within the context of its null hypothesis.</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Like a correlation coefficient, values of Moran’s I range from +1 meaning strong positive spatial autocorrelation to 0 meaning a random pattern to -1 indicating strong negative spatial autocorrelation. </a:t>
            </a:r>
          </a:p>
          <a:p>
            <a:endParaRPr lang="en-US" dirty="0">
              <a:solidFill>
                <a:srgbClr val="333333"/>
              </a:solidFill>
              <a:latin typeface="Source Sans Pro" panose="020B0503030403020204" pitchFamily="34" charset="0"/>
            </a:endParaRPr>
          </a:p>
          <a:p>
            <a:r>
              <a:rPr lang="en-US" i="1" u="sng" dirty="0"/>
              <a:t>Global Moran’s I </a:t>
            </a:r>
            <a:r>
              <a:rPr lang="en-US" dirty="0">
                <a:solidFill>
                  <a:srgbClr val="333333"/>
                </a:solidFill>
                <a:latin typeface="Source Sans Pro" panose="020B0503030403020204" pitchFamily="34" charset="0"/>
              </a:rPr>
              <a:t>provides a one single value, which is the average across the dimensional space.</a:t>
            </a:r>
          </a:p>
          <a:p>
            <a:endParaRPr lang="en-US" dirty="0">
              <a:solidFill>
                <a:srgbClr val="333333"/>
              </a:solidFill>
              <a:latin typeface="Source Sans Pro" panose="020B0503030403020204" pitchFamily="34" charset="0"/>
            </a:endParaRPr>
          </a:p>
          <a:p>
            <a:r>
              <a:rPr lang="en-US" i="1" u="sng" dirty="0"/>
              <a:t>Local Moran’s I </a:t>
            </a:r>
            <a:r>
              <a:rPr lang="en-US" dirty="0"/>
              <a:t>statistic was suggested in </a:t>
            </a:r>
            <a:r>
              <a:rPr lang="en-US" dirty="0" err="1"/>
              <a:t>Anselin</a:t>
            </a:r>
            <a:r>
              <a:rPr lang="en-US" dirty="0"/>
              <a:t> (1995) as a way to identify local clusters and spatial outliers. </a:t>
            </a:r>
          </a:p>
        </p:txBody>
      </p:sp>
      <p:pic>
        <p:nvPicPr>
          <p:cNvPr id="6" name="Picture 5" descr="Map&#10;&#10;Description automatically generated">
            <a:extLst>
              <a:ext uri="{FF2B5EF4-FFF2-40B4-BE49-F238E27FC236}">
                <a16:creationId xmlns:a16="http://schemas.microsoft.com/office/drawing/2014/main" id="{A3765DCD-4D25-F743-9441-FB9E597F9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17" y="943586"/>
            <a:ext cx="2286798" cy="3108543"/>
          </a:xfrm>
          <a:prstGeom prst="rect">
            <a:avLst/>
          </a:prstGeom>
        </p:spPr>
      </p:pic>
    </p:spTree>
    <p:extLst>
      <p:ext uri="{BB962C8B-B14F-4D97-AF65-F5344CB8AC3E}">
        <p14:creationId xmlns:p14="http://schemas.microsoft.com/office/powerpoint/2010/main" val="35931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Gearys</a:t>
            </a:r>
            <a:r>
              <a:rPr lang="en-US" dirty="0"/>
              <a:t> C</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1049153" y="1017478"/>
            <a:ext cx="7344077" cy="3108543"/>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err="1"/>
              <a:t>Gearys</a:t>
            </a:r>
            <a:r>
              <a:rPr lang="en-US" i="1" u="sng" dirty="0"/>
              <a:t> C </a:t>
            </a:r>
            <a:r>
              <a:rPr lang="en-US" dirty="0"/>
              <a:t>determines if adjacent observations of the same attributes are correlated in multi- or bi-directional ways. </a:t>
            </a:r>
          </a:p>
          <a:p>
            <a:endParaRPr lang="en-US" dirty="0"/>
          </a:p>
          <a:p>
            <a:r>
              <a:rPr lang="en-US" dirty="0"/>
              <a:t>The value of Geary’s C lies between 0 and some general value greater than 1. Values significantly lower than one demonstrate increasing positive spatial autocorrelation, while values significantly higher than one illustrate increasing negative spatial autocorrelation. </a:t>
            </a:r>
          </a:p>
          <a:p>
            <a:endParaRPr lang="en-US" dirty="0"/>
          </a:p>
          <a:p>
            <a:r>
              <a:rPr lang="en-US" i="1" u="sng" dirty="0"/>
              <a:t>Geary’s C </a:t>
            </a:r>
            <a:r>
              <a:rPr lang="en-US" dirty="0"/>
              <a:t>is inversely related to Moran’s I, but it is not identical. Moran’s I is a measure of global spatial autocorrelation, while Geary’s C is more sensitive to local spatial autocorrelation.</a:t>
            </a:r>
          </a:p>
          <a:p>
            <a:endParaRPr lang="en-US" dirty="0"/>
          </a:p>
          <a:p>
            <a:r>
              <a:rPr lang="en-US" dirty="0"/>
              <a:t>Geary’s test for spatial autocorrelation using a spatial weights matrix in weights list form. The assumptions underlying the test are sensitive to the form of the graph of </a:t>
            </a:r>
            <a:r>
              <a:rPr lang="en-US" dirty="0" err="1"/>
              <a:t>neighbour</a:t>
            </a:r>
            <a:r>
              <a:rPr lang="en-US" dirty="0"/>
              <a:t> relationships and other factors, and results may be checked against those of the </a:t>
            </a:r>
            <a:r>
              <a:rPr lang="en-US" dirty="0" err="1"/>
              <a:t>geary.mc</a:t>
            </a:r>
            <a:r>
              <a:rPr lang="en-US" dirty="0"/>
              <a:t> permutation</a:t>
            </a:r>
          </a:p>
        </p:txBody>
      </p:sp>
    </p:spTree>
    <p:extLst>
      <p:ext uri="{BB962C8B-B14F-4D97-AF65-F5344CB8AC3E}">
        <p14:creationId xmlns:p14="http://schemas.microsoft.com/office/powerpoint/2010/main" val="187460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Getis</a:t>
            </a:r>
            <a:r>
              <a:rPr lang="en-US" dirty="0"/>
              <a:t>-Ord GI*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899962" y="1308401"/>
            <a:ext cx="3335154" cy="1815882"/>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dirty="0"/>
              <a:t>Hotspot analysis using </a:t>
            </a:r>
            <a:r>
              <a:rPr lang="en-US" i="1" u="sng" dirty="0" err="1"/>
              <a:t>Getis</a:t>
            </a:r>
            <a:r>
              <a:rPr lang="en-US" i="1" u="sng" dirty="0"/>
              <a:t>-Ord Gi*</a:t>
            </a:r>
            <a:r>
              <a:rPr lang="en-US" dirty="0"/>
              <a:t> statistic (sometimes referred to as GI-star) uses spatial vectors to identify the locations of statistically significant hot spots and cold spots in data. The z-scores and p-values indicates where features with either high or low values cluster spatially.</a:t>
            </a:r>
          </a:p>
        </p:txBody>
      </p:sp>
      <p:pic>
        <p:nvPicPr>
          <p:cNvPr id="9" name="Picture 8" descr="Map&#10;&#10;Description automatically generated">
            <a:extLst>
              <a:ext uri="{FF2B5EF4-FFF2-40B4-BE49-F238E27FC236}">
                <a16:creationId xmlns:a16="http://schemas.microsoft.com/office/drawing/2014/main" id="{6779E92B-3DB5-DF4D-8EF7-5BAFBAF4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9" y="346271"/>
            <a:ext cx="2938219" cy="3843391"/>
          </a:xfrm>
          <a:prstGeom prst="rect">
            <a:avLst/>
          </a:prstGeom>
        </p:spPr>
      </p:pic>
    </p:spTree>
    <p:extLst>
      <p:ext uri="{BB962C8B-B14F-4D97-AF65-F5344CB8AC3E}">
        <p14:creationId xmlns:p14="http://schemas.microsoft.com/office/powerpoint/2010/main" val="3008153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12781</TotalTime>
  <Words>1225</Words>
  <Application>Microsoft Macintosh PowerPoint</Application>
  <PresentationFormat>On-screen Show (16:9)</PresentationFormat>
  <Paragraphs>104</Paragraphs>
  <Slides>14</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vt:lpstr>
      <vt:lpstr>Calibri</vt:lpstr>
      <vt:lpstr>Cambria Math</vt:lpstr>
      <vt:lpstr>Helvetica</vt:lpstr>
      <vt:lpstr>Rockwell</vt:lpstr>
      <vt:lpstr>Source Sans Pro</vt:lpstr>
      <vt:lpstr>Wingdings</vt:lpstr>
      <vt:lpstr>Home Page</vt:lpstr>
      <vt:lpstr>Title</vt:lpstr>
      <vt:lpstr>BCB 503 Advanced Geospatial analysis workshop  Advanced Geospatial Analysis: Autocorrelation, Kriging, Spatially weighted Regression   Spring 2021</vt:lpstr>
      <vt:lpstr>Advanced Geo Analysis</vt:lpstr>
      <vt:lpstr>Spatial randomness</vt:lpstr>
      <vt:lpstr>Spatial Autocorrelation</vt:lpstr>
      <vt:lpstr>Quantifying SAC</vt:lpstr>
      <vt:lpstr>Variogram/semivariogram</vt:lpstr>
      <vt:lpstr>Morans I</vt:lpstr>
      <vt:lpstr>Gearys C</vt:lpstr>
      <vt:lpstr>Getis-Ord GI*</vt:lpstr>
      <vt:lpstr>Introduction to kriging</vt:lpstr>
      <vt:lpstr>Introduction to kriging</vt:lpstr>
      <vt:lpstr>Introduction to kriging</vt:lpstr>
      <vt:lpstr>Geo Weighted Regression</vt:lpstr>
      <vt:lpstr>EXTRA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David (erichs@uidaho.edu)</cp:lastModifiedBy>
  <cp:revision>180</cp:revision>
  <dcterms:created xsi:type="dcterms:W3CDTF">2015-12-18T06:52:51Z</dcterms:created>
  <dcterms:modified xsi:type="dcterms:W3CDTF">2021-04-27T15:17:15Z</dcterms:modified>
</cp:coreProperties>
</file>