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6"/>
  </p:notesMasterIdLst>
  <p:sldIdLst>
    <p:sldId id="335" r:id="rId3"/>
    <p:sldId id="415" r:id="rId4"/>
    <p:sldId id="456" r:id="rId5"/>
    <p:sldId id="453" r:id="rId6"/>
    <p:sldId id="454" r:id="rId7"/>
    <p:sldId id="457" r:id="rId8"/>
    <p:sldId id="459" r:id="rId9"/>
    <p:sldId id="460" r:id="rId10"/>
    <p:sldId id="455" r:id="rId11"/>
    <p:sldId id="462" r:id="rId12"/>
    <p:sldId id="461" r:id="rId13"/>
    <p:sldId id="451" r:id="rId14"/>
    <p:sldId id="452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7E55"/>
    <a:srgbClr val="8C6E43"/>
    <a:srgbClr val="272827"/>
    <a:srgbClr val="6E6E6E"/>
    <a:srgbClr val="A5A5A5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6" autoAdjust="0"/>
    <p:restoredTop sz="80680" autoAdjust="0"/>
  </p:normalViewPr>
  <p:slideViewPr>
    <p:cSldViewPr snapToGrid="0">
      <p:cViewPr varScale="1">
        <p:scale>
          <a:sx n="124" d="100"/>
          <a:sy n="124" d="100"/>
        </p:scale>
        <p:origin x="176" y="272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7" d="100"/>
        <a:sy n="87" d="100"/>
      </p:scale>
      <p:origin x="0" y="-18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4395-F4BB-4776-AD1A-E1F7520CF444}" type="datetimeFigureOut">
              <a:rPr lang="en-US" smtClean="0"/>
              <a:t>4/28/21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93E8-77CB-4CE8-8134-9D98A3510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4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 are built using a heuristic called </a:t>
            </a:r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recursive partitioning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approach is also commonly known as </a:t>
            </a:r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 and conquer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splits the data into subsets, which are then split repeatedly into even </a:t>
            </a:r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 subsets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so on and so forth until the process stops when the algorithm determines the data within the subsets are </a:t>
            </a:r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sufficiently homogenous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another stopping criterion has been met.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5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 are built using a heuristic called </a:t>
            </a:r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recursive partitioning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approach is also commonly known as </a:t>
            </a:r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 and conquer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splits the data into subsets, which are then split repeatedly into even </a:t>
            </a:r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 subsets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so on and so forth until the process stops when the algorithm determines the data within the subsets are </a:t>
            </a:r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sufficiently homogenous</a:t>
            </a: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another stopping criterion has been met.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3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9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D341E-1206-8242-92C3-E052AB1AB871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0BB48CB9-C27A-C74F-B008-E7127E2F2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1749" y="626619"/>
            <a:ext cx="214313" cy="3179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37760" y="292626"/>
            <a:ext cx="3324225" cy="279834"/>
          </a:xfrm>
        </p:spPr>
        <p:txBody>
          <a:bodyPr lIns="0"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36FC1-DE87-4162-BB74-2BF3C647F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3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4385733"/>
          </a:xfrm>
          <a:prstGeom prst="rect">
            <a:avLst/>
          </a:prstGeom>
          <a:solidFill>
            <a:srgbClr val="2728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7220" y="3824672"/>
            <a:ext cx="579961" cy="1112897"/>
          </a:xfrm>
          <a:prstGeom prst="rect">
            <a:avLst/>
          </a:prstGeom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UI_Seal_white.png"/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8" r="4445" b="5350"/>
          <a:stretch/>
        </p:blipFill>
        <p:spPr>
          <a:xfrm>
            <a:off x="4229100" y="-1"/>
            <a:ext cx="4914900" cy="43942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0D849E-FEF9-F340-9DC0-C09D82A66C55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67CDFD9D-2F7E-0149-8F79-44C343AA5A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 cap="all">
          <a:solidFill>
            <a:schemeClr val="bg1"/>
          </a:solidFill>
          <a:latin typeface="Rockwell"/>
          <a:ea typeface="+mj-ea"/>
          <a:cs typeface="Rockwell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76083" y="1340879"/>
            <a:ext cx="4635149" cy="22784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389438"/>
            <a:ext cx="9144000" cy="75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7219" y="3824671"/>
            <a:ext cx="579961" cy="1112897"/>
          </a:xfrm>
          <a:prstGeom prst="rect">
            <a:avLst/>
          </a:prstGeom>
        </p:spPr>
      </p:pic>
      <p:sp>
        <p:nvSpPr>
          <p:cNvPr id="19" name="Title Placeholder 16"/>
          <p:cNvSpPr>
            <a:spLocks noGrp="1"/>
          </p:cNvSpPr>
          <p:nvPr>
            <p:ph type="title"/>
          </p:nvPr>
        </p:nvSpPr>
        <p:spPr>
          <a:xfrm>
            <a:off x="330851" y="492709"/>
            <a:ext cx="8229600" cy="5715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B2B2E-6E92-744F-9AC3-D15606AAD2CC}"/>
              </a:ext>
            </a:extLst>
          </p:cNvPr>
          <p:cNvSpPr/>
          <p:nvPr userDrawn="1"/>
        </p:nvSpPr>
        <p:spPr>
          <a:xfrm>
            <a:off x="6769768" y="4472357"/>
            <a:ext cx="2117558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E13FBB49-AB27-D648-846F-3191C3F853A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92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3600" b="0" i="0" kern="1200" cap="all">
          <a:solidFill>
            <a:srgbClr val="A27E55"/>
          </a:solidFill>
          <a:latin typeface="Rockwell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lnSpc>
          <a:spcPts val="216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None/>
        <a:defRPr sz="1800" kern="1200">
          <a:solidFill>
            <a:srgbClr val="6E6E6E"/>
          </a:solidFill>
          <a:latin typeface="Helvetica"/>
          <a:ea typeface="+mn-ea"/>
          <a:cs typeface="Helvetica"/>
        </a:defRPr>
      </a:lvl1pPr>
      <a:lvl2pPr marL="377190" indent="-171450" algn="l" defTabSz="342900" rtl="0" eaLnBrk="1" latinLnBrk="0" hangingPunct="1">
        <a:lnSpc>
          <a:spcPts val="171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Char char="§"/>
        <a:defRPr sz="1500" kern="1200">
          <a:solidFill>
            <a:srgbClr val="6E6E6E"/>
          </a:solidFill>
          <a:latin typeface="Helvetica"/>
          <a:ea typeface="+mn-ea"/>
          <a:cs typeface="Helvetica"/>
        </a:defRPr>
      </a:lvl2pPr>
      <a:lvl3pPr marL="514350" indent="-123444" algn="l" defTabSz="342900" rtl="0" eaLnBrk="1" latinLnBrk="0" hangingPunct="1">
        <a:lnSpc>
          <a:spcPts val="1560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400" kern="1200" baseline="0">
          <a:solidFill>
            <a:srgbClr val="6E6E6E"/>
          </a:solidFill>
          <a:latin typeface="Helvetica"/>
          <a:ea typeface="+mn-ea"/>
          <a:cs typeface="Helvetica"/>
        </a:defRPr>
      </a:lvl3pPr>
      <a:lvl4pPr marL="692658" indent="-144018" algn="l" defTabSz="342900" rtl="0" eaLnBrk="1" latinLnBrk="0" hangingPunct="1">
        <a:lnSpc>
          <a:spcPts val="1485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200" kern="1200" baseline="0">
          <a:solidFill>
            <a:srgbClr val="6E6E6E"/>
          </a:solidFill>
          <a:latin typeface="Helvetica"/>
          <a:ea typeface="+mn-ea"/>
          <a:cs typeface="Helvetica"/>
        </a:defRPr>
      </a:lvl4pPr>
      <a:lvl5pPr marL="898398" indent="-116586" algn="l" defTabSz="342900" rtl="0" eaLnBrk="1" latinLnBrk="0" hangingPunct="1">
        <a:lnSpc>
          <a:spcPts val="1260"/>
        </a:lnSpc>
        <a:spcBef>
          <a:spcPts val="0"/>
        </a:spcBef>
        <a:spcAft>
          <a:spcPts val="0"/>
        </a:spcAft>
        <a:buClr>
          <a:srgbClr val="A27E55"/>
        </a:buClr>
        <a:buFont typeface="Wingdings" charset="2"/>
        <a:buChar char="§"/>
        <a:defRPr sz="1100" kern="1200">
          <a:solidFill>
            <a:srgbClr val="6E6E6E"/>
          </a:solidFill>
          <a:latin typeface="Helvetica"/>
          <a:ea typeface="+mn-ea"/>
          <a:cs typeface="Helvetica"/>
        </a:defRPr>
      </a:lvl5pPr>
      <a:lvl6pPr marL="171450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03098" y="727401"/>
            <a:ext cx="7984558" cy="1170886"/>
          </a:xfrm>
        </p:spPr>
        <p:txBody>
          <a:bodyPr/>
          <a:lstStyle/>
          <a:p>
            <a:r>
              <a:rPr lang="en-US" dirty="0"/>
              <a:t>BCB 503 Advanced Geospatial analysis workshop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Advanced Geospatial modeling: Random forest models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56186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A8F1-C859-294D-ABC2-899B8467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Bias/variance tradeoff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2E01-A232-B14A-9ECE-5695DC675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Random Forest Modeling</a:t>
            </a:r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C7EA966-2B1E-E645-8EF3-9620A370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45095"/>
            <a:ext cx="7006975" cy="24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1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F51A-9CC0-264A-81AB-C41E9824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Ensembled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439B-E861-9644-83B1-0E70FF657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Random Forest Modeling</a:t>
            </a:r>
          </a:p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E514ADE-5DD0-0940-B22B-9D94A4EE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651" y="1064298"/>
            <a:ext cx="4561797" cy="2572442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97986D-D704-B24B-AEAD-3917F3618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494" y="1339135"/>
            <a:ext cx="4076126" cy="2288381"/>
          </a:xfrm>
        </p:spPr>
        <p:txBody>
          <a:bodyPr/>
          <a:lstStyle/>
          <a:p>
            <a:r>
              <a:rPr lang="en-US" altLang="en-US" dirty="0">
                <a:latin typeface="Trebuchet MS" panose="020B0703020202090204" pitchFamily="34" charset="0"/>
              </a:rPr>
              <a:t>Random Forest model is an </a:t>
            </a:r>
            <a:r>
              <a:rPr lang="en-US" altLang="en-US" b="1" dirty="0">
                <a:latin typeface="Trebuchet MS" panose="020B0703020202090204" pitchFamily="34" charset="0"/>
              </a:rPr>
              <a:t>ensemble</a:t>
            </a:r>
            <a:r>
              <a:rPr lang="en-US" altLang="en-US" dirty="0">
                <a:latin typeface="Trebuchet MS" panose="020B0703020202090204" pitchFamily="34" charset="0"/>
              </a:rPr>
              <a:t> of single decision trees (bagged decision trees)</a:t>
            </a:r>
          </a:p>
          <a:p>
            <a:endParaRPr lang="en-US" altLang="en-US" dirty="0">
              <a:latin typeface="Trebuchet MS" panose="020B0703020202090204" pitchFamily="34" charset="0"/>
            </a:endParaRPr>
          </a:p>
          <a:p>
            <a:r>
              <a:rPr lang="en-US" altLang="en-US" dirty="0">
                <a:latin typeface="Trebuchet MS" panose="020B0703020202090204" pitchFamily="34" charset="0"/>
              </a:rPr>
              <a:t>Leo </a:t>
            </a:r>
            <a:r>
              <a:rPr lang="en-US" altLang="en-US" dirty="0" err="1">
                <a:latin typeface="Trebuchet MS" panose="020B0703020202090204" pitchFamily="34" charset="0"/>
              </a:rPr>
              <a:t>Breiman</a:t>
            </a:r>
            <a:r>
              <a:rPr lang="en-US" altLang="en-US" dirty="0">
                <a:latin typeface="Trebuchet MS" panose="020B0703020202090204" pitchFamily="34" charset="0"/>
              </a:rPr>
              <a:t> -  Statistical Modeling: The Two Cultures</a:t>
            </a:r>
          </a:p>
          <a:p>
            <a:endParaRPr lang="en-US" altLang="en-US" dirty="0">
              <a:latin typeface="Trebuchet MS" panose="020B0703020202090204" pitchFamily="34" charset="0"/>
            </a:endParaRPr>
          </a:p>
          <a:p>
            <a:endParaRPr lang="en-US" altLang="en-US" dirty="0">
              <a:latin typeface="Trebuchet MS" panose="020B0703020202090204" pitchFamily="34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2BC01-234C-E046-BDBC-B22AF683B31A}"/>
              </a:ext>
            </a:extLst>
          </p:cNvPr>
          <p:cNvSpPr txBox="1"/>
          <p:nvPr/>
        </p:nvSpPr>
        <p:spPr>
          <a:xfrm>
            <a:off x="5330141" y="3900552"/>
            <a:ext cx="279281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Bagged = bootstrapped aggregation</a:t>
            </a:r>
          </a:p>
        </p:txBody>
      </p:sp>
    </p:spTree>
    <p:extLst>
      <p:ext uri="{BB962C8B-B14F-4D97-AF65-F5344CB8AC3E}">
        <p14:creationId xmlns:p14="http://schemas.microsoft.com/office/powerpoint/2010/main" val="25255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510C-E7DE-6C49-AD45-81CD86FB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ENSEMBLED DECISION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2DB10-1682-6642-B280-4BB77C386E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494" y="1339135"/>
            <a:ext cx="4076126" cy="2288381"/>
          </a:xfrm>
        </p:spPr>
        <p:txBody>
          <a:bodyPr/>
          <a:lstStyle/>
          <a:p>
            <a:r>
              <a:rPr lang="en-US" altLang="en-US" dirty="0">
                <a:latin typeface="Trebuchet MS" panose="020B0703020202090204" pitchFamily="34" charset="0"/>
              </a:rPr>
              <a:t>Random Forest model is an </a:t>
            </a:r>
            <a:r>
              <a:rPr lang="en-US" altLang="en-US" b="1" dirty="0">
                <a:latin typeface="Trebuchet MS" panose="020B0703020202090204" pitchFamily="34" charset="0"/>
              </a:rPr>
              <a:t>ensemble</a:t>
            </a:r>
            <a:r>
              <a:rPr lang="en-US" altLang="en-US" dirty="0">
                <a:latin typeface="Trebuchet MS" panose="020B0703020202090204" pitchFamily="34" charset="0"/>
              </a:rPr>
              <a:t> of single decision trees (bagged decision trees)</a:t>
            </a:r>
          </a:p>
          <a:p>
            <a:endParaRPr lang="en-US" altLang="en-US" dirty="0">
              <a:latin typeface="Trebuchet MS" panose="020B0703020202090204" pitchFamily="34" charset="0"/>
            </a:endParaRPr>
          </a:p>
          <a:p>
            <a:r>
              <a:rPr lang="en-US" altLang="en-US" dirty="0">
                <a:latin typeface="Trebuchet MS" panose="020B0703020202090204" pitchFamily="34" charset="0"/>
              </a:rPr>
              <a:t>Leo </a:t>
            </a:r>
            <a:r>
              <a:rPr lang="en-US" altLang="en-US" dirty="0" err="1">
                <a:latin typeface="Trebuchet MS" panose="020B0703020202090204" pitchFamily="34" charset="0"/>
              </a:rPr>
              <a:t>Breiman</a:t>
            </a:r>
            <a:r>
              <a:rPr lang="en-US" altLang="en-US" dirty="0">
                <a:latin typeface="Trebuchet MS" panose="020B0703020202090204" pitchFamily="34" charset="0"/>
              </a:rPr>
              <a:t> -  Statistical Modeling: The Two Cultures</a:t>
            </a:r>
          </a:p>
          <a:p>
            <a:endParaRPr lang="en-US" altLang="en-US" dirty="0">
              <a:latin typeface="Trebuchet MS" panose="020B0703020202090204" pitchFamily="34" charset="0"/>
            </a:endParaRPr>
          </a:p>
          <a:p>
            <a:endParaRPr lang="en-US" altLang="en-US" dirty="0">
              <a:latin typeface="Trebuchet MS" panose="020B0703020202090204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7447261-52BB-874B-871D-0D9208F93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67" y="1294532"/>
            <a:ext cx="3556384" cy="274016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FA2D663-F1C9-7A47-A1B6-02DC3298A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Random Forest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9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C4CD-BBF7-4242-A6A8-3925A65A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RF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076A2-9AE9-6847-A7CC-1BE5ECD2E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1856" y="1264381"/>
            <a:ext cx="8122144" cy="2288381"/>
          </a:xfrm>
        </p:spPr>
        <p:txBody>
          <a:bodyPr/>
          <a:lstStyle/>
          <a:p>
            <a:pPr marL="285750" indent="-285750">
              <a:lnSpc>
                <a:spcPts val="26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RF models are robust to overfitting/bias issues</a:t>
            </a:r>
          </a:p>
          <a:p>
            <a:pPr marL="285750" indent="-285750">
              <a:lnSpc>
                <a:spcPts val="26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There is no need in pre-selection of variables.</a:t>
            </a:r>
          </a:p>
          <a:p>
            <a:pPr marL="285750" indent="-285750">
              <a:lnSpc>
                <a:spcPts val="26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RF has its own reliable procedure for estimation of predictive ability of model.</a:t>
            </a:r>
          </a:p>
          <a:p>
            <a:pPr marL="285750" indent="-285750">
              <a:lnSpc>
                <a:spcPts val="26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RF allows for estimation of variable importance </a:t>
            </a:r>
          </a:p>
          <a:p>
            <a:pPr marL="285750" indent="-285750">
              <a:lnSpc>
                <a:spcPts val="26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703020202090204" pitchFamily="34" charset="0"/>
              </a:rPr>
              <a:t>RF method is very fast and effective in working with large datasets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D21C018-F5A0-3746-BCC6-243D6A658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Random Forest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7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D2E8-75D0-4A48-AC4A-0C5A28DE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 spatially modeling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53484-ACBF-4E4B-AF6D-46F803B23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098773" cy="279834"/>
          </a:xfrm>
        </p:spPr>
        <p:txBody>
          <a:bodyPr/>
          <a:lstStyle/>
          <a:p>
            <a:r>
              <a:rPr lang="en-US" dirty="0"/>
              <a:t>1. Random Forest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692FC-AA04-5449-B181-12607485A3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0253" y="1839649"/>
            <a:ext cx="4402931" cy="2288381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502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510C-E7DE-6C49-AD45-81CD86FB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00E66-DFC7-284F-A597-B0B04DC2F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Random Forest Modeling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2DB10-1682-6642-B280-4BB77C386E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494" y="1339135"/>
            <a:ext cx="4076126" cy="2288381"/>
          </a:xfrm>
        </p:spPr>
        <p:txBody>
          <a:bodyPr/>
          <a:lstStyle/>
          <a:p>
            <a:r>
              <a:rPr lang="en-US" altLang="en-US" dirty="0">
                <a:latin typeface="Trebuchet MS" panose="020B0703020202090204" pitchFamily="34" charset="0"/>
              </a:rPr>
              <a:t>Random Forest model is an </a:t>
            </a:r>
            <a:r>
              <a:rPr lang="en-US" altLang="en-US" b="1" dirty="0">
                <a:latin typeface="Trebuchet MS" panose="020B0703020202090204" pitchFamily="34" charset="0"/>
              </a:rPr>
              <a:t>ensemble</a:t>
            </a:r>
            <a:r>
              <a:rPr lang="en-US" altLang="en-US" dirty="0">
                <a:latin typeface="Trebuchet MS" panose="020B0703020202090204" pitchFamily="34" charset="0"/>
              </a:rPr>
              <a:t> of single decision trees</a:t>
            </a:r>
          </a:p>
          <a:p>
            <a:endParaRPr lang="en-US" altLang="en-US" dirty="0">
              <a:latin typeface="Trebuchet MS" panose="020B0703020202090204" pitchFamily="34" charset="0"/>
            </a:endParaRPr>
          </a:p>
          <a:p>
            <a:r>
              <a:rPr lang="en-US" altLang="en-US" b="1" dirty="0">
                <a:latin typeface="Trebuchet MS" panose="020B0703020202090204" pitchFamily="34" charset="0"/>
              </a:rPr>
              <a:t>Let’s initially talk about a decision tree</a:t>
            </a:r>
          </a:p>
          <a:p>
            <a:endParaRPr lang="en-US" altLang="en-US" b="1" dirty="0">
              <a:latin typeface="Trebuchet MS" panose="020B0703020202090204" pitchFamily="34" charset="0"/>
            </a:endParaRPr>
          </a:p>
          <a:p>
            <a:r>
              <a:rPr lang="en-US" b="1" dirty="0"/>
              <a:t>DT based on recursive partitioning</a:t>
            </a:r>
            <a:endParaRPr lang="en-US" altLang="en-US" b="1" dirty="0">
              <a:latin typeface="Trebuchet MS" panose="020B0703020202090204" pitchFamily="34" charset="0"/>
            </a:endParaRPr>
          </a:p>
          <a:p>
            <a:endParaRPr lang="en-US" altLang="en-US" b="1" dirty="0">
              <a:latin typeface="Trebuchet MS" panose="020B0703020202090204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218C59A-F0BC-D145-A51F-D10B4AF98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651" y="1064298"/>
            <a:ext cx="4446807" cy="22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510C-E7DE-6C49-AD45-81CD86FB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00E66-DFC7-284F-A597-B0B04DC2F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Random Forest Modeling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2DB10-1682-6642-B280-4BB77C386E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494" y="1339135"/>
            <a:ext cx="4076126" cy="2288381"/>
          </a:xfrm>
        </p:spPr>
        <p:txBody>
          <a:bodyPr/>
          <a:lstStyle/>
          <a:p>
            <a:r>
              <a:rPr lang="en-US" altLang="en-US" dirty="0">
                <a:latin typeface="Trebuchet MS" panose="020B0703020202090204" pitchFamily="34" charset="0"/>
              </a:rPr>
              <a:t>Random Forest model is an </a:t>
            </a:r>
            <a:r>
              <a:rPr lang="en-US" altLang="en-US" b="1" dirty="0">
                <a:latin typeface="Trebuchet MS" panose="020B0703020202090204" pitchFamily="34" charset="0"/>
              </a:rPr>
              <a:t>ensemble</a:t>
            </a:r>
            <a:r>
              <a:rPr lang="en-US" altLang="en-US" dirty="0">
                <a:latin typeface="Trebuchet MS" panose="020B0703020202090204" pitchFamily="34" charset="0"/>
              </a:rPr>
              <a:t> of single decision trees</a:t>
            </a:r>
          </a:p>
          <a:p>
            <a:endParaRPr lang="en-US" altLang="en-US" dirty="0">
              <a:latin typeface="Trebuchet MS" panose="020B0703020202090204" pitchFamily="34" charset="0"/>
            </a:endParaRPr>
          </a:p>
          <a:p>
            <a:r>
              <a:rPr lang="en-US" altLang="en-US" b="1" dirty="0">
                <a:latin typeface="Trebuchet MS" panose="020B0703020202090204" pitchFamily="34" charset="0"/>
              </a:rPr>
              <a:t>Let’s initially talk about a decision tree</a:t>
            </a:r>
          </a:p>
          <a:p>
            <a:endParaRPr lang="en-US" altLang="en-US" b="1" dirty="0">
              <a:latin typeface="Trebuchet MS" panose="020B0703020202090204" pitchFamily="34" charset="0"/>
            </a:endParaRPr>
          </a:p>
          <a:p>
            <a:r>
              <a:rPr lang="en-US" b="1" dirty="0"/>
              <a:t>DT based on recursive partitioning</a:t>
            </a:r>
            <a:endParaRPr lang="en-US" altLang="en-US" b="1" dirty="0">
              <a:latin typeface="Trebuchet MS" panose="020B0703020202090204" pitchFamily="34" charset="0"/>
            </a:endParaRPr>
          </a:p>
          <a:p>
            <a:endParaRPr lang="en-US" altLang="en-US" b="1" dirty="0">
              <a:latin typeface="Trebuchet MS" panose="020B0703020202090204" pitchFamily="34" charset="0"/>
            </a:endParaRPr>
          </a:p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9C6D379-EC4E-C341-A71C-87D56D2FC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59" y="1339135"/>
            <a:ext cx="3439302" cy="2288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7CFD5-FF99-634B-BC2C-BA38E2ACA46F}"/>
              </a:ext>
            </a:extLst>
          </p:cNvPr>
          <p:cNvSpPr txBox="1"/>
          <p:nvPr/>
        </p:nvSpPr>
        <p:spPr>
          <a:xfrm>
            <a:off x="6052842" y="3892269"/>
            <a:ext cx="111767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74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510C-E7DE-6C49-AD45-81CD86FB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00E66-DFC7-284F-A597-B0B04DC2F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Random Forest Modeling</a:t>
            </a:r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A200653-6E81-0F41-9444-374A6D8C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94" y="1103270"/>
            <a:ext cx="2659887" cy="2936959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C9CC4AE-2015-594E-9A81-F85C1A95CF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494" y="1339135"/>
            <a:ext cx="4076126" cy="2288381"/>
          </a:xfrm>
        </p:spPr>
        <p:txBody>
          <a:bodyPr/>
          <a:lstStyle/>
          <a:p>
            <a:r>
              <a:rPr lang="en-US" altLang="en-US" dirty="0">
                <a:latin typeface="Trebuchet MS" panose="020B0703020202090204" pitchFamily="34" charset="0"/>
              </a:rPr>
              <a:t>Random Forest model is an ensemble of single decision trees</a:t>
            </a:r>
          </a:p>
          <a:p>
            <a:endParaRPr lang="en-US" altLang="en-US" dirty="0">
              <a:latin typeface="Trebuchet MS" panose="020B0703020202090204" pitchFamily="34" charset="0"/>
            </a:endParaRPr>
          </a:p>
          <a:p>
            <a:r>
              <a:rPr lang="en-US" altLang="en-US" b="1" dirty="0">
                <a:latin typeface="Trebuchet MS" panose="020B0703020202090204" pitchFamily="34" charset="0"/>
              </a:rPr>
              <a:t>Let’s initially talk about a decision tree</a:t>
            </a:r>
          </a:p>
          <a:p>
            <a:endParaRPr lang="en-US" altLang="en-US" b="1" dirty="0">
              <a:latin typeface="Trebuchet MS" panose="020B0703020202090204" pitchFamily="34" charset="0"/>
            </a:endParaRPr>
          </a:p>
          <a:p>
            <a:r>
              <a:rPr lang="en-US" b="1" dirty="0"/>
              <a:t>DT based on recursive partitioning</a:t>
            </a:r>
            <a:endParaRPr lang="en-US" altLang="en-US" b="1" dirty="0">
              <a:latin typeface="Trebuchet MS" panose="020B0703020202090204" pitchFamily="34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DCB49C-E9C3-294D-A088-762ACEE6E32B}"/>
              </a:ext>
            </a:extLst>
          </p:cNvPr>
          <p:cNvSpPr txBox="1"/>
          <p:nvPr/>
        </p:nvSpPr>
        <p:spPr>
          <a:xfrm>
            <a:off x="6151154" y="3925312"/>
            <a:ext cx="94134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42750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598B-0B4D-0A41-937E-5A0CD456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splitting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3F737F6-D78F-A343-8557-07F22480E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0851" y="1174748"/>
            <a:ext cx="4826776" cy="2288381"/>
          </a:xfrm>
        </p:spPr>
        <p:txBody>
          <a:bodyPr/>
          <a:lstStyle/>
          <a:p>
            <a:r>
              <a:rPr lang="en-US" b="1" dirty="0"/>
              <a:t>Gini index</a:t>
            </a:r>
            <a:r>
              <a:rPr lang="en-US" dirty="0"/>
              <a:t>.  Assists in determining which split provides the most homogeneous sub nodes. Can only perform binary splits. The lower the Gini value, the higher the homogeneity</a:t>
            </a:r>
          </a:p>
          <a:p>
            <a:r>
              <a:rPr lang="en-US" b="1" dirty="0"/>
              <a:t>Information Gain</a:t>
            </a:r>
            <a:r>
              <a:rPr lang="en-US" dirty="0"/>
              <a:t>: Measures disorganization (entropy)</a:t>
            </a:r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CA4A2A29-3330-A341-91D5-C2AAC9EDD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49" y="1264381"/>
            <a:ext cx="3581400" cy="12319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531AC39-471E-4749-BF7B-83449FE6E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Random Forest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0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598B-0B4D-0A41-937E-5A0CD456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splitting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93ABE-1ACC-D344-AC73-48E0A84DDF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0851" y="1174748"/>
            <a:ext cx="4826776" cy="2288381"/>
          </a:xfrm>
        </p:spPr>
        <p:txBody>
          <a:bodyPr/>
          <a:lstStyle/>
          <a:p>
            <a:r>
              <a:rPr lang="en-US" b="1" dirty="0"/>
              <a:t>Gini index</a:t>
            </a:r>
            <a:r>
              <a:rPr lang="en-US" dirty="0"/>
              <a:t>.  Assists in determining which split provides the most homogeneous sub nodes. Can only perform binary splits. The higher the Gini value, the higher the homogeneity</a:t>
            </a:r>
          </a:p>
          <a:p>
            <a:r>
              <a:rPr lang="en-US" b="1" dirty="0"/>
              <a:t>Information Gain</a:t>
            </a:r>
            <a:r>
              <a:rPr lang="en-US" dirty="0"/>
              <a:t>: Measures disorganization (entropy)</a:t>
            </a:r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6" name="Picture 5" descr="A picture containing person, vector graphics&#10;&#10;Description automatically generated">
            <a:extLst>
              <a:ext uri="{FF2B5EF4-FFF2-40B4-BE49-F238E27FC236}">
                <a16:creationId xmlns:a16="http://schemas.microsoft.com/office/drawing/2014/main" id="{4538829E-00CD-5346-BCD4-15FA0F21F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r="5042"/>
          <a:stretch/>
        </p:blipFill>
        <p:spPr>
          <a:xfrm>
            <a:off x="5314118" y="1264381"/>
            <a:ext cx="3499031" cy="1259248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7FF89B1-0BD2-7946-A01B-60BA723C8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37" y="2910679"/>
            <a:ext cx="3403600" cy="11049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6FE3123-99DB-D149-9A99-CDEAD2C42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Random Forest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8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598B-0B4D-0A41-937E-5A0CD456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splitting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3F737F6-D78F-A343-8557-07F22480E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0851" y="1174748"/>
            <a:ext cx="4826776" cy="2288381"/>
          </a:xfrm>
        </p:spPr>
        <p:txBody>
          <a:bodyPr/>
          <a:lstStyle/>
          <a:p>
            <a:r>
              <a:rPr lang="en-US" b="1" dirty="0"/>
              <a:t>Reduction in Variance: </a:t>
            </a:r>
            <a:r>
              <a:rPr lang="en-US" dirty="0"/>
              <a:t>This algorithm uses the standard formula of variance to choose the best split. The split with lower variance is selected as the criteria to split the population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variance for each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variance for each split as weighted average of each node variance.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0FFB3-9F84-CC4C-8434-F6597884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22" y="1369175"/>
            <a:ext cx="2247900" cy="5969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04BE53-357C-CF4F-A85B-8A83F169F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Random Forest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9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734B-E47B-964A-92A4-EF541E84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decision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7337C-F897-234B-B358-DF84288610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3958" y="1284929"/>
            <a:ext cx="7676083" cy="22883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start at the tree root and split the data on the feature that results in the </a:t>
            </a:r>
            <a:r>
              <a:rPr lang="en-US" b="1" dirty="0"/>
              <a:t>smallest GINI </a:t>
            </a:r>
            <a:r>
              <a:rPr lang="en-US" dirty="0"/>
              <a:t>or the </a:t>
            </a:r>
            <a:r>
              <a:rPr lang="en-US" b="1" dirty="0"/>
              <a:t>largest</a:t>
            </a:r>
            <a:r>
              <a:rPr lang="en-US" dirty="0"/>
              <a:t> </a:t>
            </a:r>
            <a:r>
              <a:rPr lang="en-US" b="1" dirty="0"/>
              <a:t>information gain (</a:t>
            </a:r>
            <a:r>
              <a:rPr lang="en-US" dirty="0"/>
              <a:t>reduction in uncertainty towards the final decision).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then repeat this splitting procedure at each child node </a:t>
            </a:r>
            <a:r>
              <a:rPr lang="en-US" b="1" dirty="0"/>
              <a:t>until the leaves are pure</a:t>
            </a:r>
            <a:r>
              <a:rPr lang="en-US" dirty="0"/>
              <a:t>. This means that the samples at each leaf node all belong to the same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practice, we may set a </a:t>
            </a:r>
            <a:r>
              <a:rPr lang="en-US" b="1" dirty="0"/>
              <a:t>limit on the depth of the tree to prevent overfitting</a:t>
            </a:r>
            <a:r>
              <a:rPr lang="en-US" dirty="0"/>
              <a:t>. We compromise on purity here somewhat as the final leaves may still have some impurity.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E7089C-C548-884A-BC67-D8D4B04CB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Random Forest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95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Hom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UI_CNR_template_2015</Template>
  <TotalTime>15537</TotalTime>
  <Words>670</Words>
  <Application>Microsoft Macintosh PowerPoint</Application>
  <PresentationFormat>On-screen Show (16:9)</PresentationFormat>
  <Paragraphs>82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Helvetica</vt:lpstr>
      <vt:lpstr>Rockwell</vt:lpstr>
      <vt:lpstr>Trebuchet MS</vt:lpstr>
      <vt:lpstr>Wingdings</vt:lpstr>
      <vt:lpstr>Home Page</vt:lpstr>
      <vt:lpstr>Title</vt:lpstr>
      <vt:lpstr>BCB 503 Advanced Geospatial analysis workshop  Advanced Geospatial modeling: Random forest models   Spring 2021</vt:lpstr>
      <vt:lpstr>Expanded spatially modeling approaches</vt:lpstr>
      <vt:lpstr>DECISION TREES</vt:lpstr>
      <vt:lpstr>DECISION TREES</vt:lpstr>
      <vt:lpstr>Decision trees</vt:lpstr>
      <vt:lpstr>Classification: splitting</vt:lpstr>
      <vt:lpstr>Classification: splitting</vt:lpstr>
      <vt:lpstr>regression: splitting</vt:lpstr>
      <vt:lpstr>Steps to a decision tree</vt:lpstr>
      <vt:lpstr>Bias/variance tradeoff</vt:lpstr>
      <vt:lpstr>Ensembled Decision Trees</vt:lpstr>
      <vt:lpstr>ENSEMBLED DECISION TREES</vt:lpstr>
      <vt:lpstr>Advantages to 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Seamon, Erich (erichs@uidaho.edu)</dc:creator>
  <cp:lastModifiedBy>Seamon, David (erichs@uidaho.edu)</cp:lastModifiedBy>
  <cp:revision>174</cp:revision>
  <dcterms:created xsi:type="dcterms:W3CDTF">2015-12-18T06:52:51Z</dcterms:created>
  <dcterms:modified xsi:type="dcterms:W3CDTF">2021-04-28T20:07:16Z</dcterms:modified>
</cp:coreProperties>
</file>