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4" r:id="rId2"/>
  </p:sldMasterIdLst>
  <p:notesMasterIdLst>
    <p:notesMasterId r:id="rId19"/>
  </p:notesMasterIdLst>
  <p:sldIdLst>
    <p:sldId id="335" r:id="rId3"/>
    <p:sldId id="415" r:id="rId4"/>
    <p:sldId id="463" r:id="rId5"/>
    <p:sldId id="456" r:id="rId6"/>
    <p:sldId id="453" r:id="rId7"/>
    <p:sldId id="454" r:id="rId8"/>
    <p:sldId id="457" r:id="rId9"/>
    <p:sldId id="459" r:id="rId10"/>
    <p:sldId id="460" r:id="rId11"/>
    <p:sldId id="455" r:id="rId12"/>
    <p:sldId id="462" r:id="rId13"/>
    <p:sldId id="461" r:id="rId14"/>
    <p:sldId id="451" r:id="rId15"/>
    <p:sldId id="452" r:id="rId16"/>
    <p:sldId id="464" r:id="rId17"/>
    <p:sldId id="465" r:id="rId1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7E55"/>
    <a:srgbClr val="8C6E43"/>
    <a:srgbClr val="272827"/>
    <a:srgbClr val="6E6E6E"/>
    <a:srgbClr val="A5A5A5"/>
    <a:srgbClr val="8888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29" autoAdjust="0"/>
    <p:restoredTop sz="80645" autoAdjust="0"/>
  </p:normalViewPr>
  <p:slideViewPr>
    <p:cSldViewPr snapToGrid="0">
      <p:cViewPr varScale="1">
        <p:scale>
          <a:sx n="176" d="100"/>
          <a:sy n="176" d="100"/>
        </p:scale>
        <p:origin x="1256" y="84"/>
      </p:cViewPr>
      <p:guideLst>
        <p:guide orient="horz" pos="2160"/>
        <p:guide pos="3840"/>
        <p:guide orient="horz" pos="1620"/>
        <p:guide pos="2880"/>
      </p:guideLst>
    </p:cSldViewPr>
  </p:slideViewPr>
  <p:notesTextViewPr>
    <p:cViewPr>
      <p:scale>
        <a:sx n="3" d="2"/>
        <a:sy n="3" d="2"/>
      </p:scale>
      <p:origin x="0" y="0"/>
    </p:cViewPr>
  </p:notesTextViewPr>
  <p:sorterViewPr>
    <p:cViewPr>
      <p:scale>
        <a:sx n="87" d="100"/>
        <a:sy n="87" d="100"/>
      </p:scale>
      <p:origin x="0" y="-18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3FB691-45D7-F04B-BA66-3F60EDADF4E1}" type="doc">
      <dgm:prSet loTypeId="urn:microsoft.com/office/officeart/2005/8/layout/venn1" loCatId="" qsTypeId="urn:microsoft.com/office/officeart/2005/8/quickstyle/simple1" qsCatId="simple" csTypeId="urn:microsoft.com/office/officeart/2005/8/colors/accent1_2" csCatId="accent1" phldr="1"/>
      <dgm:spPr/>
    </dgm:pt>
    <dgm:pt modelId="{AEB74F8B-CA02-4340-AB5C-4BB933202493}">
      <dgm:prSet phldrT="[Text]"/>
      <dgm:spPr/>
      <dgm:t>
        <a:bodyPr/>
        <a:lstStyle/>
        <a:p>
          <a:r>
            <a:rPr lang="en-US" dirty="0"/>
            <a:t>Geospatial modeling</a:t>
          </a:r>
        </a:p>
      </dgm:t>
    </dgm:pt>
    <dgm:pt modelId="{45376AE1-BF84-F743-8F6C-1A8B7BE03EA2}" type="parTrans" cxnId="{95B0B495-FE4F-934C-8002-67BC070E3AF4}">
      <dgm:prSet/>
      <dgm:spPr/>
      <dgm:t>
        <a:bodyPr/>
        <a:lstStyle/>
        <a:p>
          <a:endParaRPr lang="en-US"/>
        </a:p>
      </dgm:t>
    </dgm:pt>
    <dgm:pt modelId="{9207088D-DADD-0147-A015-05667C8BDCDD}" type="sibTrans" cxnId="{95B0B495-FE4F-934C-8002-67BC070E3AF4}">
      <dgm:prSet/>
      <dgm:spPr/>
      <dgm:t>
        <a:bodyPr/>
        <a:lstStyle/>
        <a:p>
          <a:endParaRPr lang="en-US"/>
        </a:p>
      </dgm:t>
    </dgm:pt>
    <dgm:pt modelId="{137565BA-E0BF-ED42-8AEF-4C9372C565F0}">
      <dgm:prSet phldrT="[Text]"/>
      <dgm:spPr/>
      <dgm:t>
        <a:bodyPr/>
        <a:lstStyle/>
        <a:p>
          <a:r>
            <a:rPr lang="en-US" dirty="0"/>
            <a:t>Machine learning</a:t>
          </a:r>
        </a:p>
      </dgm:t>
    </dgm:pt>
    <dgm:pt modelId="{59866C2A-7C1C-6742-A6DF-68DD02290325}" type="parTrans" cxnId="{B451CBC8-09D1-EC4D-8648-71E1A66FBFD6}">
      <dgm:prSet/>
      <dgm:spPr/>
      <dgm:t>
        <a:bodyPr/>
        <a:lstStyle/>
        <a:p>
          <a:endParaRPr lang="en-US"/>
        </a:p>
      </dgm:t>
    </dgm:pt>
    <dgm:pt modelId="{8263563D-1CDF-B644-BBE6-F856B248A714}" type="sibTrans" cxnId="{B451CBC8-09D1-EC4D-8648-71E1A66FBFD6}">
      <dgm:prSet/>
      <dgm:spPr/>
      <dgm:t>
        <a:bodyPr/>
        <a:lstStyle/>
        <a:p>
          <a:endParaRPr lang="en-US"/>
        </a:p>
      </dgm:t>
    </dgm:pt>
    <dgm:pt modelId="{4020AD38-9C05-B144-8803-6DF76CECF272}" type="pres">
      <dgm:prSet presAssocID="{FD3FB691-45D7-F04B-BA66-3F60EDADF4E1}" presName="compositeShape" presStyleCnt="0">
        <dgm:presLayoutVars>
          <dgm:chMax val="7"/>
          <dgm:dir/>
          <dgm:resizeHandles val="exact"/>
        </dgm:presLayoutVars>
      </dgm:prSet>
      <dgm:spPr/>
    </dgm:pt>
    <dgm:pt modelId="{178522FE-15D3-3442-9CEA-2D2226F2EBE1}" type="pres">
      <dgm:prSet presAssocID="{AEB74F8B-CA02-4340-AB5C-4BB933202493}" presName="circ1" presStyleLbl="vennNode1" presStyleIdx="0" presStyleCnt="2"/>
      <dgm:spPr/>
    </dgm:pt>
    <dgm:pt modelId="{D1CA48D6-15B1-8741-8C43-B212291E5D93}" type="pres">
      <dgm:prSet presAssocID="{AEB74F8B-CA02-4340-AB5C-4BB933202493}" presName="circ1Tx" presStyleLbl="revTx" presStyleIdx="0" presStyleCnt="0">
        <dgm:presLayoutVars>
          <dgm:chMax val="0"/>
          <dgm:chPref val="0"/>
          <dgm:bulletEnabled val="1"/>
        </dgm:presLayoutVars>
      </dgm:prSet>
      <dgm:spPr/>
    </dgm:pt>
    <dgm:pt modelId="{DB3153B1-09EC-B24B-9DF1-54D6A6906C64}" type="pres">
      <dgm:prSet presAssocID="{137565BA-E0BF-ED42-8AEF-4C9372C565F0}" presName="circ2" presStyleLbl="vennNode1" presStyleIdx="1" presStyleCnt="2"/>
      <dgm:spPr/>
    </dgm:pt>
    <dgm:pt modelId="{E138EA91-CE2D-2847-8ABE-FDE6F55A9C0F}" type="pres">
      <dgm:prSet presAssocID="{137565BA-E0BF-ED42-8AEF-4C9372C565F0}" presName="circ2Tx" presStyleLbl="revTx" presStyleIdx="0" presStyleCnt="0">
        <dgm:presLayoutVars>
          <dgm:chMax val="0"/>
          <dgm:chPref val="0"/>
          <dgm:bulletEnabled val="1"/>
        </dgm:presLayoutVars>
      </dgm:prSet>
      <dgm:spPr/>
    </dgm:pt>
  </dgm:ptLst>
  <dgm:cxnLst>
    <dgm:cxn modelId="{2B787D04-025D-3E4A-8F88-E5EF3F40536A}" type="presOf" srcId="{AEB74F8B-CA02-4340-AB5C-4BB933202493}" destId="{178522FE-15D3-3442-9CEA-2D2226F2EBE1}" srcOrd="0" destOrd="0" presId="urn:microsoft.com/office/officeart/2005/8/layout/venn1"/>
    <dgm:cxn modelId="{DF151620-52CE-FA4B-9BED-B7DF4A212B07}" type="presOf" srcId="{137565BA-E0BF-ED42-8AEF-4C9372C565F0}" destId="{DB3153B1-09EC-B24B-9DF1-54D6A6906C64}" srcOrd="0" destOrd="0" presId="urn:microsoft.com/office/officeart/2005/8/layout/venn1"/>
    <dgm:cxn modelId="{95B0B495-FE4F-934C-8002-67BC070E3AF4}" srcId="{FD3FB691-45D7-F04B-BA66-3F60EDADF4E1}" destId="{AEB74F8B-CA02-4340-AB5C-4BB933202493}" srcOrd="0" destOrd="0" parTransId="{45376AE1-BF84-F743-8F6C-1A8B7BE03EA2}" sibTransId="{9207088D-DADD-0147-A015-05667C8BDCDD}"/>
    <dgm:cxn modelId="{EF8267A3-1F6C-144F-9A11-91ED0CE424A2}" type="presOf" srcId="{AEB74F8B-CA02-4340-AB5C-4BB933202493}" destId="{D1CA48D6-15B1-8741-8C43-B212291E5D93}" srcOrd="1" destOrd="0" presId="urn:microsoft.com/office/officeart/2005/8/layout/venn1"/>
    <dgm:cxn modelId="{B451CBC8-09D1-EC4D-8648-71E1A66FBFD6}" srcId="{FD3FB691-45D7-F04B-BA66-3F60EDADF4E1}" destId="{137565BA-E0BF-ED42-8AEF-4C9372C565F0}" srcOrd="1" destOrd="0" parTransId="{59866C2A-7C1C-6742-A6DF-68DD02290325}" sibTransId="{8263563D-1CDF-B644-BBE6-F856B248A714}"/>
    <dgm:cxn modelId="{CF0817D9-913A-5A49-A266-C9C4FD5ED0B8}" type="presOf" srcId="{FD3FB691-45D7-F04B-BA66-3F60EDADF4E1}" destId="{4020AD38-9C05-B144-8803-6DF76CECF272}" srcOrd="0" destOrd="0" presId="urn:microsoft.com/office/officeart/2005/8/layout/venn1"/>
    <dgm:cxn modelId="{6E6F38FD-7FB4-2A4F-BCA9-566E07F1ACAF}" type="presOf" srcId="{137565BA-E0BF-ED42-8AEF-4C9372C565F0}" destId="{E138EA91-CE2D-2847-8ABE-FDE6F55A9C0F}" srcOrd="1" destOrd="0" presId="urn:microsoft.com/office/officeart/2005/8/layout/venn1"/>
    <dgm:cxn modelId="{AB5EBF4A-D075-D941-B227-F7DECEB5B87E}" type="presParOf" srcId="{4020AD38-9C05-B144-8803-6DF76CECF272}" destId="{178522FE-15D3-3442-9CEA-2D2226F2EBE1}" srcOrd="0" destOrd="0" presId="urn:microsoft.com/office/officeart/2005/8/layout/venn1"/>
    <dgm:cxn modelId="{10C56C0D-9D10-D04B-9D8F-F4A676FD05E8}" type="presParOf" srcId="{4020AD38-9C05-B144-8803-6DF76CECF272}" destId="{D1CA48D6-15B1-8741-8C43-B212291E5D93}" srcOrd="1" destOrd="0" presId="urn:microsoft.com/office/officeart/2005/8/layout/venn1"/>
    <dgm:cxn modelId="{53B42072-05AD-144F-A5E5-102112BD7BC0}" type="presParOf" srcId="{4020AD38-9C05-B144-8803-6DF76CECF272}" destId="{DB3153B1-09EC-B24B-9DF1-54D6A6906C64}" srcOrd="2" destOrd="0" presId="urn:microsoft.com/office/officeart/2005/8/layout/venn1"/>
    <dgm:cxn modelId="{E88D39D3-6B09-C44F-9A84-149985031E1C}" type="presParOf" srcId="{4020AD38-9C05-B144-8803-6DF76CECF272}" destId="{E138EA91-CE2D-2847-8ABE-FDE6F55A9C0F}"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522FE-15D3-3442-9CEA-2D2226F2EBE1}">
      <dsp:nvSpPr>
        <dsp:cNvPr id="0" name=""/>
        <dsp:cNvSpPr/>
      </dsp:nvSpPr>
      <dsp:spPr>
        <a:xfrm>
          <a:off x="74104"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Geospatial modeling</a:t>
          </a:r>
        </a:p>
      </dsp:txBody>
      <dsp:txXfrm>
        <a:off x="329353" y="507036"/>
        <a:ext cx="1053930" cy="1396810"/>
      </dsp:txXfrm>
    </dsp:sp>
    <dsp:sp modelId="{DB3153B1-09EC-B24B-9DF1-54D6A6906C64}">
      <dsp:nvSpPr>
        <dsp:cNvPr id="0" name=""/>
        <dsp:cNvSpPr/>
      </dsp:nvSpPr>
      <dsp:spPr>
        <a:xfrm>
          <a:off x="1391517" y="291486"/>
          <a:ext cx="1827910" cy="182791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a:t>
          </a:r>
        </a:p>
      </dsp:txBody>
      <dsp:txXfrm>
        <a:off x="1910249" y="507036"/>
        <a:ext cx="1053930" cy="13968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D4395-F4BB-4776-AD1A-E1F7520CF444}" type="datetimeFigureOut">
              <a:rPr lang="en-US" smtClean="0"/>
              <a:t>4/15/2022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993E8-77CB-4CE8-8134-9D98A3510F3A}" type="slidenum">
              <a:rPr lang="en-US" smtClean="0"/>
              <a:t>‹#›</a:t>
            </a:fld>
            <a:endParaRPr lang="en-US" dirty="0"/>
          </a:p>
        </p:txBody>
      </p:sp>
    </p:spTree>
    <p:extLst>
      <p:ext uri="{BB962C8B-B14F-4D97-AF65-F5344CB8AC3E}">
        <p14:creationId xmlns:p14="http://schemas.microsoft.com/office/powerpoint/2010/main" val="25754422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8B0993E8-77CB-4CE8-8134-9D98A3510F3A}" type="slidenum">
              <a:rPr lang="en-US" smtClean="0"/>
              <a:t>1</a:t>
            </a:fld>
            <a:endParaRPr lang="en-US" dirty="0"/>
          </a:p>
        </p:txBody>
      </p:sp>
    </p:spTree>
    <p:extLst>
      <p:ext uri="{BB962C8B-B14F-4D97-AF65-F5344CB8AC3E}">
        <p14:creationId xmlns:p14="http://schemas.microsoft.com/office/powerpoint/2010/main" val="33715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Decision trees are built using a heuristic called </a:t>
            </a:r>
            <a:r>
              <a:rPr lang="en-US" sz="900" b="1" i="0" u="none" strike="noStrike" kern="1200" dirty="0">
                <a:solidFill>
                  <a:schemeClr val="tx1"/>
                </a:solidFill>
                <a:effectLst/>
                <a:latin typeface="+mn-lt"/>
                <a:ea typeface="+mn-ea"/>
                <a:cs typeface="+mn-cs"/>
              </a:rPr>
              <a:t>recursive partitioning</a:t>
            </a:r>
            <a:r>
              <a:rPr lang="en-US" sz="900" b="0" i="0" u="none" strike="noStrike" kern="1200" dirty="0">
                <a:solidFill>
                  <a:schemeClr val="tx1"/>
                </a:solidFill>
                <a:effectLst/>
                <a:latin typeface="+mn-lt"/>
                <a:ea typeface="+mn-ea"/>
                <a:cs typeface="+mn-cs"/>
              </a:rPr>
              <a:t>. This approach is also commonly known as </a:t>
            </a:r>
            <a:r>
              <a:rPr lang="en-US" sz="900" b="1" i="0" u="none" strike="noStrike" kern="1200" dirty="0">
                <a:solidFill>
                  <a:schemeClr val="tx1"/>
                </a:solidFill>
                <a:effectLst/>
                <a:latin typeface="+mn-lt"/>
                <a:ea typeface="+mn-ea"/>
                <a:cs typeface="+mn-cs"/>
              </a:rPr>
              <a:t>divide and conquer</a:t>
            </a:r>
            <a:r>
              <a:rPr lang="en-US" sz="900" b="0" i="0" u="none" strike="noStrike" kern="1200" dirty="0">
                <a:solidFill>
                  <a:schemeClr val="tx1"/>
                </a:solidFill>
                <a:effectLst/>
                <a:latin typeface="+mn-lt"/>
                <a:ea typeface="+mn-ea"/>
                <a:cs typeface="+mn-cs"/>
              </a:rPr>
              <a:t> because it splits the data into subsets, which are then split repeatedly into even </a:t>
            </a:r>
            <a:r>
              <a:rPr lang="en-US" sz="900" b="1" i="0" u="none" strike="noStrike" kern="1200" dirty="0">
                <a:solidFill>
                  <a:schemeClr val="tx1"/>
                </a:solidFill>
                <a:effectLst/>
                <a:latin typeface="+mn-lt"/>
                <a:ea typeface="+mn-ea"/>
                <a:cs typeface="+mn-cs"/>
              </a:rPr>
              <a:t>smaller subsets</a:t>
            </a:r>
            <a:r>
              <a:rPr lang="en-US" sz="900" b="0" i="0" u="none" strike="noStrike" kern="1200" dirty="0">
                <a:solidFill>
                  <a:schemeClr val="tx1"/>
                </a:solidFill>
                <a:effectLst/>
                <a:latin typeface="+mn-lt"/>
                <a:ea typeface="+mn-ea"/>
                <a:cs typeface="+mn-cs"/>
              </a:rPr>
              <a:t>, and so on and so forth until the process stops when the algorithm determines the data within the subsets are </a:t>
            </a:r>
            <a:r>
              <a:rPr lang="en-US" sz="900" b="1" i="0" u="none" strike="noStrike" kern="1200" dirty="0">
                <a:solidFill>
                  <a:schemeClr val="tx1"/>
                </a:solidFill>
                <a:effectLst/>
                <a:latin typeface="+mn-lt"/>
                <a:ea typeface="+mn-ea"/>
                <a:cs typeface="+mn-cs"/>
              </a:rPr>
              <a:t>sufficiently homogenous</a:t>
            </a:r>
            <a:r>
              <a:rPr lang="en-US" sz="900" b="0" i="0" u="none" strike="noStrike" kern="1200" dirty="0">
                <a:solidFill>
                  <a:schemeClr val="tx1"/>
                </a:solidFill>
                <a:effectLst/>
                <a:latin typeface="+mn-lt"/>
                <a:ea typeface="+mn-ea"/>
                <a:cs typeface="+mn-cs"/>
              </a:rPr>
              <a:t>, or another stopping criterion has been met.</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4</a:t>
            </a:fld>
            <a:endParaRPr lang="en-US" dirty="0"/>
          </a:p>
        </p:txBody>
      </p:sp>
    </p:spTree>
    <p:extLst>
      <p:ext uri="{BB962C8B-B14F-4D97-AF65-F5344CB8AC3E}">
        <p14:creationId xmlns:p14="http://schemas.microsoft.com/office/powerpoint/2010/main" val="2484459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looking at a classification tree - which is partitioning data values based on height and weight. Given that in this instance, we are looking at categorical data, the method is attempting to split variables based on the the maximum homogeneity. </a:t>
            </a:r>
          </a:p>
        </p:txBody>
      </p:sp>
      <p:sp>
        <p:nvSpPr>
          <p:cNvPr id="4" name="Slide Number Placeholder 3"/>
          <p:cNvSpPr>
            <a:spLocks noGrp="1"/>
          </p:cNvSpPr>
          <p:nvPr>
            <p:ph type="sldNum" sz="quarter" idx="5"/>
          </p:nvPr>
        </p:nvSpPr>
        <p:spPr/>
        <p:txBody>
          <a:bodyPr/>
          <a:lstStyle/>
          <a:p>
            <a:fld id="{8B0993E8-77CB-4CE8-8134-9D98A3510F3A}" type="slidenum">
              <a:rPr lang="en-US" smtClean="0"/>
              <a:t>5</a:t>
            </a:fld>
            <a:endParaRPr lang="en-US" dirty="0"/>
          </a:p>
        </p:txBody>
      </p:sp>
    </p:spTree>
    <p:extLst>
      <p:ext uri="{BB962C8B-B14F-4D97-AF65-F5344CB8AC3E}">
        <p14:creationId xmlns:p14="http://schemas.microsoft.com/office/powerpoint/2010/main" val="366773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regression tree, we use a different approach to determining homogeneity of groups, and thus </a:t>
            </a:r>
          </a:p>
        </p:txBody>
      </p:sp>
      <p:sp>
        <p:nvSpPr>
          <p:cNvPr id="4" name="Slide Number Placeholder 3"/>
          <p:cNvSpPr>
            <a:spLocks noGrp="1"/>
          </p:cNvSpPr>
          <p:nvPr>
            <p:ph type="sldNum" sz="quarter" idx="5"/>
          </p:nvPr>
        </p:nvSpPr>
        <p:spPr/>
        <p:txBody>
          <a:bodyPr/>
          <a:lstStyle/>
          <a:p>
            <a:fld id="{8B0993E8-77CB-4CE8-8134-9D98A3510F3A}" type="slidenum">
              <a:rPr lang="en-US" smtClean="0"/>
              <a:t>6</a:t>
            </a:fld>
            <a:endParaRPr lang="en-US" dirty="0"/>
          </a:p>
        </p:txBody>
      </p:sp>
    </p:spTree>
    <p:extLst>
      <p:ext uri="{BB962C8B-B14F-4D97-AF65-F5344CB8AC3E}">
        <p14:creationId xmlns:p14="http://schemas.microsoft.com/office/powerpoint/2010/main" val="2565562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In </a:t>
            </a:r>
            <a:r>
              <a:rPr lang="en-US" sz="900" b="1" i="0" u="none" strike="noStrike" kern="1200" dirty="0">
                <a:solidFill>
                  <a:schemeClr val="tx1"/>
                </a:solidFill>
                <a:effectLst/>
                <a:latin typeface="+mn-lt"/>
                <a:ea typeface="+mn-ea"/>
                <a:cs typeface="+mn-cs"/>
              </a:rPr>
              <a:t>pruning</a:t>
            </a:r>
            <a:r>
              <a:rPr lang="en-US" sz="900" b="0" i="0" u="none" strike="noStrike" kern="1200" dirty="0">
                <a:solidFill>
                  <a:schemeClr val="tx1"/>
                </a:solidFill>
                <a:effectLst/>
                <a:latin typeface="+mn-lt"/>
                <a:ea typeface="+mn-ea"/>
                <a:cs typeface="+mn-cs"/>
              </a:rPr>
              <a:t>, you trim off the branches of the tree, i.e., remove the decision nodes starting from the leaf node such that the overall accuracy is not disturbed. This is done by segregating the actual training set into two sets: training data set, D and validation data set, V. Prepare the decision tree using the segregated training data set, D. Then continue trimming the tree accordingly to optimize the accuracy of the validation data set, V.</a:t>
            </a:r>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10</a:t>
            </a:fld>
            <a:endParaRPr lang="en-US" dirty="0"/>
          </a:p>
        </p:txBody>
      </p:sp>
    </p:spTree>
    <p:extLst>
      <p:ext uri="{BB962C8B-B14F-4D97-AF65-F5344CB8AC3E}">
        <p14:creationId xmlns:p14="http://schemas.microsoft.com/office/powerpoint/2010/main" val="326045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0993E8-77CB-4CE8-8134-9D98A3510F3A}" type="slidenum">
              <a:rPr lang="en-US" smtClean="0"/>
              <a:t>13</a:t>
            </a:fld>
            <a:endParaRPr lang="en-US" dirty="0"/>
          </a:p>
        </p:txBody>
      </p:sp>
    </p:spTree>
    <p:extLst>
      <p:ext uri="{BB962C8B-B14F-4D97-AF65-F5344CB8AC3E}">
        <p14:creationId xmlns:p14="http://schemas.microsoft.com/office/powerpoint/2010/main" val="2055092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599D341E-1206-8242-92C3-E052AB1AB871}"/>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face&#10;&#10;Description automatically generated">
            <a:extLst>
              <a:ext uri="{FF2B5EF4-FFF2-40B4-BE49-F238E27FC236}">
                <a16:creationId xmlns:a16="http://schemas.microsoft.com/office/drawing/2014/main" id="{0BB48CB9-C27A-C74F-B008-E7127E2F24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1527483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31749" y="626619"/>
            <a:ext cx="214313" cy="317944"/>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2">
                  <a:lumMod val="50000"/>
                </a:schemeClr>
              </a:solidFill>
            </a:endParaRPr>
          </a:p>
        </p:txBody>
      </p:sp>
      <p:sp>
        <p:nvSpPr>
          <p:cNvPr id="23" name="Text Placeholder 22"/>
          <p:cNvSpPr>
            <a:spLocks noGrp="1"/>
          </p:cNvSpPr>
          <p:nvPr>
            <p:ph type="body" sz="quarter" idx="10"/>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itle 2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057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31749" y="354766"/>
            <a:ext cx="214313" cy="589797"/>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50000"/>
                </a:schemeClr>
              </a:solidFill>
            </a:endParaRPr>
          </a:p>
        </p:txBody>
      </p:sp>
      <p:sp>
        <p:nvSpPr>
          <p:cNvPr id="9" name="Title 8"/>
          <p:cNvSpPr>
            <a:spLocks noGrp="1"/>
          </p:cNvSpPr>
          <p:nvPr>
            <p:ph type="title"/>
          </p:nvPr>
        </p:nvSpPr>
        <p:spPr/>
        <p:txBody>
          <a:bodyPr/>
          <a:lstStyle/>
          <a:p>
            <a:r>
              <a:rPr lang="en-US" dirty="0"/>
              <a:t>Click to edit Master title style</a:t>
            </a:r>
          </a:p>
        </p:txBody>
      </p:sp>
      <p:sp>
        <p:nvSpPr>
          <p:cNvPr id="11" name="Text Placeholder 10"/>
          <p:cNvSpPr>
            <a:spLocks noGrp="1"/>
          </p:cNvSpPr>
          <p:nvPr>
            <p:ph type="body" sz="quarter" idx="10" hasCustomPrompt="1"/>
          </p:nvPr>
        </p:nvSpPr>
        <p:spPr>
          <a:xfrm>
            <a:off x="337760" y="292626"/>
            <a:ext cx="3324225" cy="279834"/>
          </a:xfrm>
        </p:spPr>
        <p:txBody>
          <a:bodyPr lIns="0"/>
          <a:lstStyle>
            <a:lvl1pPr>
              <a:defRPr baseline="0">
                <a:solidFill>
                  <a:schemeClr val="bg1">
                    <a:lumMod val="65000"/>
                  </a:schemeClr>
                </a:solidFill>
              </a:defRPr>
            </a:lvl1pPr>
          </a:lstStyle>
          <a:p>
            <a:pPr lvl="0"/>
            <a:r>
              <a:rPr lang="en-US" dirty="0"/>
              <a:t>CLICK TO ADD SUBTITLE</a:t>
            </a:r>
          </a:p>
        </p:txBody>
      </p:sp>
      <p:sp>
        <p:nvSpPr>
          <p:cNvPr id="6" name="Text Placeholder 22"/>
          <p:cNvSpPr>
            <a:spLocks noGrp="1"/>
          </p:cNvSpPr>
          <p:nvPr>
            <p:ph type="body" sz="quarter" idx="11"/>
          </p:nvPr>
        </p:nvSpPr>
        <p:spPr>
          <a:xfrm>
            <a:off x="374493" y="1339135"/>
            <a:ext cx="4402931" cy="22883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1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4686300"/>
            <a:ext cx="1905000" cy="3429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4686300"/>
            <a:ext cx="2895600" cy="3429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553200" y="4686300"/>
            <a:ext cx="1905000" cy="342900"/>
          </a:xfrm>
          <a:prstGeom prst="rect">
            <a:avLst/>
          </a:prstGeom>
          <a:ln/>
        </p:spPr>
        <p:txBody>
          <a:bodyPr/>
          <a:lstStyle>
            <a:lvl1pPr>
              <a:defRPr/>
            </a:lvl1pPr>
          </a:lstStyle>
          <a:p>
            <a:pPr>
              <a:defRPr/>
            </a:pPr>
            <a:fld id="{68D36FC1-DE87-4162-BB74-2BF3C647F862}" type="slidenum">
              <a:rPr lang="en-US"/>
              <a:pPr>
                <a:defRPr/>
              </a:pPr>
              <a:t>‹#›</a:t>
            </a:fld>
            <a:endParaRPr lang="en-US"/>
          </a:p>
        </p:txBody>
      </p:sp>
    </p:spTree>
    <p:extLst>
      <p:ext uri="{BB962C8B-B14F-4D97-AF65-F5344CB8AC3E}">
        <p14:creationId xmlns:p14="http://schemas.microsoft.com/office/powerpoint/2010/main" val="37482346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emf"/><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2" name="Rectangle 1"/>
          <p:cNvSpPr/>
          <p:nvPr userDrawn="1"/>
        </p:nvSpPr>
        <p:spPr>
          <a:xfrm>
            <a:off x="0" y="0"/>
            <a:ext cx="9144000" cy="4385733"/>
          </a:xfrm>
          <a:prstGeom prst="rect">
            <a:avLst/>
          </a:prstGeom>
          <a:solidFill>
            <a:srgbClr val="27282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4"/>
          <a:stretch>
            <a:fillRect/>
          </a:stretch>
        </p:blipFill>
        <p:spPr>
          <a:xfrm>
            <a:off x="297220" y="3824672"/>
            <a:ext cx="579961" cy="1112897"/>
          </a:xfrm>
          <a:prstGeom prst="rect">
            <a:avLst/>
          </a:prstGeom>
        </p:spPr>
      </p:pic>
      <p:sp>
        <p:nvSpPr>
          <p:cNvPr id="14" name="Title Placeholder 13"/>
          <p:cNvSpPr>
            <a:spLocks noGrp="1"/>
          </p:cNvSpPr>
          <p:nvPr>
            <p:ph type="title"/>
          </p:nvPr>
        </p:nvSpPr>
        <p:spPr>
          <a:xfrm>
            <a:off x="605260" y="1711614"/>
            <a:ext cx="5104958" cy="1170886"/>
          </a:xfrm>
          <a:prstGeom prst="rect">
            <a:avLst/>
          </a:prstGeom>
        </p:spPr>
        <p:txBody>
          <a:bodyPr vert="horz" lIns="0" tIns="0" rIns="0" bIns="0" rtlCol="0" anchor="t" anchorCtr="0">
            <a:noAutofit/>
          </a:bodyPr>
          <a:lstStyle/>
          <a:p>
            <a:r>
              <a:rPr lang="en-US"/>
              <a:t>Click to edit Master title style</a:t>
            </a:r>
            <a:endParaRPr lang="en-US" dirty="0"/>
          </a:p>
        </p:txBody>
      </p:sp>
      <p:pic>
        <p:nvPicPr>
          <p:cNvPr id="3" name="Picture 2" descr="UI_Seal_white.png"/>
          <p:cNvPicPr>
            <a:picLocks noChangeAspect="1"/>
          </p:cNvPicPr>
          <p:nvPr userDrawn="1"/>
        </p:nvPicPr>
        <p:blipFill rotWithShape="1">
          <a:blip r:embed="rId5">
            <a:alphaModFix amt="6000"/>
            <a:extLst>
              <a:ext uri="{28A0092B-C50C-407E-A947-70E740481C1C}">
                <a14:useLocalDpi xmlns:a14="http://schemas.microsoft.com/office/drawing/2010/main" val="0"/>
              </a:ext>
            </a:extLst>
          </a:blip>
          <a:srcRect t="9218" r="4445" b="5350"/>
          <a:stretch/>
        </p:blipFill>
        <p:spPr>
          <a:xfrm>
            <a:off x="4229100" y="-1"/>
            <a:ext cx="4914900" cy="4394201"/>
          </a:xfrm>
          <a:prstGeom prst="rect">
            <a:avLst/>
          </a:prstGeom>
        </p:spPr>
      </p:pic>
      <p:sp>
        <p:nvSpPr>
          <p:cNvPr id="7" name="Rectangle 6">
            <a:extLst>
              <a:ext uri="{FF2B5EF4-FFF2-40B4-BE49-F238E27FC236}">
                <a16:creationId xmlns:a16="http://schemas.microsoft.com/office/drawing/2014/main" id="{FA0D849E-FEF9-F340-9DC0-C09D82A66C55}"/>
              </a:ext>
            </a:extLst>
          </p:cNvPr>
          <p:cNvSpPr/>
          <p:nvPr userDrawn="1"/>
        </p:nvSpPr>
        <p:spPr>
          <a:xfrm>
            <a:off x="6697579" y="4472357"/>
            <a:ext cx="2189747"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rawing of a face&#10;&#10;Description automatically generated">
            <a:extLst>
              <a:ext uri="{FF2B5EF4-FFF2-40B4-BE49-F238E27FC236}">
                <a16:creationId xmlns:a16="http://schemas.microsoft.com/office/drawing/2014/main" id="{67CDFD9D-2F7E-0149-8F79-44C343AA5A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63325" y="4472357"/>
            <a:ext cx="1524001" cy="580572"/>
          </a:xfrm>
          <a:prstGeom prst="rect">
            <a:avLst/>
          </a:prstGeom>
        </p:spPr>
      </p:pic>
    </p:spTree>
    <p:extLst>
      <p:ext uri="{BB962C8B-B14F-4D97-AF65-F5344CB8AC3E}">
        <p14:creationId xmlns:p14="http://schemas.microsoft.com/office/powerpoint/2010/main" val="3766228524"/>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685800" rtl="0" eaLnBrk="1" latinLnBrk="0" hangingPunct="1">
        <a:lnSpc>
          <a:spcPct val="90000"/>
        </a:lnSpc>
        <a:spcBef>
          <a:spcPct val="0"/>
        </a:spcBef>
        <a:buNone/>
        <a:defRPr sz="3200" kern="1200" cap="all">
          <a:solidFill>
            <a:schemeClr val="bg1"/>
          </a:solidFill>
          <a:latin typeface="Rockwell"/>
          <a:ea typeface="+mj-ea"/>
          <a:cs typeface="Rockwell"/>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Text Placeholder 15"/>
          <p:cNvSpPr>
            <a:spLocks noGrp="1"/>
          </p:cNvSpPr>
          <p:nvPr>
            <p:ph type="body" idx="1"/>
          </p:nvPr>
        </p:nvSpPr>
        <p:spPr>
          <a:xfrm>
            <a:off x="376083" y="1340879"/>
            <a:ext cx="4635149" cy="2278427"/>
          </a:xfrm>
          <a:prstGeom prst="rect">
            <a:avLst/>
          </a:prstGeom>
        </p:spPr>
        <p:txBody>
          <a:bodyPr vert="horz" lIns="0" tIns="0" rIns="0" bIns="0" rtlCol="0" anchor="t" anchorCtr="0">
            <a:noAutofit/>
          </a:bodyPr>
          <a:lstStyle/>
          <a:p>
            <a:pPr lvl="0"/>
            <a:r>
              <a:rPr lang="en-US" dirty="0"/>
              <a:t>Click to edit Master text styles </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389438"/>
            <a:ext cx="9144000" cy="754063"/>
          </a:xfrm>
          <a:prstGeom prst="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chemeClr val="bg1">
                  <a:lumMod val="65000"/>
                </a:schemeClr>
              </a:solidFill>
            </a:endParaRPr>
          </a:p>
        </p:txBody>
      </p:sp>
      <p:pic>
        <p:nvPicPr>
          <p:cNvPr id="11" name="Picture 10"/>
          <p:cNvPicPr>
            <a:picLocks noChangeAspect="1"/>
          </p:cNvPicPr>
          <p:nvPr userDrawn="1"/>
        </p:nvPicPr>
        <p:blipFill>
          <a:blip r:embed="rId5"/>
          <a:stretch>
            <a:fillRect/>
          </a:stretch>
        </p:blipFill>
        <p:spPr>
          <a:xfrm>
            <a:off x="297219" y="3824671"/>
            <a:ext cx="579961" cy="1112897"/>
          </a:xfrm>
          <a:prstGeom prst="rect">
            <a:avLst/>
          </a:prstGeom>
        </p:spPr>
      </p:pic>
      <p:sp>
        <p:nvSpPr>
          <p:cNvPr id="19" name="Title Placeholder 16"/>
          <p:cNvSpPr>
            <a:spLocks noGrp="1"/>
          </p:cNvSpPr>
          <p:nvPr>
            <p:ph type="title"/>
          </p:nvPr>
        </p:nvSpPr>
        <p:spPr>
          <a:xfrm>
            <a:off x="330851" y="492709"/>
            <a:ext cx="8229600" cy="571589"/>
          </a:xfrm>
          <a:prstGeom prst="rect">
            <a:avLst/>
          </a:prstGeom>
        </p:spPr>
        <p:txBody>
          <a:bodyPr vert="horz" lIns="0" tIns="0" rIns="0" bIns="0" rtlCol="0" anchor="t" anchorCtr="0">
            <a:noAutofit/>
          </a:bodyPr>
          <a:lstStyle/>
          <a:p>
            <a:r>
              <a:rPr lang="en-US" dirty="0"/>
              <a:t>Click to edit title</a:t>
            </a:r>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070612" y="3869273"/>
            <a:ext cx="3742256" cy="1871128"/>
          </a:xfrm>
          <a:prstGeom prst="rect">
            <a:avLst/>
          </a:prstGeom>
        </p:spPr>
      </p:pic>
      <p:sp>
        <p:nvSpPr>
          <p:cNvPr id="12" name="Rectangle 11">
            <a:extLst>
              <a:ext uri="{FF2B5EF4-FFF2-40B4-BE49-F238E27FC236}">
                <a16:creationId xmlns:a16="http://schemas.microsoft.com/office/drawing/2014/main" id="{10FB2B2E-6E92-744F-9AC3-D15606AAD2CC}"/>
              </a:ext>
            </a:extLst>
          </p:cNvPr>
          <p:cNvSpPr/>
          <p:nvPr userDrawn="1"/>
        </p:nvSpPr>
        <p:spPr>
          <a:xfrm>
            <a:off x="6769768" y="4472357"/>
            <a:ext cx="2117558" cy="580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drawing of a face&#10;&#10;Description automatically generated">
            <a:extLst>
              <a:ext uri="{FF2B5EF4-FFF2-40B4-BE49-F238E27FC236}">
                <a16:creationId xmlns:a16="http://schemas.microsoft.com/office/drawing/2014/main" id="{E13FBB49-AB27-D648-846F-3191C3F853A2}"/>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23592" y="4472357"/>
            <a:ext cx="1524001" cy="580572"/>
          </a:xfrm>
          <a:prstGeom prst="rect">
            <a:avLst/>
          </a:prstGeom>
        </p:spPr>
      </p:pic>
    </p:spTree>
    <p:extLst>
      <p:ext uri="{BB962C8B-B14F-4D97-AF65-F5344CB8AC3E}">
        <p14:creationId xmlns:p14="http://schemas.microsoft.com/office/powerpoint/2010/main" val="120518918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txStyles>
    <p:titleStyle>
      <a:lvl1pPr algn="l" defTabSz="342900" rtl="0" eaLnBrk="1" latinLnBrk="0" hangingPunct="1">
        <a:spcBef>
          <a:spcPct val="0"/>
        </a:spcBef>
        <a:buNone/>
        <a:defRPr sz="3600" b="0" i="0" kern="1200" cap="all">
          <a:solidFill>
            <a:srgbClr val="A27E55"/>
          </a:solidFill>
          <a:latin typeface="Rockwell"/>
          <a:ea typeface="+mj-ea"/>
          <a:cs typeface="+mj-cs"/>
        </a:defRPr>
      </a:lvl1pPr>
    </p:titleStyle>
    <p:bodyStyle>
      <a:lvl1pPr marL="0" indent="0" algn="l" defTabSz="342900" rtl="0" eaLnBrk="1" latinLnBrk="0" hangingPunct="1">
        <a:lnSpc>
          <a:spcPts val="2160"/>
        </a:lnSpc>
        <a:spcBef>
          <a:spcPts val="0"/>
        </a:spcBef>
        <a:spcAft>
          <a:spcPts val="900"/>
        </a:spcAft>
        <a:buClr>
          <a:srgbClr val="A27E55"/>
        </a:buClr>
        <a:buFont typeface="Wingdings" charset="2"/>
        <a:buNone/>
        <a:defRPr sz="1800" kern="1200">
          <a:solidFill>
            <a:srgbClr val="6E6E6E"/>
          </a:solidFill>
          <a:latin typeface="Helvetica"/>
          <a:ea typeface="+mn-ea"/>
          <a:cs typeface="Helvetica"/>
        </a:defRPr>
      </a:lvl1pPr>
      <a:lvl2pPr marL="377190" indent="-171450" algn="l" defTabSz="342900" rtl="0" eaLnBrk="1" latinLnBrk="0" hangingPunct="1">
        <a:lnSpc>
          <a:spcPts val="1710"/>
        </a:lnSpc>
        <a:spcBef>
          <a:spcPts val="0"/>
        </a:spcBef>
        <a:spcAft>
          <a:spcPts val="900"/>
        </a:spcAft>
        <a:buClr>
          <a:srgbClr val="A27E55"/>
        </a:buClr>
        <a:buFont typeface="Wingdings" charset="2"/>
        <a:buChar char="§"/>
        <a:defRPr sz="1500" kern="1200">
          <a:solidFill>
            <a:srgbClr val="6E6E6E"/>
          </a:solidFill>
          <a:latin typeface="Helvetica"/>
          <a:ea typeface="+mn-ea"/>
          <a:cs typeface="Helvetica"/>
        </a:defRPr>
      </a:lvl2pPr>
      <a:lvl3pPr marL="514350" indent="-123444" algn="l" defTabSz="342900" rtl="0" eaLnBrk="1" latinLnBrk="0" hangingPunct="1">
        <a:lnSpc>
          <a:spcPts val="1560"/>
        </a:lnSpc>
        <a:spcBef>
          <a:spcPts val="0"/>
        </a:spcBef>
        <a:spcAft>
          <a:spcPts val="450"/>
        </a:spcAft>
        <a:buClr>
          <a:srgbClr val="A27E55"/>
        </a:buClr>
        <a:buFont typeface="Wingdings" charset="2"/>
        <a:buChar char="§"/>
        <a:defRPr sz="1400" kern="1200" baseline="0">
          <a:solidFill>
            <a:srgbClr val="6E6E6E"/>
          </a:solidFill>
          <a:latin typeface="Helvetica"/>
          <a:ea typeface="+mn-ea"/>
          <a:cs typeface="Helvetica"/>
        </a:defRPr>
      </a:lvl3pPr>
      <a:lvl4pPr marL="692658" indent="-144018" algn="l" defTabSz="342900" rtl="0" eaLnBrk="1" latinLnBrk="0" hangingPunct="1">
        <a:lnSpc>
          <a:spcPts val="1485"/>
        </a:lnSpc>
        <a:spcBef>
          <a:spcPts val="0"/>
        </a:spcBef>
        <a:spcAft>
          <a:spcPts val="450"/>
        </a:spcAft>
        <a:buClr>
          <a:srgbClr val="A27E55"/>
        </a:buClr>
        <a:buFont typeface="Wingdings" charset="2"/>
        <a:buChar char="§"/>
        <a:defRPr sz="1200" kern="1200" baseline="0">
          <a:solidFill>
            <a:srgbClr val="6E6E6E"/>
          </a:solidFill>
          <a:latin typeface="Helvetica"/>
          <a:ea typeface="+mn-ea"/>
          <a:cs typeface="Helvetica"/>
        </a:defRPr>
      </a:lvl4pPr>
      <a:lvl5pPr marL="898398" indent="-116586" algn="l" defTabSz="342900" rtl="0" eaLnBrk="1" latinLnBrk="0" hangingPunct="1">
        <a:lnSpc>
          <a:spcPts val="1260"/>
        </a:lnSpc>
        <a:spcBef>
          <a:spcPts val="0"/>
        </a:spcBef>
        <a:spcAft>
          <a:spcPts val="0"/>
        </a:spcAft>
        <a:buClr>
          <a:srgbClr val="A27E55"/>
        </a:buClr>
        <a:buFont typeface="Wingdings" charset="2"/>
        <a:buChar char="§"/>
        <a:defRPr sz="1100" kern="1200">
          <a:solidFill>
            <a:srgbClr val="6E6E6E"/>
          </a:solidFill>
          <a:latin typeface="Helvetica"/>
          <a:ea typeface="+mn-ea"/>
          <a:cs typeface="Helvetica"/>
        </a:defRPr>
      </a:lvl5pPr>
      <a:lvl6pPr marL="1714500" indent="0" algn="l" defTabSz="342900" rtl="0" eaLnBrk="1" latinLnBrk="0" hangingPunct="1">
        <a:spcBef>
          <a:spcPct val="20000"/>
        </a:spcBef>
        <a:buFont typeface="Arial"/>
        <a:buNone/>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aff.pubhealth.ku.dk/~tag/Teaching/share/material/Breiman-two-cultures.pdf"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3098" y="727401"/>
            <a:ext cx="7984558" cy="1170886"/>
          </a:xfrm>
        </p:spPr>
        <p:txBody>
          <a:bodyPr/>
          <a:lstStyle/>
          <a:p>
            <a:r>
              <a:rPr lang="en-US" dirty="0"/>
              <a:t>BCB 503 Advanced Geospatial analysis workshop</a:t>
            </a:r>
            <a:br>
              <a:rPr lang="en-US" dirty="0"/>
            </a:br>
            <a:br>
              <a:rPr lang="en-US" dirty="0"/>
            </a:br>
            <a:r>
              <a:rPr lang="en-US" dirty="0"/>
              <a:t>Advanced Geospatial modeling: Random forest models</a:t>
            </a:r>
            <a:br>
              <a:rPr lang="en-US" dirty="0"/>
            </a:br>
            <a:br>
              <a:rPr lang="en-US" dirty="0"/>
            </a:br>
            <a:r>
              <a:rPr lang="en-US" dirty="0"/>
              <a:t>	</a:t>
            </a:r>
            <a:r>
              <a:rPr lang="en-US" sz="2400"/>
              <a:t>Spring 2022</a:t>
            </a:r>
            <a:endParaRPr lang="en-US" sz="2400" dirty="0"/>
          </a:p>
        </p:txBody>
      </p:sp>
    </p:spTree>
    <p:extLst>
      <p:ext uri="{BB962C8B-B14F-4D97-AF65-F5344CB8AC3E}">
        <p14:creationId xmlns:p14="http://schemas.microsoft.com/office/powerpoint/2010/main" val="256186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734B-E47B-964A-92A4-EF541E844791}"/>
              </a:ext>
            </a:extLst>
          </p:cNvPr>
          <p:cNvSpPr>
            <a:spLocks noGrp="1"/>
          </p:cNvSpPr>
          <p:nvPr>
            <p:ph type="title"/>
          </p:nvPr>
        </p:nvSpPr>
        <p:spPr/>
        <p:txBody>
          <a:bodyPr/>
          <a:lstStyle/>
          <a:p>
            <a:r>
              <a:rPr lang="en-US" dirty="0"/>
              <a:t>Steps to a decision tree</a:t>
            </a:r>
          </a:p>
        </p:txBody>
      </p:sp>
      <p:sp>
        <p:nvSpPr>
          <p:cNvPr id="4" name="Text Placeholder 3">
            <a:extLst>
              <a:ext uri="{FF2B5EF4-FFF2-40B4-BE49-F238E27FC236}">
                <a16:creationId xmlns:a16="http://schemas.microsoft.com/office/drawing/2014/main" id="{2BC7337C-F897-234B-B358-DF84288610CE}"/>
              </a:ext>
            </a:extLst>
          </p:cNvPr>
          <p:cNvSpPr>
            <a:spLocks noGrp="1"/>
          </p:cNvSpPr>
          <p:nvPr>
            <p:ph type="body" sz="quarter" idx="11"/>
          </p:nvPr>
        </p:nvSpPr>
        <p:spPr>
          <a:xfrm>
            <a:off x="733958" y="1284929"/>
            <a:ext cx="7676083" cy="2288381"/>
          </a:xfrm>
        </p:spPr>
        <p:txBody>
          <a:bodyPr/>
          <a:lstStyle/>
          <a:p>
            <a:pPr marL="285750" indent="-285750">
              <a:buFont typeface="Arial" panose="020B0604020202020204" pitchFamily="34" charset="0"/>
              <a:buChar char="•"/>
            </a:pPr>
            <a:r>
              <a:rPr lang="en-US" dirty="0"/>
              <a:t>we start at the tree root and split the data on the feature that results in the </a:t>
            </a:r>
            <a:r>
              <a:rPr lang="en-US" b="1" dirty="0"/>
              <a:t>smallest GINI </a:t>
            </a:r>
            <a:r>
              <a:rPr lang="en-US" dirty="0"/>
              <a:t>or the </a:t>
            </a:r>
            <a:r>
              <a:rPr lang="en-US" b="1" dirty="0"/>
              <a:t>largest</a:t>
            </a:r>
            <a:r>
              <a:rPr lang="en-US" dirty="0"/>
              <a:t> </a:t>
            </a:r>
            <a:r>
              <a:rPr lang="en-US" b="1" dirty="0"/>
              <a:t>information gain (</a:t>
            </a:r>
            <a:r>
              <a:rPr lang="en-US" dirty="0"/>
              <a:t>reduction in uncertainty towards the final decision).</a:t>
            </a:r>
          </a:p>
          <a:p>
            <a:pPr marL="285750" indent="-285750">
              <a:buFont typeface="Arial" panose="020B0604020202020204" pitchFamily="34" charset="0"/>
              <a:buChar char="•"/>
            </a:pPr>
            <a:r>
              <a:rPr lang="en-US" dirty="0"/>
              <a:t>we can then repeat this splitting procedure at each child node </a:t>
            </a:r>
            <a:r>
              <a:rPr lang="en-US" b="1" dirty="0"/>
              <a:t>until the leaves are pure</a:t>
            </a:r>
            <a:r>
              <a:rPr lang="en-US" dirty="0"/>
              <a:t>. This means that the samples at each leaf node all belong to the same class.</a:t>
            </a:r>
          </a:p>
          <a:p>
            <a:pPr marL="285750" indent="-285750">
              <a:buFont typeface="Arial" panose="020B0604020202020204" pitchFamily="34" charset="0"/>
              <a:buChar char="•"/>
            </a:pPr>
            <a:r>
              <a:rPr lang="en-US" dirty="0"/>
              <a:t>In practice, we may set a </a:t>
            </a:r>
            <a:r>
              <a:rPr lang="en-US" b="1" dirty="0"/>
              <a:t>limit on the depth of the tree to prevent overfitting</a:t>
            </a:r>
            <a:r>
              <a:rPr lang="en-US" dirty="0"/>
              <a:t>. We compromise on purity here somewhat as the final leaves may still have some impurity.</a:t>
            </a:r>
          </a:p>
          <a:p>
            <a:br>
              <a:rPr lang="en-US" dirty="0"/>
            </a:br>
            <a:endParaRPr lang="en-US" dirty="0"/>
          </a:p>
          <a:p>
            <a:endParaRPr lang="en-US" dirty="0"/>
          </a:p>
          <a:p>
            <a:endParaRPr lang="en-US" dirty="0"/>
          </a:p>
        </p:txBody>
      </p:sp>
      <p:sp>
        <p:nvSpPr>
          <p:cNvPr id="5" name="Text Placeholder 2">
            <a:extLst>
              <a:ext uri="{FF2B5EF4-FFF2-40B4-BE49-F238E27FC236}">
                <a16:creationId xmlns:a16="http://schemas.microsoft.com/office/drawing/2014/main" id="{8BE7089C-C548-884A-BC67-D8D4B04CBBB7}"/>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32995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1A8F1-C859-294D-ABC2-899B8467D1DD}"/>
              </a:ext>
            </a:extLst>
          </p:cNvPr>
          <p:cNvSpPr>
            <a:spLocks noGrp="1"/>
          </p:cNvSpPr>
          <p:nvPr>
            <p:ph type="title"/>
          </p:nvPr>
        </p:nvSpPr>
        <p:spPr/>
        <p:txBody>
          <a:bodyPr/>
          <a:lstStyle/>
          <a:p>
            <a:r>
              <a:rPr lang="en-US" dirty="0"/>
              <a:t>Bias/variance tradeoff</a:t>
            </a:r>
          </a:p>
        </p:txBody>
      </p:sp>
      <p:sp>
        <p:nvSpPr>
          <p:cNvPr id="3" name="Text Placeholder 2">
            <a:extLst>
              <a:ext uri="{FF2B5EF4-FFF2-40B4-BE49-F238E27FC236}">
                <a16:creationId xmlns:a16="http://schemas.microsoft.com/office/drawing/2014/main" id="{8C172E01-A232-B14A-9ECE-5695DC67596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5C7EA966-2B1E-E645-8EF3-9620A3707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1545095"/>
            <a:ext cx="7006975" cy="2481294"/>
          </a:xfrm>
          <a:prstGeom prst="rect">
            <a:avLst/>
          </a:prstGeom>
        </p:spPr>
      </p:pic>
    </p:spTree>
    <p:extLst>
      <p:ext uri="{BB962C8B-B14F-4D97-AF65-F5344CB8AC3E}">
        <p14:creationId xmlns:p14="http://schemas.microsoft.com/office/powerpoint/2010/main" val="3623214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F51A-9CC0-264A-81AB-C41E9824B1A5}"/>
              </a:ext>
            </a:extLst>
          </p:cNvPr>
          <p:cNvSpPr>
            <a:spLocks noGrp="1"/>
          </p:cNvSpPr>
          <p:nvPr>
            <p:ph type="title"/>
          </p:nvPr>
        </p:nvSpPr>
        <p:spPr/>
        <p:txBody>
          <a:bodyPr/>
          <a:lstStyle/>
          <a:p>
            <a:r>
              <a:rPr lang="en-US" dirty="0"/>
              <a:t>Ensembled Decision Trees</a:t>
            </a:r>
          </a:p>
        </p:txBody>
      </p:sp>
      <p:sp>
        <p:nvSpPr>
          <p:cNvPr id="3" name="Text Placeholder 2">
            <a:extLst>
              <a:ext uri="{FF2B5EF4-FFF2-40B4-BE49-F238E27FC236}">
                <a16:creationId xmlns:a16="http://schemas.microsoft.com/office/drawing/2014/main" id="{3F47439B-E861-9644-83B1-0E70FF6579CD}"/>
              </a:ext>
            </a:extLst>
          </p:cNvPr>
          <p:cNvSpPr>
            <a:spLocks noGrp="1"/>
          </p:cNvSpPr>
          <p:nvPr>
            <p:ph type="body" sz="quarter" idx="10"/>
          </p:nvPr>
        </p:nvSpPr>
        <p:spPr/>
        <p:txBody>
          <a:bodyPr/>
          <a:lstStyle/>
          <a:p>
            <a:r>
              <a:rPr lang="en-US" dirty="0"/>
              <a:t>1. Random Forest Modeling</a:t>
            </a:r>
          </a:p>
          <a:p>
            <a:endParaRPr lang="en-US" dirty="0"/>
          </a:p>
        </p:txBody>
      </p:sp>
      <p:pic>
        <p:nvPicPr>
          <p:cNvPr id="10" name="Graphic 9">
            <a:extLst>
              <a:ext uri="{FF2B5EF4-FFF2-40B4-BE49-F238E27FC236}">
                <a16:creationId xmlns:a16="http://schemas.microsoft.com/office/drawing/2014/main" id="{5E514ADE-5DD0-0940-B22B-9D94A4EE1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651" y="1064298"/>
            <a:ext cx="4561797" cy="2572442"/>
          </a:xfrm>
          <a:prstGeom prst="rect">
            <a:avLst/>
          </a:prstGeom>
        </p:spPr>
      </p:pic>
      <p:sp>
        <p:nvSpPr>
          <p:cNvPr id="11" name="Text Placeholder 3">
            <a:extLst>
              <a:ext uri="{FF2B5EF4-FFF2-40B4-BE49-F238E27FC236}">
                <a16:creationId xmlns:a16="http://schemas.microsoft.com/office/drawing/2014/main" id="{B097986D-D704-B24B-AEAD-3917F3618F84}"/>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91D2BC01-234C-E046-BDBC-B22AF683B31A}"/>
              </a:ext>
            </a:extLst>
          </p:cNvPr>
          <p:cNvSpPr txBox="1"/>
          <p:nvPr/>
        </p:nvSpPr>
        <p:spPr>
          <a:xfrm>
            <a:off x="5330141" y="3900552"/>
            <a:ext cx="2792816" cy="307777"/>
          </a:xfrm>
          <a:prstGeom prst="rect">
            <a:avLst/>
          </a:prstGeom>
        </p:spPr>
        <p:txBody>
          <a:bodyPr wrap="none" rtlCol="0">
            <a:spAutoFit/>
          </a:bodyPr>
          <a:lstStyle/>
          <a:p>
            <a:r>
              <a:rPr lang="en-US" dirty="0"/>
              <a:t>Bagged = bootstrapped aggregation</a:t>
            </a:r>
          </a:p>
        </p:txBody>
      </p:sp>
    </p:spTree>
    <p:extLst>
      <p:ext uri="{BB962C8B-B14F-4D97-AF65-F5344CB8AC3E}">
        <p14:creationId xmlns:p14="http://schemas.microsoft.com/office/powerpoint/2010/main" val="252553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ENSEMBLED DECISION TREES</a:t>
            </a:r>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 (bagged decision trees)</a:t>
            </a:r>
          </a:p>
          <a:p>
            <a:endParaRPr lang="en-US" altLang="en-US" dirty="0">
              <a:latin typeface="Trebuchet MS" panose="020B0703020202090204" pitchFamily="34" charset="0"/>
            </a:endParaRPr>
          </a:p>
          <a:p>
            <a:r>
              <a:rPr lang="en-US" altLang="en-US" dirty="0">
                <a:latin typeface="Trebuchet MS" panose="020B0703020202090204" pitchFamily="34" charset="0"/>
              </a:rPr>
              <a:t>Leo </a:t>
            </a:r>
            <a:r>
              <a:rPr lang="en-US" altLang="en-US" dirty="0" err="1">
                <a:latin typeface="Trebuchet MS" panose="020B0703020202090204" pitchFamily="34" charset="0"/>
              </a:rPr>
              <a:t>Breiman</a:t>
            </a:r>
            <a:r>
              <a:rPr lang="en-US" altLang="en-US" dirty="0">
                <a:latin typeface="Trebuchet MS" panose="020B0703020202090204" pitchFamily="34" charset="0"/>
              </a:rPr>
              <a:t> -  Statistical Modeling: The Two Cultures</a:t>
            </a:r>
          </a:p>
          <a:p>
            <a:endParaRPr lang="en-US" altLang="en-US" dirty="0">
              <a:latin typeface="Trebuchet MS" panose="020B0703020202090204" pitchFamily="34" charset="0"/>
            </a:endParaRPr>
          </a:p>
          <a:p>
            <a:endParaRPr lang="en-US" altLang="en-US"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17447261-52BB-874B-871D-0D9208F93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67" y="1294532"/>
            <a:ext cx="3556384" cy="2740165"/>
          </a:xfrm>
          <a:prstGeom prst="rect">
            <a:avLst/>
          </a:prstGeom>
        </p:spPr>
      </p:pic>
      <p:sp>
        <p:nvSpPr>
          <p:cNvPr id="7" name="Text Placeholder 2">
            <a:extLst>
              <a:ext uri="{FF2B5EF4-FFF2-40B4-BE49-F238E27FC236}">
                <a16:creationId xmlns:a16="http://schemas.microsoft.com/office/drawing/2014/main" id="{0FA2D663-F1C9-7A47-A1B6-02DC3298A86A}"/>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09159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7C4CD-BBF7-4242-A6A8-3925A65A2AB9}"/>
              </a:ext>
            </a:extLst>
          </p:cNvPr>
          <p:cNvSpPr>
            <a:spLocks noGrp="1"/>
          </p:cNvSpPr>
          <p:nvPr>
            <p:ph type="title"/>
          </p:nvPr>
        </p:nvSpPr>
        <p:spPr/>
        <p:txBody>
          <a:bodyPr/>
          <a:lstStyle/>
          <a:p>
            <a:r>
              <a:rPr lang="en-US" dirty="0"/>
              <a:t>Advantages to Random forest</a:t>
            </a:r>
          </a:p>
        </p:txBody>
      </p:sp>
      <p:sp>
        <p:nvSpPr>
          <p:cNvPr id="4" name="Text Placeholder 3">
            <a:extLst>
              <a:ext uri="{FF2B5EF4-FFF2-40B4-BE49-F238E27FC236}">
                <a16:creationId xmlns:a16="http://schemas.microsoft.com/office/drawing/2014/main" id="{65F076A2-9AE9-6847-A7CC-1BE5ECD2EA57}"/>
              </a:ext>
            </a:extLst>
          </p:cNvPr>
          <p:cNvSpPr>
            <a:spLocks noGrp="1"/>
          </p:cNvSpPr>
          <p:nvPr>
            <p:ph type="body" sz="quarter" idx="11"/>
          </p:nvPr>
        </p:nvSpPr>
        <p:spPr>
          <a:xfrm>
            <a:off x="1021856" y="1264381"/>
            <a:ext cx="8122144" cy="2288381"/>
          </a:xfrm>
        </p:spPr>
        <p:txBody>
          <a:bodyPr/>
          <a:lstStyle/>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models are robust to overfitting/bias issues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There is no need in pre-selection of variables.</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has its own reliable procedure for estimation of predictive ability of model.</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allows for estimation of variable importance </a:t>
            </a:r>
          </a:p>
          <a:p>
            <a:pPr marL="285750" indent="-285750">
              <a:lnSpc>
                <a:spcPts val="2600"/>
              </a:lnSpc>
              <a:spcAft>
                <a:spcPts val="1500"/>
              </a:spcAft>
              <a:buFont typeface="Arial" panose="020B0604020202020204" pitchFamily="34" charset="0"/>
              <a:buChar char="•"/>
            </a:pPr>
            <a:r>
              <a:rPr lang="en-US" altLang="en-US" dirty="0">
                <a:latin typeface="Trebuchet MS" panose="020B0703020202090204" pitchFamily="34" charset="0"/>
              </a:rPr>
              <a:t>RF method is very fast and effective in working with large datasets</a:t>
            </a:r>
            <a:endParaRPr lang="en-US" dirty="0"/>
          </a:p>
        </p:txBody>
      </p:sp>
      <p:sp>
        <p:nvSpPr>
          <p:cNvPr id="5" name="Text Placeholder 2">
            <a:extLst>
              <a:ext uri="{FF2B5EF4-FFF2-40B4-BE49-F238E27FC236}">
                <a16:creationId xmlns:a16="http://schemas.microsoft.com/office/drawing/2014/main" id="{5D21C018-F5A0-3746-BCC6-243D6A658BEE}"/>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2807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9951-5463-3449-9CE1-253EEC58ABF8}"/>
              </a:ext>
            </a:extLst>
          </p:cNvPr>
          <p:cNvSpPr>
            <a:spLocks noGrp="1"/>
          </p:cNvSpPr>
          <p:nvPr>
            <p:ph type="title"/>
          </p:nvPr>
        </p:nvSpPr>
        <p:spPr/>
        <p:txBody>
          <a:bodyPr/>
          <a:lstStyle/>
          <a:p>
            <a:r>
              <a:rPr lang="en-US" dirty="0"/>
              <a:t>Geo Weighted RF</a:t>
            </a:r>
          </a:p>
        </p:txBody>
      </p:sp>
      <p:sp>
        <p:nvSpPr>
          <p:cNvPr id="3" name="Text Placeholder 2">
            <a:extLst>
              <a:ext uri="{FF2B5EF4-FFF2-40B4-BE49-F238E27FC236}">
                <a16:creationId xmlns:a16="http://schemas.microsoft.com/office/drawing/2014/main" id="{954F32F7-592D-BE41-BE2C-0AD33934B593}"/>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65142E38-B43E-2545-925D-95127435D87F}"/>
              </a:ext>
            </a:extLst>
          </p:cNvPr>
          <p:cNvSpPr>
            <a:spLocks noGrp="1"/>
          </p:cNvSpPr>
          <p:nvPr>
            <p:ph type="body" sz="quarter" idx="11"/>
          </p:nvPr>
        </p:nvSpPr>
        <p:spPr>
          <a:xfrm>
            <a:off x="1066800" y="1339135"/>
            <a:ext cx="7823200" cy="2288381"/>
          </a:xfrm>
        </p:spPr>
        <p:txBody>
          <a:bodyPr/>
          <a:lstStyle/>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Geographical Random Forest (GRF) is a spatial analysis method using a local version of the Random Forest Regression Model. </a:t>
            </a:r>
          </a:p>
          <a:p>
            <a:pPr marL="285750" indent="-285750">
              <a:buFont typeface="Arial" panose="020B0604020202020204" pitchFamily="34" charset="0"/>
              <a:buChar char="•"/>
            </a:pPr>
            <a:r>
              <a:rPr lang="en-US" sz="1600" dirty="0"/>
              <a:t>It allows for the investigation of the existence of spatial non-stationarity, in the relationship between a dependent and a set of independent variables. The latter is possible by fitting a sub-model for each observation in space, taking into account the </a:t>
            </a:r>
            <a:r>
              <a:rPr lang="en-US" sz="1600" dirty="0" err="1"/>
              <a:t>neighbouring</a:t>
            </a:r>
            <a:r>
              <a:rPr lang="en-US" sz="1600" dirty="0"/>
              <a:t> observations. This technique adopts the idea of the Geographically Weighted Regression, </a:t>
            </a:r>
            <a:r>
              <a:rPr lang="en-US" sz="1600" dirty="0" err="1"/>
              <a:t>Kalogirou</a:t>
            </a:r>
            <a:r>
              <a:rPr lang="en-US" sz="1600" dirty="0"/>
              <a:t> (2003). </a:t>
            </a:r>
          </a:p>
        </p:txBody>
      </p:sp>
    </p:spTree>
    <p:extLst>
      <p:ext uri="{BB962C8B-B14F-4D97-AF65-F5344CB8AC3E}">
        <p14:creationId xmlns:p14="http://schemas.microsoft.com/office/powerpoint/2010/main" val="155852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1BBD-2217-3647-8AF8-771DB916DA4D}"/>
              </a:ext>
            </a:extLst>
          </p:cNvPr>
          <p:cNvSpPr>
            <a:spLocks noGrp="1"/>
          </p:cNvSpPr>
          <p:nvPr>
            <p:ph type="title"/>
          </p:nvPr>
        </p:nvSpPr>
        <p:spPr/>
        <p:txBody>
          <a:bodyPr/>
          <a:lstStyle/>
          <a:p>
            <a:r>
              <a:rPr lang="en-US" dirty="0"/>
              <a:t>GEO Weighted RF</a:t>
            </a:r>
          </a:p>
        </p:txBody>
      </p:sp>
      <p:sp>
        <p:nvSpPr>
          <p:cNvPr id="3" name="Text Placeholder 2">
            <a:extLst>
              <a:ext uri="{FF2B5EF4-FFF2-40B4-BE49-F238E27FC236}">
                <a16:creationId xmlns:a16="http://schemas.microsoft.com/office/drawing/2014/main" id="{C295BDE5-4A79-2E46-A1F0-BD99D9D65825}"/>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4DF22F27-A7E7-2F47-9D92-719BFAD58D45}"/>
              </a:ext>
            </a:extLst>
          </p:cNvPr>
          <p:cNvSpPr>
            <a:spLocks noGrp="1"/>
          </p:cNvSpPr>
          <p:nvPr>
            <p:ph type="body" sz="quarter" idx="11"/>
          </p:nvPr>
        </p:nvSpPr>
        <p:spPr>
          <a:xfrm>
            <a:off x="1066799" y="1339135"/>
            <a:ext cx="7636933" cy="2288381"/>
          </a:xfrm>
        </p:spPr>
        <p:txBody>
          <a:bodyPr/>
          <a:lstStyle/>
          <a:p>
            <a:pPr marL="285750" indent="-285750">
              <a:buFont typeface="Arial" panose="020B0604020202020204" pitchFamily="34" charset="0"/>
              <a:buChar char="•"/>
            </a:pPr>
            <a:r>
              <a:rPr lang="en-US" sz="1600" dirty="0"/>
              <a:t>The main difference between a tradition (linear) GWR and GRF is that we can model non-stationarity coupled with a flexible non-linear model which is very hard to overfit due to its bootstrapping nature, thus relaxing the assumptions of traditional Gaussian statistics. </a:t>
            </a:r>
          </a:p>
          <a:p>
            <a:pPr marL="285750" indent="-285750">
              <a:buFont typeface="Arial" panose="020B0604020202020204" pitchFamily="34" charset="0"/>
              <a:buChar char="•"/>
            </a:pPr>
            <a:r>
              <a:rPr lang="en-US" sz="1600" dirty="0"/>
              <a:t>Essentially it was designed to be a bridge between machine learning and geographical models, combining inferential and explanatory power. Additionally, it is suited for datasets with numerous predictors, due to the robust nature of the random forest algorithm in high dimensionality. (Fotheringham et al. 2003)</a:t>
            </a:r>
          </a:p>
        </p:txBody>
      </p:sp>
    </p:spTree>
    <p:extLst>
      <p:ext uri="{BB962C8B-B14F-4D97-AF65-F5344CB8AC3E}">
        <p14:creationId xmlns:p14="http://schemas.microsoft.com/office/powerpoint/2010/main" val="282482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D2E8-75D0-4A48-AC4A-0C5A28DE906A}"/>
              </a:ext>
            </a:extLst>
          </p:cNvPr>
          <p:cNvSpPr>
            <a:spLocks noGrp="1"/>
          </p:cNvSpPr>
          <p:nvPr>
            <p:ph type="title"/>
          </p:nvPr>
        </p:nvSpPr>
        <p:spPr/>
        <p:txBody>
          <a:bodyPr/>
          <a:lstStyle/>
          <a:p>
            <a:r>
              <a:rPr lang="en-US" dirty="0"/>
              <a:t>Expanded spatially modeling approaches</a:t>
            </a:r>
          </a:p>
        </p:txBody>
      </p:sp>
      <p:sp>
        <p:nvSpPr>
          <p:cNvPr id="3" name="Text Placeholder 2">
            <a:extLst>
              <a:ext uri="{FF2B5EF4-FFF2-40B4-BE49-F238E27FC236}">
                <a16:creationId xmlns:a16="http://schemas.microsoft.com/office/drawing/2014/main" id="{89F53484-ACBF-4E4B-AF6D-46F803B2391D}"/>
              </a:ext>
            </a:extLst>
          </p:cNvPr>
          <p:cNvSpPr>
            <a:spLocks noGrp="1"/>
          </p:cNvSpPr>
          <p:nvPr>
            <p:ph type="body" sz="quarter" idx="10"/>
          </p:nvPr>
        </p:nvSpPr>
        <p:spPr>
          <a:xfrm>
            <a:off x="337760" y="292626"/>
            <a:ext cx="4098773" cy="279834"/>
          </a:xfrm>
        </p:spPr>
        <p:txBody>
          <a:bodyPr/>
          <a:lstStyle/>
          <a:p>
            <a:r>
              <a:rPr lang="en-US" dirty="0"/>
              <a:t>1. Random Forest Modeling</a:t>
            </a:r>
          </a:p>
        </p:txBody>
      </p:sp>
      <p:sp>
        <p:nvSpPr>
          <p:cNvPr id="4" name="Text Placeholder 3">
            <a:extLst>
              <a:ext uri="{FF2B5EF4-FFF2-40B4-BE49-F238E27FC236}">
                <a16:creationId xmlns:a16="http://schemas.microsoft.com/office/drawing/2014/main" id="{303692FC-AA04-5449-B181-12607485A379}"/>
              </a:ext>
            </a:extLst>
          </p:cNvPr>
          <p:cNvSpPr>
            <a:spLocks noGrp="1"/>
          </p:cNvSpPr>
          <p:nvPr>
            <p:ph type="body" sz="quarter" idx="11"/>
          </p:nvPr>
        </p:nvSpPr>
        <p:spPr>
          <a:xfrm>
            <a:off x="740254" y="1839649"/>
            <a:ext cx="3696280" cy="2288381"/>
          </a:xfrm>
        </p:spPr>
        <p:txBody>
          <a:bodyPr/>
          <a:lstStyle/>
          <a:p>
            <a:pPr marL="285750" indent="-285750">
              <a:buFont typeface="Wingdings" pitchFamily="2" charset="2"/>
              <a:buChar char="§"/>
            </a:pPr>
            <a:r>
              <a:rPr lang="en-US" dirty="0"/>
              <a:t>Random Forest</a:t>
            </a:r>
          </a:p>
          <a:p>
            <a:pPr marL="285750" indent="-285750">
              <a:buFont typeface="Wingdings" pitchFamily="2" charset="2"/>
              <a:buChar char="§"/>
            </a:pPr>
            <a:endParaRPr lang="en-US" dirty="0"/>
          </a:p>
          <a:p>
            <a:pPr marL="285750" indent="-285750">
              <a:buFont typeface="Wingdings" pitchFamily="2" charset="2"/>
              <a:buChar char="§"/>
            </a:pPr>
            <a:r>
              <a:rPr lang="en-US" dirty="0">
                <a:hlinkClick r:id="rId2"/>
              </a:rPr>
              <a:t>http://staff.pubhealth.ku.dk/~tag/Teaching/share/material/Breiman-two-cultures.pdf</a:t>
            </a:r>
            <a:r>
              <a:rPr lang="en-US" dirty="0"/>
              <a:t> </a:t>
            </a:r>
          </a:p>
        </p:txBody>
      </p:sp>
      <p:pic>
        <p:nvPicPr>
          <p:cNvPr id="6" name="Picture 5" descr="Text&#10;&#10;Description automatically generated">
            <a:extLst>
              <a:ext uri="{FF2B5EF4-FFF2-40B4-BE49-F238E27FC236}">
                <a16:creationId xmlns:a16="http://schemas.microsoft.com/office/drawing/2014/main" id="{BA9CA399-DCE4-A145-8822-962CD9F16D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45518" y="1693333"/>
            <a:ext cx="4320682" cy="2219800"/>
          </a:xfrm>
          <a:prstGeom prst="rect">
            <a:avLst/>
          </a:prstGeom>
        </p:spPr>
      </p:pic>
    </p:spTree>
    <p:extLst>
      <p:ext uri="{BB962C8B-B14F-4D97-AF65-F5344CB8AC3E}">
        <p14:creationId xmlns:p14="http://schemas.microsoft.com/office/powerpoint/2010/main" val="265028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BBB0-8531-B642-8FE6-33809971CA1A}"/>
              </a:ext>
            </a:extLst>
          </p:cNvPr>
          <p:cNvSpPr>
            <a:spLocks noGrp="1"/>
          </p:cNvSpPr>
          <p:nvPr>
            <p:ph type="title"/>
          </p:nvPr>
        </p:nvSpPr>
        <p:spPr/>
        <p:txBody>
          <a:bodyPr/>
          <a:lstStyle/>
          <a:p>
            <a:r>
              <a:rPr lang="en-US" dirty="0"/>
              <a:t>TERMS</a:t>
            </a:r>
          </a:p>
        </p:txBody>
      </p:sp>
      <p:sp>
        <p:nvSpPr>
          <p:cNvPr id="3" name="Text Placeholder 2">
            <a:extLst>
              <a:ext uri="{FF2B5EF4-FFF2-40B4-BE49-F238E27FC236}">
                <a16:creationId xmlns:a16="http://schemas.microsoft.com/office/drawing/2014/main" id="{42BA3C53-E845-4F46-B143-4EFD82EE1626}"/>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2B4BF051-2705-484E-A7E3-46BF3B1C2441}"/>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Train – validation – test models</a:t>
            </a:r>
          </a:p>
          <a:p>
            <a:pPr marL="285750" indent="-285750">
              <a:buFont typeface="Arial" panose="020B0604020202020204" pitchFamily="34" charset="0"/>
              <a:buChar char="•"/>
            </a:pPr>
            <a:r>
              <a:rPr lang="en-US" dirty="0"/>
              <a:t>Cross validation</a:t>
            </a:r>
          </a:p>
          <a:p>
            <a:pPr marL="285750" indent="-285750">
              <a:buFont typeface="Arial" panose="020B0604020202020204" pitchFamily="34" charset="0"/>
              <a:buChar char="•"/>
            </a:pPr>
            <a:r>
              <a:rPr lang="en-US" dirty="0" err="1"/>
              <a:t>Ensembling</a:t>
            </a:r>
            <a:endParaRPr lang="en-US" dirty="0"/>
          </a:p>
          <a:p>
            <a:pPr marL="285750" indent="-285750">
              <a:buFont typeface="Arial" panose="020B0604020202020204" pitchFamily="34" charset="0"/>
              <a:buChar char="•"/>
            </a:pPr>
            <a:r>
              <a:rPr lang="en-US" dirty="0"/>
              <a:t>Bootstrap aggregation (“bagging”)</a:t>
            </a:r>
          </a:p>
          <a:p>
            <a:endParaRPr lang="en-US" dirty="0"/>
          </a:p>
        </p:txBody>
      </p:sp>
      <p:graphicFrame>
        <p:nvGraphicFramePr>
          <p:cNvPr id="5" name="Diagram 4">
            <a:extLst>
              <a:ext uri="{FF2B5EF4-FFF2-40B4-BE49-F238E27FC236}">
                <a16:creationId xmlns:a16="http://schemas.microsoft.com/office/drawing/2014/main" id="{98E435F4-F4D2-5B46-9EF3-EF32E94E8300}"/>
              </a:ext>
            </a:extLst>
          </p:cNvPr>
          <p:cNvGraphicFramePr/>
          <p:nvPr>
            <p:extLst>
              <p:ext uri="{D42A27DB-BD31-4B8C-83A1-F6EECF244321}">
                <p14:modId xmlns:p14="http://schemas.microsoft.com/office/powerpoint/2010/main" val="3639685595"/>
              </p:ext>
            </p:extLst>
          </p:nvPr>
        </p:nvGraphicFramePr>
        <p:xfrm>
          <a:off x="4953000" y="939800"/>
          <a:ext cx="3293533" cy="2410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50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6" name="Picture 5" descr="Diagram&#10;&#10;Description automatically generated">
            <a:extLst>
              <a:ext uri="{FF2B5EF4-FFF2-40B4-BE49-F238E27FC236}">
                <a16:creationId xmlns:a16="http://schemas.microsoft.com/office/drawing/2014/main" id="{8218C59A-F0BC-D145-A51F-D10B4AF98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651" y="1064298"/>
            <a:ext cx="4446807" cy="2288382"/>
          </a:xfrm>
          <a:prstGeom prst="rect">
            <a:avLst/>
          </a:prstGeom>
        </p:spPr>
      </p:pic>
    </p:spTree>
    <p:extLst>
      <p:ext uri="{BB962C8B-B14F-4D97-AF65-F5344CB8AC3E}">
        <p14:creationId xmlns:p14="http://schemas.microsoft.com/office/powerpoint/2010/main" val="2093207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sp>
        <p:nvSpPr>
          <p:cNvPr id="4" name="Text Placeholder 3">
            <a:extLst>
              <a:ext uri="{FF2B5EF4-FFF2-40B4-BE49-F238E27FC236}">
                <a16:creationId xmlns:a16="http://schemas.microsoft.com/office/drawing/2014/main" id="{ECE2DB10-1682-6642-B280-4BB77C386E63}"/>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a:t>
            </a:r>
            <a:r>
              <a:rPr lang="en-US" altLang="en-US" b="1" dirty="0">
                <a:latin typeface="Trebuchet MS" panose="020B0703020202090204" pitchFamily="34" charset="0"/>
              </a:rPr>
              <a:t>ensemble</a:t>
            </a:r>
            <a:r>
              <a:rPr lang="en-US" altLang="en-US" dirty="0">
                <a:latin typeface="Trebuchet MS" panose="020B0703020202090204" pitchFamily="34" charset="0"/>
              </a:rPr>
              <a:t>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altLang="en-US" b="1" dirty="0">
              <a:latin typeface="Trebuchet MS" panose="020B0703020202090204" pitchFamily="34" charset="0"/>
            </a:endParaRPr>
          </a:p>
          <a:p>
            <a:endParaRPr lang="en-US" dirty="0"/>
          </a:p>
        </p:txBody>
      </p:sp>
      <p:pic>
        <p:nvPicPr>
          <p:cNvPr id="7" name="Picture 6" descr="Chart&#10;&#10;Description automatically generated">
            <a:extLst>
              <a:ext uri="{FF2B5EF4-FFF2-40B4-BE49-F238E27FC236}">
                <a16:creationId xmlns:a16="http://schemas.microsoft.com/office/drawing/2014/main" id="{49C6D379-EC4E-C341-A71C-87D56D2FC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59" y="1339135"/>
            <a:ext cx="3439302" cy="2288381"/>
          </a:xfrm>
          <a:prstGeom prst="rect">
            <a:avLst/>
          </a:prstGeom>
        </p:spPr>
      </p:pic>
      <p:sp>
        <p:nvSpPr>
          <p:cNvPr id="8" name="TextBox 7">
            <a:extLst>
              <a:ext uri="{FF2B5EF4-FFF2-40B4-BE49-F238E27FC236}">
                <a16:creationId xmlns:a16="http://schemas.microsoft.com/office/drawing/2014/main" id="{3407CFD5-FF99-634B-BC2C-BA38E2ACA46F}"/>
              </a:ext>
            </a:extLst>
          </p:cNvPr>
          <p:cNvSpPr txBox="1"/>
          <p:nvPr/>
        </p:nvSpPr>
        <p:spPr>
          <a:xfrm>
            <a:off x="6052842" y="3892269"/>
            <a:ext cx="1117678" cy="307777"/>
          </a:xfrm>
          <a:prstGeom prst="rect">
            <a:avLst/>
          </a:prstGeom>
        </p:spPr>
        <p:txBody>
          <a:bodyPr wrap="none" rtlCol="0">
            <a:spAutoFit/>
          </a:bodyPr>
          <a:lstStyle/>
          <a:p>
            <a:r>
              <a:rPr lang="en-US" dirty="0"/>
              <a:t>classification</a:t>
            </a:r>
          </a:p>
        </p:txBody>
      </p:sp>
    </p:spTree>
    <p:extLst>
      <p:ext uri="{BB962C8B-B14F-4D97-AF65-F5344CB8AC3E}">
        <p14:creationId xmlns:p14="http://schemas.microsoft.com/office/powerpoint/2010/main" val="407435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510C-E7DE-6C49-AD45-81CD86FBE068}"/>
              </a:ext>
            </a:extLst>
          </p:cNvPr>
          <p:cNvSpPr>
            <a:spLocks noGrp="1"/>
          </p:cNvSpPr>
          <p:nvPr>
            <p:ph type="title"/>
          </p:nvPr>
        </p:nvSpPr>
        <p:spPr/>
        <p:txBody>
          <a:bodyPr/>
          <a:lstStyle/>
          <a:p>
            <a:r>
              <a:rPr lang="en-US" dirty="0"/>
              <a:t>Decision trees</a:t>
            </a:r>
          </a:p>
        </p:txBody>
      </p:sp>
      <p:sp>
        <p:nvSpPr>
          <p:cNvPr id="3" name="Text Placeholder 2">
            <a:extLst>
              <a:ext uri="{FF2B5EF4-FFF2-40B4-BE49-F238E27FC236}">
                <a16:creationId xmlns:a16="http://schemas.microsoft.com/office/drawing/2014/main" id="{00F00E66-DFC7-284F-A597-B0B04DC2F3FB}"/>
              </a:ext>
            </a:extLst>
          </p:cNvPr>
          <p:cNvSpPr>
            <a:spLocks noGrp="1"/>
          </p:cNvSpPr>
          <p:nvPr>
            <p:ph type="body" sz="quarter" idx="10"/>
          </p:nvPr>
        </p:nvSpPr>
        <p:spPr/>
        <p:txBody>
          <a:bodyPr/>
          <a:lstStyle/>
          <a:p>
            <a:r>
              <a:rPr lang="en-US" dirty="0"/>
              <a:t>1. Random Forest Modeling</a:t>
            </a:r>
          </a:p>
          <a:p>
            <a:endParaRPr lang="en-US" dirty="0"/>
          </a:p>
        </p:txBody>
      </p:sp>
      <p:pic>
        <p:nvPicPr>
          <p:cNvPr id="6" name="Picture 5" descr="Diagram&#10;&#10;Description automatically generated">
            <a:extLst>
              <a:ext uri="{FF2B5EF4-FFF2-40B4-BE49-F238E27FC236}">
                <a16:creationId xmlns:a16="http://schemas.microsoft.com/office/drawing/2014/main" id="{DA200653-6E81-0F41-9444-374A6D8C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094" y="1103270"/>
            <a:ext cx="2659887" cy="2936959"/>
          </a:xfrm>
          <a:prstGeom prst="rect">
            <a:avLst/>
          </a:prstGeom>
        </p:spPr>
      </p:pic>
      <p:sp>
        <p:nvSpPr>
          <p:cNvPr id="11" name="Text Placeholder 3">
            <a:extLst>
              <a:ext uri="{FF2B5EF4-FFF2-40B4-BE49-F238E27FC236}">
                <a16:creationId xmlns:a16="http://schemas.microsoft.com/office/drawing/2014/main" id="{4C9CC4AE-2015-594E-9A81-F85C1A95CFAE}"/>
              </a:ext>
            </a:extLst>
          </p:cNvPr>
          <p:cNvSpPr>
            <a:spLocks noGrp="1"/>
          </p:cNvSpPr>
          <p:nvPr>
            <p:ph type="body" sz="quarter" idx="11"/>
          </p:nvPr>
        </p:nvSpPr>
        <p:spPr>
          <a:xfrm>
            <a:off x="374494" y="1339135"/>
            <a:ext cx="4076126" cy="2288381"/>
          </a:xfrm>
        </p:spPr>
        <p:txBody>
          <a:bodyPr/>
          <a:lstStyle/>
          <a:p>
            <a:r>
              <a:rPr lang="en-US" altLang="en-US" dirty="0">
                <a:latin typeface="Trebuchet MS" panose="020B0703020202090204" pitchFamily="34" charset="0"/>
              </a:rPr>
              <a:t>Random Forest model is an ensemble of single decision trees</a:t>
            </a:r>
          </a:p>
          <a:p>
            <a:endParaRPr lang="en-US" altLang="en-US" dirty="0">
              <a:latin typeface="Trebuchet MS" panose="020B0703020202090204" pitchFamily="34" charset="0"/>
            </a:endParaRPr>
          </a:p>
          <a:p>
            <a:r>
              <a:rPr lang="en-US" altLang="en-US" b="1" dirty="0">
                <a:latin typeface="Trebuchet MS" panose="020B0703020202090204" pitchFamily="34" charset="0"/>
              </a:rPr>
              <a:t>Let’s initially talk about a decision tree</a:t>
            </a:r>
          </a:p>
          <a:p>
            <a:endParaRPr lang="en-US" altLang="en-US" b="1" dirty="0">
              <a:latin typeface="Trebuchet MS" panose="020B0703020202090204" pitchFamily="34" charset="0"/>
            </a:endParaRPr>
          </a:p>
          <a:p>
            <a:r>
              <a:rPr lang="en-US" b="1" dirty="0"/>
              <a:t>DT based on recursive partitioning</a:t>
            </a:r>
            <a:endParaRPr lang="en-US" altLang="en-US" b="1" dirty="0">
              <a:latin typeface="Trebuchet MS" panose="020B0703020202090204" pitchFamily="34" charset="0"/>
            </a:endParaRPr>
          </a:p>
          <a:p>
            <a:endParaRPr lang="en-US" dirty="0"/>
          </a:p>
        </p:txBody>
      </p:sp>
      <p:sp>
        <p:nvSpPr>
          <p:cNvPr id="12" name="TextBox 11">
            <a:extLst>
              <a:ext uri="{FF2B5EF4-FFF2-40B4-BE49-F238E27FC236}">
                <a16:creationId xmlns:a16="http://schemas.microsoft.com/office/drawing/2014/main" id="{F8DCB49C-E9C3-294D-A088-762ACEE6E32B}"/>
              </a:ext>
            </a:extLst>
          </p:cNvPr>
          <p:cNvSpPr txBox="1"/>
          <p:nvPr/>
        </p:nvSpPr>
        <p:spPr>
          <a:xfrm>
            <a:off x="6151154" y="3925312"/>
            <a:ext cx="941348" cy="307777"/>
          </a:xfrm>
          <a:prstGeom prst="rect">
            <a:avLst/>
          </a:prstGeom>
        </p:spPr>
        <p:txBody>
          <a:bodyPr wrap="none" rtlCol="0">
            <a:spAutoFit/>
          </a:bodyPr>
          <a:lstStyle/>
          <a:p>
            <a:r>
              <a:rPr lang="en-US" dirty="0"/>
              <a:t>regression</a:t>
            </a:r>
          </a:p>
        </p:txBody>
      </p:sp>
    </p:spTree>
    <p:extLst>
      <p:ext uri="{BB962C8B-B14F-4D97-AF65-F5344CB8AC3E}">
        <p14:creationId xmlns:p14="http://schemas.microsoft.com/office/powerpoint/2010/main" val="342750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lower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11" name="Picture 10" descr="Text&#10;&#10;Description automatically generated with low confidence">
            <a:extLst>
              <a:ext uri="{FF2B5EF4-FFF2-40B4-BE49-F238E27FC236}">
                <a16:creationId xmlns:a16="http://schemas.microsoft.com/office/drawing/2014/main" id="{CA4A2A29-3330-A341-91D5-C2AAC9EDD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749" y="1264381"/>
            <a:ext cx="3581400" cy="1231900"/>
          </a:xfrm>
          <a:prstGeom prst="rect">
            <a:avLst/>
          </a:prstGeom>
        </p:spPr>
      </p:pic>
      <p:sp>
        <p:nvSpPr>
          <p:cNvPr id="12" name="Text Placeholder 2">
            <a:extLst>
              <a:ext uri="{FF2B5EF4-FFF2-40B4-BE49-F238E27FC236}">
                <a16:creationId xmlns:a16="http://schemas.microsoft.com/office/drawing/2014/main" id="{9531AC39-471E-4749-BF7B-83449FE6E153}"/>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414920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Classification: splitting</a:t>
            </a:r>
          </a:p>
        </p:txBody>
      </p:sp>
      <p:sp>
        <p:nvSpPr>
          <p:cNvPr id="4" name="Text Placeholder 3">
            <a:extLst>
              <a:ext uri="{FF2B5EF4-FFF2-40B4-BE49-F238E27FC236}">
                <a16:creationId xmlns:a16="http://schemas.microsoft.com/office/drawing/2014/main" id="{25D93ABE-1ACC-D344-AC73-48E0A84DDFDE}"/>
              </a:ext>
            </a:extLst>
          </p:cNvPr>
          <p:cNvSpPr>
            <a:spLocks noGrp="1"/>
          </p:cNvSpPr>
          <p:nvPr>
            <p:ph type="body" sz="quarter" idx="11"/>
          </p:nvPr>
        </p:nvSpPr>
        <p:spPr>
          <a:xfrm>
            <a:off x="330851" y="1174748"/>
            <a:ext cx="4826776" cy="2288381"/>
          </a:xfrm>
        </p:spPr>
        <p:txBody>
          <a:bodyPr/>
          <a:lstStyle/>
          <a:p>
            <a:r>
              <a:rPr lang="en-US" b="1" dirty="0"/>
              <a:t>Gini index</a:t>
            </a:r>
            <a:r>
              <a:rPr lang="en-US" dirty="0"/>
              <a:t>.  Assists in determining which split provides the most homogeneous sub nodes. Can only perform binary splits. The higher the Gini value, the higher the homogeneity</a:t>
            </a:r>
          </a:p>
          <a:p>
            <a:r>
              <a:rPr lang="en-US" b="1" dirty="0"/>
              <a:t>Information Gain</a:t>
            </a:r>
            <a:r>
              <a:rPr lang="en-US" dirty="0"/>
              <a:t>: Measures disorganization (entropy)</a:t>
            </a:r>
          </a:p>
          <a:p>
            <a:endParaRPr lang="en-US" dirty="0"/>
          </a:p>
          <a:p>
            <a:r>
              <a:rPr lang="en-US" dirty="0"/>
              <a:t>		</a:t>
            </a:r>
          </a:p>
        </p:txBody>
      </p:sp>
      <p:pic>
        <p:nvPicPr>
          <p:cNvPr id="6" name="Picture 5" descr="A picture containing person, vector graphics&#10;&#10;Description automatically generated">
            <a:extLst>
              <a:ext uri="{FF2B5EF4-FFF2-40B4-BE49-F238E27FC236}">
                <a16:creationId xmlns:a16="http://schemas.microsoft.com/office/drawing/2014/main" id="{4538829E-00CD-5346-BCD4-15FA0F21FE7E}"/>
              </a:ext>
            </a:extLst>
          </p:cNvPr>
          <p:cNvPicPr>
            <a:picLocks noChangeAspect="1"/>
          </p:cNvPicPr>
          <p:nvPr/>
        </p:nvPicPr>
        <p:blipFill rotWithShape="1">
          <a:blip r:embed="rId2">
            <a:extLst>
              <a:ext uri="{28A0092B-C50C-407E-A947-70E740481C1C}">
                <a14:useLocalDpi xmlns:a14="http://schemas.microsoft.com/office/drawing/2010/main" val="0"/>
              </a:ext>
            </a:extLst>
          </a:blip>
          <a:srcRect l="10580" r="5042"/>
          <a:stretch/>
        </p:blipFill>
        <p:spPr>
          <a:xfrm>
            <a:off x="5314118" y="1264381"/>
            <a:ext cx="3499031" cy="1259248"/>
          </a:xfrm>
          <a:prstGeom prst="rect">
            <a:avLst/>
          </a:prstGeom>
        </p:spPr>
      </p:pic>
      <p:pic>
        <p:nvPicPr>
          <p:cNvPr id="9" name="Picture 8" descr="A picture containing text&#10;&#10;Description automatically generated">
            <a:extLst>
              <a:ext uri="{FF2B5EF4-FFF2-40B4-BE49-F238E27FC236}">
                <a16:creationId xmlns:a16="http://schemas.microsoft.com/office/drawing/2014/main" id="{47FF89B1-0BD2-7946-A01B-60BA723C8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837" y="2910679"/>
            <a:ext cx="3403600" cy="1104900"/>
          </a:xfrm>
          <a:prstGeom prst="rect">
            <a:avLst/>
          </a:prstGeom>
        </p:spPr>
      </p:pic>
      <p:sp>
        <p:nvSpPr>
          <p:cNvPr id="10" name="Text Placeholder 2">
            <a:extLst>
              <a:ext uri="{FF2B5EF4-FFF2-40B4-BE49-F238E27FC236}">
                <a16:creationId xmlns:a16="http://schemas.microsoft.com/office/drawing/2014/main" id="{A6FE3123-99DB-D149-9A99-CDEAD2C42490}"/>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138878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98B-0B4D-0A41-937E-5A0CD4569090}"/>
              </a:ext>
            </a:extLst>
          </p:cNvPr>
          <p:cNvSpPr>
            <a:spLocks noGrp="1"/>
          </p:cNvSpPr>
          <p:nvPr>
            <p:ph type="title"/>
          </p:nvPr>
        </p:nvSpPr>
        <p:spPr/>
        <p:txBody>
          <a:bodyPr/>
          <a:lstStyle/>
          <a:p>
            <a:r>
              <a:rPr lang="en-US" dirty="0"/>
              <a:t>regression: splitting</a:t>
            </a:r>
          </a:p>
        </p:txBody>
      </p:sp>
      <p:sp>
        <p:nvSpPr>
          <p:cNvPr id="7" name="Text Placeholder 3">
            <a:extLst>
              <a:ext uri="{FF2B5EF4-FFF2-40B4-BE49-F238E27FC236}">
                <a16:creationId xmlns:a16="http://schemas.microsoft.com/office/drawing/2014/main" id="{03F737F6-D78F-A343-8557-07F22480EBB7}"/>
              </a:ext>
            </a:extLst>
          </p:cNvPr>
          <p:cNvSpPr>
            <a:spLocks noGrp="1"/>
          </p:cNvSpPr>
          <p:nvPr>
            <p:ph type="body" sz="quarter" idx="11"/>
          </p:nvPr>
        </p:nvSpPr>
        <p:spPr>
          <a:xfrm>
            <a:off x="330851" y="1174748"/>
            <a:ext cx="4826776" cy="2288381"/>
          </a:xfrm>
        </p:spPr>
        <p:txBody>
          <a:bodyPr/>
          <a:lstStyle/>
          <a:p>
            <a:r>
              <a:rPr lang="en-US" b="1" dirty="0"/>
              <a:t>Reduction in Variance: </a:t>
            </a:r>
            <a:r>
              <a:rPr lang="en-US" dirty="0"/>
              <a:t>This algorithm uses the standard formula of variance to choose the best split. The split with lower variance is selected as the criteria to split the population</a:t>
            </a:r>
          </a:p>
          <a:p>
            <a:endParaRPr lang="en-US" dirty="0"/>
          </a:p>
          <a:p>
            <a:pPr marL="285750" indent="-285750">
              <a:buFont typeface="Arial" panose="020B0604020202020204" pitchFamily="34" charset="0"/>
              <a:buChar char="•"/>
            </a:pPr>
            <a:r>
              <a:rPr lang="en-US" dirty="0"/>
              <a:t>Calculate variance for each node.</a:t>
            </a:r>
          </a:p>
          <a:p>
            <a:pPr marL="285750" indent="-285750">
              <a:buFont typeface="Arial" panose="020B0604020202020204" pitchFamily="34" charset="0"/>
              <a:buChar char="•"/>
            </a:pPr>
            <a:r>
              <a:rPr lang="en-US" dirty="0"/>
              <a:t>Calculate variance for each split as weighted average of each node variance.</a:t>
            </a:r>
          </a:p>
          <a:p>
            <a:endParaRPr lang="en-US" dirty="0"/>
          </a:p>
          <a:p>
            <a:endParaRPr lang="en-US" dirty="0"/>
          </a:p>
          <a:p>
            <a:r>
              <a:rPr lang="en-US" dirty="0"/>
              <a:t>		</a:t>
            </a:r>
          </a:p>
        </p:txBody>
      </p:sp>
      <p:pic>
        <p:nvPicPr>
          <p:cNvPr id="5" name="Picture 4">
            <a:extLst>
              <a:ext uri="{FF2B5EF4-FFF2-40B4-BE49-F238E27FC236}">
                <a16:creationId xmlns:a16="http://schemas.microsoft.com/office/drawing/2014/main" id="{F090FFB3-9F84-CC4C-8434-F65978849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122" y="1369175"/>
            <a:ext cx="2247900" cy="596900"/>
          </a:xfrm>
          <a:prstGeom prst="rect">
            <a:avLst/>
          </a:prstGeom>
        </p:spPr>
      </p:pic>
      <p:sp>
        <p:nvSpPr>
          <p:cNvPr id="8" name="Text Placeholder 2">
            <a:extLst>
              <a:ext uri="{FF2B5EF4-FFF2-40B4-BE49-F238E27FC236}">
                <a16:creationId xmlns:a16="http://schemas.microsoft.com/office/drawing/2014/main" id="{9704BE53-357C-CF4F-A85B-8A83F169F718}"/>
              </a:ext>
            </a:extLst>
          </p:cNvPr>
          <p:cNvSpPr>
            <a:spLocks noGrp="1"/>
          </p:cNvSpPr>
          <p:nvPr>
            <p:ph type="body" sz="quarter" idx="10"/>
          </p:nvPr>
        </p:nvSpPr>
        <p:spPr/>
        <p:txBody>
          <a:bodyPr/>
          <a:lstStyle/>
          <a:p>
            <a:r>
              <a:rPr lang="en-US" dirty="0"/>
              <a:t>1. Random Forest Modeling</a:t>
            </a:r>
          </a:p>
          <a:p>
            <a:endParaRPr lang="en-US" dirty="0"/>
          </a:p>
        </p:txBody>
      </p:sp>
    </p:spTree>
    <p:extLst>
      <p:ext uri="{BB962C8B-B14F-4D97-AF65-F5344CB8AC3E}">
        <p14:creationId xmlns:p14="http://schemas.microsoft.com/office/powerpoint/2010/main" val="38969907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Home Pag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UI_CNR_template_2015</Template>
  <TotalTime>16644</TotalTime>
  <Words>1000</Words>
  <Application>Microsoft Office PowerPoint</Application>
  <PresentationFormat>On-screen Show (16:9)</PresentationFormat>
  <Paragraphs>105</Paragraphs>
  <Slides>16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Helvetica</vt:lpstr>
      <vt:lpstr>Rockwell</vt:lpstr>
      <vt:lpstr>Trebuchet MS</vt:lpstr>
      <vt:lpstr>Wingdings</vt:lpstr>
      <vt:lpstr>Home Page</vt:lpstr>
      <vt:lpstr>Title</vt:lpstr>
      <vt:lpstr>BCB 503 Advanced Geospatial analysis workshop  Advanced Geospatial modeling: Random forest models   Spring 2022</vt:lpstr>
      <vt:lpstr>Expanded spatially modeling approaches</vt:lpstr>
      <vt:lpstr>TERMS</vt:lpstr>
      <vt:lpstr>DECISION TREES</vt:lpstr>
      <vt:lpstr>DECISION TREES</vt:lpstr>
      <vt:lpstr>Decision trees</vt:lpstr>
      <vt:lpstr>Classification: splitting</vt:lpstr>
      <vt:lpstr>Classification: splitting</vt:lpstr>
      <vt:lpstr>regression: splitting</vt:lpstr>
      <vt:lpstr>Steps to a decision tree</vt:lpstr>
      <vt:lpstr>Bias/variance tradeoff</vt:lpstr>
      <vt:lpstr>Ensembled Decision Trees</vt:lpstr>
      <vt:lpstr>ENSEMBLED DECISION TREES</vt:lpstr>
      <vt:lpstr>Advantages to Random forest</vt:lpstr>
      <vt:lpstr>Geo Weighted RF</vt:lpstr>
      <vt:lpstr>GEO Weighted RF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Seamon, Erich (erichs@uidaho.edu)</dc:creator>
  <cp:lastModifiedBy>Seamon, Erich (erichs@uidaho.edu)</cp:lastModifiedBy>
  <cp:revision>181</cp:revision>
  <dcterms:created xsi:type="dcterms:W3CDTF">2015-12-18T06:52:51Z</dcterms:created>
  <dcterms:modified xsi:type="dcterms:W3CDTF">2022-04-15T21:00:06Z</dcterms:modified>
</cp:coreProperties>
</file>