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8"/>
  </p:notesMasterIdLst>
  <p:sldIdLst>
    <p:sldId id="335" r:id="rId3"/>
    <p:sldId id="426" r:id="rId4"/>
    <p:sldId id="427" r:id="rId5"/>
    <p:sldId id="429" r:id="rId6"/>
    <p:sldId id="430" r:id="rId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7E55"/>
    <a:srgbClr val="8C6E43"/>
    <a:srgbClr val="272827"/>
    <a:srgbClr val="6E6E6E"/>
    <a:srgbClr val="A5A5A5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5918" autoAdjust="0"/>
  </p:normalViewPr>
  <p:slideViewPr>
    <p:cSldViewPr snapToGrid="0">
      <p:cViewPr varScale="1">
        <p:scale>
          <a:sx n="206" d="100"/>
          <a:sy n="206" d="100"/>
        </p:scale>
        <p:origin x="100" y="100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7" d="100"/>
        <a:sy n="87" d="100"/>
      </p:scale>
      <p:origin x="0" y="-1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4395-F4BB-4776-AD1A-E1F7520CF444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93E8-77CB-4CE8-8134-9D98A3510F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993E8-77CB-4CE8-8134-9D98A3510F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D341E-1206-8242-92C3-E052AB1AB871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BB48CB9-C27A-C74F-B008-E7127E2F2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37760" y="292626"/>
            <a:ext cx="3324225" cy="279834"/>
          </a:xfrm>
        </p:spPr>
        <p:txBody>
          <a:bodyPr lIns="0"/>
          <a:lstStyle>
            <a:lvl1pPr>
              <a:defRPr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374493" y="1339135"/>
            <a:ext cx="4402931" cy="22883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36FC1-DE87-4162-BB74-2BF3C647F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7220" y="3824672"/>
            <a:ext cx="579961" cy="1112897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UI_Seal_white.png"/>
          <p:cNvPicPr>
            <a:picLocks noChangeAspect="1"/>
          </p:cNvPicPr>
          <p:nvPr userDrawn="1"/>
        </p:nvPicPr>
        <p:blipFill rotWithShape="1"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8" r="4445" b="5350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D849E-FEF9-F340-9DC0-C09D82A66C55}"/>
              </a:ext>
            </a:extLst>
          </p:cNvPr>
          <p:cNvSpPr/>
          <p:nvPr userDrawn="1"/>
        </p:nvSpPr>
        <p:spPr>
          <a:xfrm>
            <a:off x="6697579" y="4472357"/>
            <a:ext cx="2189747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67CDFD9D-2F7E-0149-8F79-44C343AA5A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5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 cap="all">
          <a:solidFill>
            <a:schemeClr val="bg1"/>
          </a:solidFill>
          <a:latin typeface="Rockwell"/>
          <a:ea typeface="+mj-ea"/>
          <a:cs typeface="Rockwell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76083" y="1340879"/>
            <a:ext cx="4635149" cy="22784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389438"/>
            <a:ext cx="9144000" cy="754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7219" y="3824671"/>
            <a:ext cx="579961" cy="1112897"/>
          </a:xfrm>
          <a:prstGeom prst="rect">
            <a:avLst/>
          </a:prstGeom>
        </p:spPr>
      </p:pic>
      <p:sp>
        <p:nvSpPr>
          <p:cNvPr id="19" name="Title Placeholder 16"/>
          <p:cNvSpPr>
            <a:spLocks noGrp="1"/>
          </p:cNvSpPr>
          <p:nvPr>
            <p:ph type="title"/>
          </p:nvPr>
        </p:nvSpPr>
        <p:spPr>
          <a:xfrm>
            <a:off x="330851" y="492709"/>
            <a:ext cx="8229600" cy="5715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2" y="3869273"/>
            <a:ext cx="3742256" cy="18711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FB2B2E-6E92-744F-9AC3-D15606AAD2CC}"/>
              </a:ext>
            </a:extLst>
          </p:cNvPr>
          <p:cNvSpPr/>
          <p:nvPr userDrawn="1"/>
        </p:nvSpPr>
        <p:spPr>
          <a:xfrm>
            <a:off x="6769768" y="4472357"/>
            <a:ext cx="2117558" cy="580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E13FBB49-AB27-D648-846F-3191C3F853A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92" y="4472357"/>
            <a:ext cx="1524001" cy="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600" b="0" i="0" kern="1200" cap="all">
          <a:solidFill>
            <a:srgbClr val="A27E55"/>
          </a:solidFill>
          <a:latin typeface="Rockwell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lnSpc>
          <a:spcPts val="216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None/>
        <a:defRPr sz="1800" kern="1200">
          <a:solidFill>
            <a:srgbClr val="6E6E6E"/>
          </a:solidFill>
          <a:latin typeface="Helvetica"/>
          <a:ea typeface="+mn-ea"/>
          <a:cs typeface="Helvetica"/>
        </a:defRPr>
      </a:lvl1pPr>
      <a:lvl2pPr marL="377190" indent="-171450" algn="l" defTabSz="342900" rtl="0" eaLnBrk="1" latinLnBrk="0" hangingPunct="1">
        <a:lnSpc>
          <a:spcPts val="1710"/>
        </a:lnSpc>
        <a:spcBef>
          <a:spcPts val="0"/>
        </a:spcBef>
        <a:spcAft>
          <a:spcPts val="900"/>
        </a:spcAft>
        <a:buClr>
          <a:srgbClr val="A27E55"/>
        </a:buClr>
        <a:buFont typeface="Wingdings" charset="2"/>
        <a:buChar char="§"/>
        <a:defRPr sz="1500" kern="1200">
          <a:solidFill>
            <a:srgbClr val="6E6E6E"/>
          </a:solidFill>
          <a:latin typeface="Helvetica"/>
          <a:ea typeface="+mn-ea"/>
          <a:cs typeface="Helvetica"/>
        </a:defRPr>
      </a:lvl2pPr>
      <a:lvl3pPr marL="514350" indent="-123444" algn="l" defTabSz="342900" rtl="0" eaLnBrk="1" latinLnBrk="0" hangingPunct="1">
        <a:lnSpc>
          <a:spcPts val="1560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400" kern="1200" baseline="0">
          <a:solidFill>
            <a:srgbClr val="6E6E6E"/>
          </a:solidFill>
          <a:latin typeface="Helvetica"/>
          <a:ea typeface="+mn-ea"/>
          <a:cs typeface="Helvetica"/>
        </a:defRPr>
      </a:lvl3pPr>
      <a:lvl4pPr marL="692658" indent="-144018" algn="l" defTabSz="342900" rtl="0" eaLnBrk="1" latinLnBrk="0" hangingPunct="1">
        <a:lnSpc>
          <a:spcPts val="1485"/>
        </a:lnSpc>
        <a:spcBef>
          <a:spcPts val="0"/>
        </a:spcBef>
        <a:spcAft>
          <a:spcPts val="450"/>
        </a:spcAft>
        <a:buClr>
          <a:srgbClr val="A27E55"/>
        </a:buClr>
        <a:buFont typeface="Wingdings" charset="2"/>
        <a:buChar char="§"/>
        <a:defRPr sz="1200" kern="1200" baseline="0">
          <a:solidFill>
            <a:srgbClr val="6E6E6E"/>
          </a:solidFill>
          <a:latin typeface="Helvetica"/>
          <a:ea typeface="+mn-ea"/>
          <a:cs typeface="Helvetica"/>
        </a:defRPr>
      </a:lvl4pPr>
      <a:lvl5pPr marL="898398" indent="-116586" algn="l" defTabSz="342900" rtl="0" eaLnBrk="1" latinLnBrk="0" hangingPunct="1">
        <a:lnSpc>
          <a:spcPts val="1260"/>
        </a:lnSpc>
        <a:spcBef>
          <a:spcPts val="0"/>
        </a:spcBef>
        <a:spcAft>
          <a:spcPts val="0"/>
        </a:spcAft>
        <a:buClr>
          <a:srgbClr val="A27E55"/>
        </a:buClr>
        <a:buFont typeface="Wingdings" charset="2"/>
        <a:buChar char="§"/>
        <a:defRPr sz="1100" kern="1200">
          <a:solidFill>
            <a:srgbClr val="6E6E6E"/>
          </a:solidFill>
          <a:latin typeface="Helvetica"/>
          <a:ea typeface="+mn-ea"/>
          <a:cs typeface="Helvetica"/>
        </a:defRPr>
      </a:lvl5pPr>
      <a:lvl6pPr marL="1714500" indent="0" algn="l" defTabSz="342900" rtl="0" eaLnBrk="1" latinLnBrk="0" hangingPunct="1">
        <a:spcBef>
          <a:spcPct val="20000"/>
        </a:spcBef>
        <a:buFont typeface="Arial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3098" y="727401"/>
            <a:ext cx="7984558" cy="1170886"/>
          </a:xfrm>
        </p:spPr>
        <p:txBody>
          <a:bodyPr/>
          <a:lstStyle/>
          <a:p>
            <a:r>
              <a:rPr lang="en-US" dirty="0"/>
              <a:t>BCB 503 Advanced Geospatial analysis workshop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vector data</a:t>
            </a:r>
            <a:br>
              <a:rPr lang="en-US" dirty="0"/>
            </a:br>
            <a:br>
              <a:rPr lang="en-US" dirty="0"/>
            </a:br>
            <a:r>
              <a:rPr lang="en-US" sz="2400"/>
              <a:t>Spring 2022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18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60" y="1196648"/>
            <a:ext cx="5010306" cy="228838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Vector data structures represent specific features on the Earth’s surface, and assign attributes to those features.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Vectors are composed of discrete geometric locations (x, y values) known as vertices that define the shape of the spatial object.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organization of the vertices determines the type of vector that we are working with: point, line or polygon.</a:t>
            </a:r>
            <a:endParaRPr lang="en-US" sz="16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C1B90B-DC90-7442-8784-22460D14A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F2AC02-15CB-ED42-B2B2-914B726FD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33" y="1132154"/>
            <a:ext cx="3062973" cy="30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092" y="1064298"/>
            <a:ext cx="4747841" cy="2288381"/>
          </a:xfrm>
        </p:spPr>
        <p:txBody>
          <a:bodyPr/>
          <a:lstStyle/>
          <a:p>
            <a:r>
              <a:rPr lang="en-US" dirty="0"/>
              <a:t>Vector data has some important advantages: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geometry itself contains information about what the dataset creator thought was important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Each geometry feature can carry multiple attributes instead of just one, e.g. a database of cities can have attributes for name, country, population, etc.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Data storage can be very efficient compared to </a:t>
            </a:r>
            <a:r>
              <a:rPr lang="en-US" dirty="0" err="1"/>
              <a:t>rasters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C76AEA0-D4EC-FC4E-A34C-42F27FE8F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D33F4E1B-A41F-CB46-9E50-139C678D1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r="2710"/>
          <a:stretch/>
        </p:blipFill>
        <p:spPr>
          <a:xfrm>
            <a:off x="5486399" y="984054"/>
            <a:ext cx="3657601" cy="29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0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559" y="1196648"/>
            <a:ext cx="4798641" cy="2288381"/>
          </a:xfrm>
        </p:spPr>
        <p:txBody>
          <a:bodyPr/>
          <a:lstStyle/>
          <a:p>
            <a:r>
              <a:rPr lang="en-US" dirty="0"/>
              <a:t>The downsides of vector data include: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potential loss of detail compared to raster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potential bias in datasets - what didn’t get recorded?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Calculations involving multiple vector layers need to do math on the geometry as well as the attributes, so can be slow compared to raster math.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1F4BCE-837F-F44C-B4A4-E88A34B66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EF3EB30-8D71-9B49-9B06-2348BF4FF0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r="2710"/>
          <a:stretch/>
        </p:blipFill>
        <p:spPr>
          <a:xfrm>
            <a:off x="5486399" y="984054"/>
            <a:ext cx="3657601" cy="29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5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22C8-7E00-364B-ADFB-9F14A7C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vector data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25E8A40-1ADE-F146-ABBE-128C54E1C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959" y="1365982"/>
            <a:ext cx="7923492" cy="228838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Like raster data, vector data can also come in many different formats. For this workshop, we will use the </a:t>
            </a:r>
            <a:r>
              <a:rPr lang="en-US" b="1" dirty="0"/>
              <a:t>Shapefile</a:t>
            </a:r>
            <a:r>
              <a:rPr lang="en-US" dirty="0"/>
              <a:t> format which has the extension .</a:t>
            </a:r>
            <a:r>
              <a:rPr lang="en-US" dirty="0" err="1"/>
              <a:t>shp</a:t>
            </a:r>
            <a:r>
              <a:rPr lang="en-US" dirty="0"/>
              <a:t>. A .</a:t>
            </a:r>
            <a:r>
              <a:rPr lang="en-US" dirty="0" err="1"/>
              <a:t>shp</a:t>
            </a:r>
            <a:r>
              <a:rPr lang="en-US" dirty="0"/>
              <a:t> file stores the geographic coordinates of each </a:t>
            </a:r>
            <a:r>
              <a:rPr lang="en-US" dirty="0" err="1"/>
              <a:t>vertice</a:t>
            </a:r>
            <a:r>
              <a:rPr lang="en-US" dirty="0"/>
              <a:t> in the vector, as well as metadata including: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Extent, Object type,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Coordinate reference system (CRS), </a:t>
            </a:r>
            <a:r>
              <a:rPr lang="en-US" dirty="0"/>
              <a:t>and</a:t>
            </a:r>
            <a:r>
              <a:rPr lang="en-US" b="1" dirty="0"/>
              <a:t> Other attributes</a:t>
            </a:r>
            <a:r>
              <a:rPr lang="en-US" dirty="0"/>
              <a:t>: for example, a line shapefile that contains the locations of streams, might contain the name of each stream.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Shapefiles are an atomic collection (multiple files)</a:t>
            </a: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265DD6-B627-7242-B878-C522E951F7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760" y="292626"/>
            <a:ext cx="4234240" cy="279834"/>
          </a:xfrm>
        </p:spPr>
        <p:txBody>
          <a:bodyPr/>
          <a:lstStyle/>
          <a:p>
            <a:r>
              <a:rPr lang="en-US" dirty="0"/>
              <a:t>2. Intro to Geospatial Concepts - Vector</a:t>
            </a:r>
          </a:p>
        </p:txBody>
      </p:sp>
    </p:spTree>
    <p:extLst>
      <p:ext uri="{BB962C8B-B14F-4D97-AF65-F5344CB8AC3E}">
        <p14:creationId xmlns:p14="http://schemas.microsoft.com/office/powerpoint/2010/main" val="1303048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Hom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UI_CNR_template_2015</Template>
  <TotalTime>8304</TotalTime>
  <Words>342</Words>
  <Application>Microsoft Office PowerPoint</Application>
  <PresentationFormat>On-screen Show (16:9)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</vt:lpstr>
      <vt:lpstr>Rockwell</vt:lpstr>
      <vt:lpstr>Wingdings</vt:lpstr>
      <vt:lpstr>Home Page</vt:lpstr>
      <vt:lpstr>Title</vt:lpstr>
      <vt:lpstr>BCB 503 Advanced Geospatial analysis workshop  Introduction to vector data  Spring 2022</vt:lpstr>
      <vt:lpstr>Intro to vector data</vt:lpstr>
      <vt:lpstr>Intro to vector data</vt:lpstr>
      <vt:lpstr>Intro to vector data</vt:lpstr>
      <vt:lpstr>Intro to vector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Seamon, Erich (erichs@uidaho.edu)</dc:creator>
  <cp:lastModifiedBy>Seamon, Erich (erichs@uidaho.edu)</cp:lastModifiedBy>
  <cp:revision>158</cp:revision>
  <dcterms:created xsi:type="dcterms:W3CDTF">2015-12-18T06:52:51Z</dcterms:created>
  <dcterms:modified xsi:type="dcterms:W3CDTF">2022-04-15T21:00:50Z</dcterms:modified>
</cp:coreProperties>
</file>