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22"/>
  </p:notesMasterIdLst>
  <p:sldIdLst>
    <p:sldId id="335" r:id="rId3"/>
    <p:sldId id="379" r:id="rId4"/>
    <p:sldId id="414" r:id="rId5"/>
    <p:sldId id="413" r:id="rId6"/>
    <p:sldId id="438" r:id="rId7"/>
    <p:sldId id="439" r:id="rId8"/>
    <p:sldId id="440" r:id="rId9"/>
    <p:sldId id="417" r:id="rId10"/>
    <p:sldId id="418" r:id="rId11"/>
    <p:sldId id="419" r:id="rId12"/>
    <p:sldId id="420" r:id="rId13"/>
    <p:sldId id="422" r:id="rId14"/>
    <p:sldId id="423" r:id="rId15"/>
    <p:sldId id="421" r:id="rId16"/>
    <p:sldId id="424" r:id="rId17"/>
    <p:sldId id="431" r:id="rId18"/>
    <p:sldId id="432" r:id="rId19"/>
    <p:sldId id="433" r:id="rId20"/>
    <p:sldId id="434" r:id="rId2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4" autoAdjust="0"/>
    <p:restoredTop sz="95918" autoAdjust="0"/>
  </p:normalViewPr>
  <p:slideViewPr>
    <p:cSldViewPr snapToGrid="0">
      <p:cViewPr varScale="1">
        <p:scale>
          <a:sx n="162" d="100"/>
          <a:sy n="162" d="100"/>
        </p:scale>
        <p:origin x="156" y="114"/>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2</a:t>
            </a:fld>
            <a:endParaRPr lang="en-US" dirty="0"/>
          </a:p>
        </p:txBody>
      </p:sp>
    </p:spTree>
    <p:extLst>
      <p:ext uri="{BB962C8B-B14F-4D97-AF65-F5344CB8AC3E}">
        <p14:creationId xmlns:p14="http://schemas.microsoft.com/office/powerpoint/2010/main" val="224612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3</a:t>
            </a:fld>
            <a:endParaRPr lang="en-US" dirty="0"/>
          </a:p>
        </p:txBody>
      </p:sp>
    </p:spTree>
    <p:extLst>
      <p:ext uri="{BB962C8B-B14F-4D97-AF65-F5344CB8AC3E}">
        <p14:creationId xmlns:p14="http://schemas.microsoft.com/office/powerpoint/2010/main" val="3582207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proj4.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mailto:erichs@uidaho.edu"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imci-idaho.github.io/2021-04-20-uidaho-AdvGeospatia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file/d/1gm2aWOFBUSC6FiBcXN2WRCA--6eq5_ZG/view?usp=shari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Overall Workshop introduction &amp;</a:t>
            </a:r>
            <a:br>
              <a:rPr lang="en-US" dirty="0"/>
            </a:br>
            <a:r>
              <a:rPr lang="en-US" dirty="0"/>
              <a:t>Introduction to raster data</a:t>
            </a:r>
            <a:br>
              <a:rPr lang="en-US" dirty="0"/>
            </a:br>
            <a:br>
              <a:rPr lang="en-US" dirty="0"/>
            </a:br>
            <a:r>
              <a:rPr lang="en-US" sz="2400"/>
              <a:t>Spring 2022</a:t>
            </a:r>
            <a:endParaRPr lang="en-US" sz="2400" dirty="0"/>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A geospatial raster is only different from a digital photo in that it is accompanied by spatial information that connects the data to a particular location. </a:t>
            </a:r>
          </a:p>
          <a:p>
            <a:pPr marL="285750" indent="-285750">
              <a:buFont typeface="Wingdings" pitchFamily="2" charset="2"/>
              <a:buChar char="§"/>
            </a:pPr>
            <a:r>
              <a:rPr lang="en-US" sz="1600" dirty="0"/>
              <a:t>This includes items such as a raster’s </a:t>
            </a:r>
            <a:r>
              <a:rPr lang="en-US" sz="1600" b="1" dirty="0"/>
              <a:t>extent</a:t>
            </a:r>
            <a:r>
              <a:rPr lang="en-US" sz="1600" dirty="0"/>
              <a:t> and </a:t>
            </a:r>
            <a:r>
              <a:rPr lang="en-US" sz="1600" b="1" dirty="0"/>
              <a:t>cell size</a:t>
            </a:r>
            <a:r>
              <a:rPr lang="en-US" sz="1600" dirty="0"/>
              <a:t>, the number of rows and columns, its </a:t>
            </a:r>
            <a:r>
              <a:rPr lang="en-US" sz="1600" b="1" dirty="0"/>
              <a:t>projection</a:t>
            </a:r>
            <a:r>
              <a:rPr lang="en-US" sz="1600" dirty="0"/>
              <a:t> and </a:t>
            </a:r>
            <a:r>
              <a:rPr lang="en-US" sz="1600" b="1" dirty="0"/>
              <a:t>coordinate reference system (or CRS), </a:t>
            </a:r>
            <a:r>
              <a:rPr lang="en-US" sz="1600" dirty="0"/>
              <a:t>as well as any associated attribute information.</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1" name="Text Placeholder 2">
            <a:extLst>
              <a:ext uri="{FF2B5EF4-FFF2-40B4-BE49-F238E27FC236}">
                <a16:creationId xmlns:a16="http://schemas.microsoft.com/office/drawing/2014/main" id="{F8B84098-D64F-854C-A503-8C58441AADCC}"/>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08170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E6D5-2C05-214D-95B2-C269788BB384}"/>
              </a:ext>
            </a:extLst>
          </p:cNvPr>
          <p:cNvSpPr>
            <a:spLocks noGrp="1"/>
          </p:cNvSpPr>
          <p:nvPr>
            <p:ph type="title"/>
          </p:nvPr>
        </p:nvSpPr>
        <p:spPr/>
        <p:txBody>
          <a:bodyPr/>
          <a:lstStyle/>
          <a:p>
            <a:r>
              <a:rPr lang="en-US" dirty="0"/>
              <a:t>Continuous vs categorical</a:t>
            </a:r>
          </a:p>
        </p:txBody>
      </p:sp>
      <p:pic>
        <p:nvPicPr>
          <p:cNvPr id="6" name="Picture 5" descr="A screenshot of a computer screen&#10;&#10;Description automatically generated">
            <a:extLst>
              <a:ext uri="{FF2B5EF4-FFF2-40B4-BE49-F238E27FC236}">
                <a16:creationId xmlns:a16="http://schemas.microsoft.com/office/drawing/2014/main" id="{1FB13176-2D28-A64D-990E-DBE0E8302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17" y="1165104"/>
            <a:ext cx="3852334" cy="294969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49EB2D4-C3CA-1546-AE41-21827BC80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65104"/>
            <a:ext cx="4239631" cy="3084626"/>
          </a:xfrm>
          <a:prstGeom prst="rect">
            <a:avLst/>
          </a:prstGeom>
        </p:spPr>
      </p:pic>
      <p:sp>
        <p:nvSpPr>
          <p:cNvPr id="16" name="Text Placeholder 2">
            <a:extLst>
              <a:ext uri="{FF2B5EF4-FFF2-40B4-BE49-F238E27FC236}">
                <a16:creationId xmlns:a16="http://schemas.microsoft.com/office/drawing/2014/main" id="{D9CAF97D-7FBC-DD4C-9A07-2316642C3F29}"/>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86204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4" y="1339135"/>
            <a:ext cx="3757240" cy="2288381"/>
          </a:xfrm>
        </p:spPr>
        <p:txBody>
          <a:bodyPr/>
          <a:lstStyle/>
          <a:p>
            <a:pPr marL="285750" indent="-285750">
              <a:buFont typeface="Wingdings" pitchFamily="2" charset="2"/>
              <a:buChar char="§"/>
            </a:pPr>
            <a:r>
              <a:rPr lang="en-US" b="1" dirty="0">
                <a:solidFill>
                  <a:srgbClr val="FF0000"/>
                </a:solidFill>
              </a:rPr>
              <a:t>Spatial extent</a:t>
            </a:r>
          </a:p>
          <a:p>
            <a:pPr marL="285750" indent="-285750">
              <a:buFont typeface="Wingdings" pitchFamily="2" charset="2"/>
              <a:buChar char="§"/>
            </a:pPr>
            <a:r>
              <a:rPr lang="en-US" dirty="0"/>
              <a:t>Resolution</a:t>
            </a:r>
          </a:p>
          <a:p>
            <a:pPr marL="662940" lvl="1" indent="-285750">
              <a:buFont typeface="Wingdings" pitchFamily="2" charset="2"/>
              <a:buChar char="§"/>
            </a:pPr>
            <a:r>
              <a:rPr lang="en-US" dirty="0"/>
              <a:t>We will focus on </a:t>
            </a:r>
            <a:r>
              <a:rPr lang="en-US" b="1" dirty="0"/>
              <a:t>spatial</a:t>
            </a:r>
            <a:r>
              <a:rPr lang="en-US" dirty="0"/>
              <a:t>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close up of a map&#10;&#10;Description automatically generated">
            <a:extLst>
              <a:ext uri="{FF2B5EF4-FFF2-40B4-BE49-F238E27FC236}">
                <a16:creationId xmlns:a16="http://schemas.microsoft.com/office/drawing/2014/main" id="{E3DF776F-918D-B344-8317-93903FF15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939" y="1264381"/>
            <a:ext cx="5053796" cy="2288381"/>
          </a:xfrm>
          <a:prstGeom prst="rect">
            <a:avLst/>
          </a:prstGeom>
        </p:spPr>
      </p:pic>
      <p:sp>
        <p:nvSpPr>
          <p:cNvPr id="13" name="Text Placeholder 2">
            <a:extLst>
              <a:ext uri="{FF2B5EF4-FFF2-40B4-BE49-F238E27FC236}">
                <a16:creationId xmlns:a16="http://schemas.microsoft.com/office/drawing/2014/main" id="{2B5B9ABE-B4FA-5846-9D84-BCD9CFFE6DA4}"/>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76136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7" name="Picture 6" descr="A picture containing animal, bird&#10;&#10;Description automatically generated">
            <a:extLst>
              <a:ext uri="{FF2B5EF4-FFF2-40B4-BE49-F238E27FC236}">
                <a16:creationId xmlns:a16="http://schemas.microsoft.com/office/drawing/2014/main" id="{44BD83C3-B507-FE49-87F1-CE8D1B6A2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699" y="1264381"/>
            <a:ext cx="4724817" cy="1642533"/>
          </a:xfrm>
          <a:prstGeom prst="rect">
            <a:avLst/>
          </a:prstGeom>
        </p:spPr>
      </p:pic>
      <p:sp>
        <p:nvSpPr>
          <p:cNvPr id="15" name="Text Placeholder 2">
            <a:extLst>
              <a:ext uri="{FF2B5EF4-FFF2-40B4-BE49-F238E27FC236}">
                <a16:creationId xmlns:a16="http://schemas.microsoft.com/office/drawing/2014/main" id="{77694DF0-3C9D-3F4D-9CC2-42DE03C8F1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74657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Important aspects to </a:t>
            </a:r>
            <a:r>
              <a:rPr lang="en-US" dirty="0" err="1"/>
              <a:t>rasters</a:t>
            </a:r>
            <a:endParaRPr lang="en-US" dirty="0"/>
          </a:p>
        </p:txBody>
      </p:sp>
      <p:sp>
        <p:nvSpPr>
          <p:cNvPr id="4" name="Text Placeholder 3">
            <a:extLst>
              <a:ext uri="{FF2B5EF4-FFF2-40B4-BE49-F238E27FC236}">
                <a16:creationId xmlns:a16="http://schemas.microsoft.com/office/drawing/2014/main" id="{C5D56D07-5FE7-0747-BD38-8CCF7395E46C}"/>
              </a:ext>
            </a:extLst>
          </p:cNvPr>
          <p:cNvSpPr>
            <a:spLocks noGrp="1"/>
          </p:cNvSpPr>
          <p:nvPr>
            <p:ph type="body" sz="quarter" idx="11"/>
          </p:nvPr>
        </p:nvSpPr>
        <p:spPr>
          <a:xfrm>
            <a:off x="374493" y="1339135"/>
            <a:ext cx="4095907" cy="2288381"/>
          </a:xfrm>
        </p:spPr>
        <p:txBody>
          <a:bodyPr/>
          <a:lstStyle/>
          <a:p>
            <a:pPr marL="285750" indent="-285750">
              <a:buFont typeface="Wingdings" pitchFamily="2" charset="2"/>
              <a:buChar char="§"/>
            </a:pPr>
            <a:r>
              <a:rPr lang="en-US" dirty="0"/>
              <a:t>Spatial extent</a:t>
            </a:r>
          </a:p>
          <a:p>
            <a:pPr marL="285750" indent="-285750">
              <a:buFont typeface="Wingdings" pitchFamily="2" charset="2"/>
              <a:buChar char="§"/>
            </a:pPr>
            <a:r>
              <a:rPr lang="en-US" b="1" dirty="0">
                <a:solidFill>
                  <a:srgbClr val="FF0000"/>
                </a:solidFill>
              </a:rPr>
              <a:t>Resolution</a:t>
            </a:r>
          </a:p>
          <a:p>
            <a:pPr marL="662940" lvl="1" indent="-285750">
              <a:buFont typeface="Wingdings" pitchFamily="2" charset="2"/>
              <a:buChar char="§"/>
            </a:pPr>
            <a:r>
              <a:rPr lang="en-US" dirty="0"/>
              <a:t>We will focus on spatial resolution, but there are other forms of resolution, including </a:t>
            </a:r>
            <a:r>
              <a:rPr lang="en-US" b="1" dirty="0"/>
              <a:t>spectral</a:t>
            </a:r>
            <a:r>
              <a:rPr lang="en-US" dirty="0"/>
              <a:t>, </a:t>
            </a:r>
            <a:r>
              <a:rPr lang="en-US" b="1" dirty="0"/>
              <a:t>temporal</a:t>
            </a:r>
            <a:r>
              <a:rPr lang="en-US" dirty="0"/>
              <a:t>, and </a:t>
            </a:r>
            <a:r>
              <a:rPr lang="en-US" b="1" dirty="0"/>
              <a:t>radiometric</a:t>
            </a:r>
          </a:p>
          <a:p>
            <a:endParaRPr lang="en-US" dirty="0"/>
          </a:p>
        </p:txBody>
      </p:sp>
      <p:pic>
        <p:nvPicPr>
          <p:cNvPr id="5" name="Picture 2" descr="http://www.geog.ucsb.edu/~jeff/projects/thesis/image013.jpg">
            <a:extLst>
              <a:ext uri="{FF2B5EF4-FFF2-40B4-BE49-F238E27FC236}">
                <a16:creationId xmlns:a16="http://schemas.microsoft.com/office/drawing/2014/main" id="{021A5FD0-BCEB-644B-B476-F28444051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38211"/>
            <a:ext cx="3543731" cy="246707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80BA42BF-5550-8543-9FE0-0E68E6005D13}"/>
              </a:ext>
            </a:extLst>
          </p:cNvPr>
          <p:cNvSpPr>
            <a:spLocks noGrp="1"/>
          </p:cNvSpPr>
          <p:nvPr>
            <p:ph type="body" sz="quarter" idx="10"/>
          </p:nvPr>
        </p:nvSpPr>
        <p:spPr>
          <a:xfrm>
            <a:off x="337760" y="292626"/>
            <a:ext cx="4056440" cy="279834"/>
          </a:xfrm>
        </p:spPr>
        <p:txBody>
          <a:bodyPr/>
          <a:lstStyle/>
          <a:p>
            <a:r>
              <a:rPr lang="en-US" dirty="0"/>
              <a:t>1. Intro to Geospatial Concepts - Raster</a:t>
            </a:r>
          </a:p>
        </p:txBody>
      </p:sp>
    </p:spTree>
    <p:extLst>
      <p:ext uri="{BB962C8B-B14F-4D97-AF65-F5344CB8AC3E}">
        <p14:creationId xmlns:p14="http://schemas.microsoft.com/office/powerpoint/2010/main" val="303649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Multi-band/multi-spectral data</a:t>
            </a:r>
          </a:p>
        </p:txBody>
      </p:sp>
      <p:pic>
        <p:nvPicPr>
          <p:cNvPr id="9" name="Picture 8" descr="A picture containing computer, table, sitting, green&#10;&#10;Description automatically generated">
            <a:extLst>
              <a:ext uri="{FF2B5EF4-FFF2-40B4-BE49-F238E27FC236}">
                <a16:creationId xmlns:a16="http://schemas.microsoft.com/office/drawing/2014/main" id="{BF71AEAA-64F6-7940-A0D0-4FF581CB8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734" y="1264381"/>
            <a:ext cx="4892211" cy="2684663"/>
          </a:xfrm>
          <a:prstGeom prst="rect">
            <a:avLst/>
          </a:prstGeom>
        </p:spPr>
      </p:pic>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374494" y="1264381"/>
            <a:ext cx="4197506" cy="2288381"/>
          </a:xfrm>
        </p:spPr>
        <p:txBody>
          <a:bodyPr/>
          <a:lstStyle/>
          <a:p>
            <a:pPr marL="285750" indent="-285750">
              <a:buFont typeface="Wingdings" pitchFamily="2" charset="2"/>
              <a:buChar char="§"/>
            </a:pPr>
            <a:r>
              <a:rPr lang="en-US" sz="1600" dirty="0"/>
              <a:t>A raster can contain one or more bands. </a:t>
            </a:r>
          </a:p>
          <a:p>
            <a:pPr marL="285750" indent="-285750">
              <a:buFont typeface="Wingdings" pitchFamily="2" charset="2"/>
              <a:buChar char="§"/>
            </a:pPr>
            <a:r>
              <a:rPr lang="en-US" sz="1600" dirty="0"/>
              <a:t>One type of multi-band raster dataset that is familiar to many of us is a color image. </a:t>
            </a:r>
          </a:p>
          <a:p>
            <a:pPr marL="285750" indent="-285750">
              <a:buFont typeface="Wingdings" pitchFamily="2" charset="2"/>
              <a:buChar char="§"/>
            </a:pPr>
            <a:r>
              <a:rPr lang="en-US" sz="1600" dirty="0"/>
              <a:t>A basic color image consists of three bands: </a:t>
            </a:r>
            <a:r>
              <a:rPr lang="en-US" sz="1600" dirty="0">
                <a:solidFill>
                  <a:srgbClr val="FF0000"/>
                </a:solidFill>
              </a:rPr>
              <a:t>red</a:t>
            </a:r>
            <a:r>
              <a:rPr lang="en-US" sz="1600" dirty="0"/>
              <a:t>, </a:t>
            </a:r>
            <a:r>
              <a:rPr lang="en-US" sz="1600" dirty="0">
                <a:solidFill>
                  <a:srgbClr val="00B050"/>
                </a:solidFill>
              </a:rPr>
              <a:t>green</a:t>
            </a:r>
            <a:r>
              <a:rPr lang="en-US" sz="1600" dirty="0"/>
              <a:t>, and </a:t>
            </a:r>
            <a:r>
              <a:rPr lang="en-US" sz="1600" dirty="0">
                <a:solidFill>
                  <a:schemeClr val="tx2"/>
                </a:solidFill>
              </a:rPr>
              <a:t>blue</a:t>
            </a:r>
            <a:r>
              <a:rPr lang="en-US" sz="1600" dirty="0"/>
              <a:t>. Each band represents light reflected from the red, green or blue portions of the electromagnetic spectrum.</a:t>
            </a:r>
          </a:p>
        </p:txBody>
      </p:sp>
      <p:sp>
        <p:nvSpPr>
          <p:cNvPr id="14" name="Text Placeholder 2">
            <a:extLst>
              <a:ext uri="{FF2B5EF4-FFF2-40B4-BE49-F238E27FC236}">
                <a16:creationId xmlns:a16="http://schemas.microsoft.com/office/drawing/2014/main" id="{4395FFB7-0801-7740-8C8B-83CC9B00BAC3}"/>
              </a:ext>
            </a:extLst>
          </p:cNvPr>
          <p:cNvSpPr>
            <a:spLocks noGrp="1"/>
          </p:cNvSpPr>
          <p:nvPr>
            <p:ph type="body" sz="quarter" idx="10"/>
          </p:nvPr>
        </p:nvSpPr>
        <p:spPr>
          <a:xfrm>
            <a:off x="337760" y="292626"/>
            <a:ext cx="4158040" cy="279834"/>
          </a:xfrm>
        </p:spPr>
        <p:txBody>
          <a:bodyPr/>
          <a:lstStyle/>
          <a:p>
            <a:r>
              <a:rPr lang="en-US" dirty="0"/>
              <a:t>1. Intro to Geospatial Concepts - Raster</a:t>
            </a:r>
          </a:p>
        </p:txBody>
      </p:sp>
    </p:spTree>
    <p:extLst>
      <p:ext uri="{BB962C8B-B14F-4D97-AF65-F5344CB8AC3E}">
        <p14:creationId xmlns:p14="http://schemas.microsoft.com/office/powerpoint/2010/main" val="207409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11" name="Text Placeholder 3">
            <a:extLst>
              <a:ext uri="{FF2B5EF4-FFF2-40B4-BE49-F238E27FC236}">
                <a16:creationId xmlns:a16="http://schemas.microsoft.com/office/drawing/2014/main" id="{C25E8A40-1ADE-F146-ABBE-128C54E1C877}"/>
              </a:ext>
            </a:extLst>
          </p:cNvPr>
          <p:cNvSpPr>
            <a:spLocks noGrp="1"/>
          </p:cNvSpPr>
          <p:nvPr>
            <p:ph type="body" sz="quarter" idx="11"/>
          </p:nvPr>
        </p:nvSpPr>
        <p:spPr>
          <a:xfrm>
            <a:off x="733997" y="1064298"/>
            <a:ext cx="7423308" cy="2288381"/>
          </a:xfrm>
        </p:spPr>
        <p:txBody>
          <a:bodyPr/>
          <a:lstStyle/>
          <a:p>
            <a:pPr marL="285750" indent="-285750">
              <a:buFont typeface="Wingdings" pitchFamily="2" charset="2"/>
              <a:buChar char="§"/>
            </a:pPr>
            <a:r>
              <a:rPr lang="en-US" dirty="0"/>
              <a:t>The CRS associated with a dataset tells your mapping software (for example R) where the raster/vector is located in geographic space. </a:t>
            </a:r>
          </a:p>
          <a:p>
            <a:pPr marL="285750" indent="-285750">
              <a:buFont typeface="Wingdings" pitchFamily="2" charset="2"/>
              <a:buChar char="§"/>
            </a:pPr>
            <a:r>
              <a:rPr lang="en-US" dirty="0"/>
              <a:t>It also tells the mapping software what method (projection) should be used to flatten or project the raster in geographic space.</a:t>
            </a:r>
          </a:p>
          <a:p>
            <a:pPr marL="285750" indent="-285750">
              <a:buFont typeface="Wingdings" pitchFamily="2" charset="2"/>
              <a:buChar char="§"/>
            </a:pPr>
            <a:r>
              <a:rPr lang="en-US" dirty="0"/>
              <a:t>Key components of a CRS are: </a:t>
            </a:r>
          </a:p>
          <a:p>
            <a:pPr marL="662940" lvl="1" indent="-285750">
              <a:buFont typeface="Wingdings" pitchFamily="2" charset="2"/>
              <a:buChar char="§"/>
            </a:pPr>
            <a:r>
              <a:rPr lang="en-US" dirty="0"/>
              <a:t>Datum – a model of the shape of the earth (ex. WGS84, NAD83)</a:t>
            </a:r>
          </a:p>
          <a:p>
            <a:pPr marL="662940" lvl="1" indent="-285750">
              <a:buFont typeface="Wingdings" pitchFamily="2" charset="2"/>
              <a:buChar char="§"/>
            </a:pPr>
            <a:r>
              <a:rPr lang="en-US" dirty="0"/>
              <a:t>Projection – mathematical transform of angular measurements from spheroidal to flat.  May include a zonal information if UTM</a:t>
            </a:r>
          </a:p>
          <a:p>
            <a:pPr marL="662940" lvl="1" indent="-285750">
              <a:buFont typeface="Wingdings" pitchFamily="2" charset="2"/>
              <a:buChar char="§"/>
            </a:pPr>
            <a:r>
              <a:rPr lang="en-US" dirty="0"/>
              <a:t>Ellipsoid - </a:t>
            </a:r>
            <a:r>
              <a:rPr lang="en-US" dirty="0">
                <a:latin typeface="Arial" pitchFamily="-106" charset="0"/>
              </a:rPr>
              <a:t>mathematical surface obtained by revolving an ellipse about the earth’s polar axis.  Selected to give a good fit to the geoid</a:t>
            </a:r>
          </a:p>
          <a:p>
            <a:pPr marL="662940" lvl="1" indent="-285750">
              <a:buFont typeface="Wingdings" pitchFamily="2" charset="2"/>
              <a:buChar char="§"/>
            </a:pPr>
            <a:endParaRPr lang="en-US" dirty="0"/>
          </a:p>
          <a:p>
            <a:pPr marL="285750" indent="-285750">
              <a:buFont typeface="Wingdings" pitchFamily="2" charset="2"/>
              <a:buChar char="§"/>
            </a:pPr>
            <a:endParaRPr lang="en-US" dirty="0"/>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Tree>
    <p:extLst>
      <p:ext uri="{BB962C8B-B14F-4D97-AF65-F5344CB8AC3E}">
        <p14:creationId xmlns:p14="http://schemas.microsoft.com/office/powerpoint/2010/main" val="293377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9" name="Picture 6" descr="http://www.rodsbot.com/images_maps_cache/222-map-assoc.jpg">
            <a:extLst>
              <a:ext uri="{FF2B5EF4-FFF2-40B4-BE49-F238E27FC236}">
                <a16:creationId xmlns:a16="http://schemas.microsoft.com/office/drawing/2014/main" id="{8096C3E5-A230-F94F-9DD6-968680E26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536" y="1319715"/>
            <a:ext cx="3017519" cy="2514600"/>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8" name="Text Box 2">
            <a:extLst>
              <a:ext uri="{FF2B5EF4-FFF2-40B4-BE49-F238E27FC236}">
                <a16:creationId xmlns:a16="http://schemas.microsoft.com/office/drawing/2014/main" id="{67F99D5C-80CB-1A4B-BB5F-BABB1E97CF23}"/>
              </a:ext>
            </a:extLst>
          </p:cNvPr>
          <p:cNvSpPr txBox="1">
            <a:spLocks noChangeArrowheads="1"/>
          </p:cNvSpPr>
          <p:nvPr/>
        </p:nvSpPr>
        <p:spPr bwMode="auto">
          <a:xfrm>
            <a:off x="337760" y="1264381"/>
            <a:ext cx="3918216" cy="2569934"/>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b="1" dirty="0">
                <a:solidFill>
                  <a:srgbClr val="6E6E6E"/>
                </a:solidFill>
                <a:latin typeface="Arial" pitchFamily="-106" charset="0"/>
                <a:cs typeface="Helvetica"/>
              </a:rPr>
              <a:t>Map Projections: </a:t>
            </a:r>
            <a:r>
              <a:rPr lang="en-US" dirty="0">
                <a:solidFill>
                  <a:srgbClr val="6E6E6E"/>
                </a:solidFill>
                <a:latin typeface="Arial" pitchFamily="-106" charset="0"/>
                <a:cs typeface="Helvetica"/>
              </a:rPr>
              <a:t>to convert geodetic positions of a portion of the earth’s surface to plane rectangular coordinates, points are projected mathematically from the ellipsoid to some imaginary developable surface - plane that can be rolled out flat</a:t>
            </a:r>
          </a:p>
          <a:p>
            <a:pPr>
              <a:spcBef>
                <a:spcPct val="50000"/>
              </a:spcBef>
            </a:pPr>
            <a:r>
              <a:rPr lang="en-US" b="1" dirty="0">
                <a:solidFill>
                  <a:srgbClr val="6E6E6E"/>
                </a:solidFill>
                <a:latin typeface="Arial" pitchFamily="-106" charset="0"/>
                <a:cs typeface="Helvetica"/>
              </a:rPr>
              <a:t>Coordinate Reference Systems: </a:t>
            </a:r>
            <a:r>
              <a:rPr lang="en-US" dirty="0">
                <a:solidFill>
                  <a:srgbClr val="6E6E6E"/>
                </a:solidFill>
                <a:latin typeface="Arial" pitchFamily="-106" charset="0"/>
                <a:cs typeface="Helvetica"/>
              </a:rPr>
              <a:t>quantitative coordinate systems - based on mathematical projection models, often a cartesian coordinate system (i.e. x, y axes) representing relative positions within a particular map projection</a:t>
            </a:r>
          </a:p>
        </p:txBody>
      </p:sp>
      <p:pic>
        <p:nvPicPr>
          <p:cNvPr id="6" name="Picture 2" descr="http://image.slidesharecdn.com/projectionsandcoordinatesystem-150316020116-conversion-gate01/95/projections-and-coordinate-system-27-638.jpg?cb=1426593529">
            <a:extLst>
              <a:ext uri="{FF2B5EF4-FFF2-40B4-BE49-F238E27FC236}">
                <a16:creationId xmlns:a16="http://schemas.microsoft.com/office/drawing/2014/main" id="{BE7DE059-C34B-474E-8043-B95DF4DF7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527" y="1156755"/>
            <a:ext cx="3662340" cy="282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75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22C8-7E00-364B-ADFB-9F14A7CD7D58}"/>
              </a:ext>
            </a:extLst>
          </p:cNvPr>
          <p:cNvSpPr>
            <a:spLocks noGrp="1"/>
          </p:cNvSpPr>
          <p:nvPr>
            <p:ph type="title"/>
          </p:nvPr>
        </p:nvSpPr>
        <p:spPr/>
        <p:txBody>
          <a:bodyPr/>
          <a:lstStyle/>
          <a:p>
            <a:r>
              <a:rPr lang="en-US" dirty="0"/>
              <a:t>Coordinate Reference Systems</a:t>
            </a:r>
          </a:p>
        </p:txBody>
      </p:sp>
      <p:sp>
        <p:nvSpPr>
          <p:cNvPr id="7" name="Text Placeholder 2">
            <a:extLst>
              <a:ext uri="{FF2B5EF4-FFF2-40B4-BE49-F238E27FC236}">
                <a16:creationId xmlns:a16="http://schemas.microsoft.com/office/drawing/2014/main" id="{43265DD6-B627-7242-B878-C522E951F70C}"/>
              </a:ext>
            </a:extLst>
          </p:cNvPr>
          <p:cNvSpPr>
            <a:spLocks noGrp="1"/>
          </p:cNvSpPr>
          <p:nvPr>
            <p:ph type="body" sz="quarter" idx="10"/>
          </p:nvPr>
        </p:nvSpPr>
        <p:spPr>
          <a:xfrm>
            <a:off x="337760" y="292626"/>
            <a:ext cx="4234240" cy="279834"/>
          </a:xfrm>
        </p:spPr>
        <p:txBody>
          <a:bodyPr/>
          <a:lstStyle/>
          <a:p>
            <a:r>
              <a:rPr lang="en-US" dirty="0"/>
              <a:t>3. Intro to Geospatial Concepts - CRS</a:t>
            </a:r>
          </a:p>
        </p:txBody>
      </p:sp>
      <p:sp>
        <p:nvSpPr>
          <p:cNvPr id="3" name="Rectangle 2">
            <a:extLst>
              <a:ext uri="{FF2B5EF4-FFF2-40B4-BE49-F238E27FC236}">
                <a16:creationId xmlns:a16="http://schemas.microsoft.com/office/drawing/2014/main" id="{5163FADC-4B6D-404C-8F73-7EF7D30C4C09}"/>
              </a:ext>
            </a:extLst>
          </p:cNvPr>
          <p:cNvSpPr/>
          <p:nvPr/>
        </p:nvSpPr>
        <p:spPr>
          <a:xfrm>
            <a:off x="1032933" y="1134107"/>
            <a:ext cx="7078133" cy="3108543"/>
          </a:xfrm>
          <a:prstGeom prst="rect">
            <a:avLst/>
          </a:prstGeom>
        </p:spPr>
        <p:txBody>
          <a:bodyPr wrap="square">
            <a:spAutoFit/>
          </a:bodyPr>
          <a:lstStyle/>
          <a:p>
            <a:r>
              <a:rPr lang="en-US" dirty="0">
                <a:solidFill>
                  <a:srgbClr val="337AB7"/>
                </a:solidFill>
                <a:latin typeface="Helvetica Neue" panose="02000503000000020004" pitchFamily="2" charset="0"/>
                <a:hlinkClick r:id="rId2"/>
              </a:rPr>
              <a:t>PROJ</a:t>
            </a:r>
            <a:r>
              <a:rPr lang="en-US" dirty="0">
                <a:solidFill>
                  <a:srgbClr val="333333"/>
                </a:solidFill>
                <a:latin typeface="Helvetica Neue" panose="02000503000000020004" pitchFamily="2" charset="0"/>
              </a:rPr>
              <a:t> is an open-source library for storing, representing and transforming CRS information. PROJ.5 has been recently released, but PROJ.4 was in use for 25 years so you will still mostly see PROJ referred to as PROJ.4. PROJ represents CRS information as a text string of key-value pairs, which makes it easy to customize (and with a little practice, easy to read and interpret).</a:t>
            </a:r>
          </a:p>
          <a:p>
            <a:endParaRPr lang="en-US" dirty="0">
              <a:solidFill>
                <a:srgbClr val="333333"/>
              </a:solidFill>
              <a:latin typeface="Helvetica Neue" panose="02000503000000020004" pitchFamily="2" charset="0"/>
            </a:endParaRPr>
          </a:p>
          <a:p>
            <a:r>
              <a:rPr lang="en-US" dirty="0">
                <a:solidFill>
                  <a:srgbClr val="333333"/>
                </a:solidFill>
                <a:latin typeface="Helvetica Neue" panose="02000503000000020004" pitchFamily="2" charset="0"/>
              </a:rPr>
              <a:t>A PROJ4 string includes the following information:</a:t>
            </a:r>
          </a:p>
          <a:p>
            <a:endParaRPr lang="en-US" dirty="0">
              <a:solidFill>
                <a:srgbClr val="333333"/>
              </a:solidFill>
              <a:latin typeface="Helvetica Neue" panose="02000503000000020004" pitchFamily="2" charset="0"/>
            </a:endParaRPr>
          </a:p>
          <a:p>
            <a:pPr>
              <a:buFont typeface="Arial" panose="020B0604020202020204" pitchFamily="34" charset="0"/>
              <a:buChar char="•"/>
            </a:pPr>
            <a:r>
              <a:rPr lang="en-US" b="1" dirty="0" err="1">
                <a:solidFill>
                  <a:srgbClr val="333333"/>
                </a:solidFill>
                <a:latin typeface="Helvetica Neue" panose="02000503000000020004" pitchFamily="2" charset="0"/>
              </a:rPr>
              <a:t>proj</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projection of the data</a:t>
            </a:r>
          </a:p>
          <a:p>
            <a:pPr>
              <a:buFont typeface="Arial" panose="020B0604020202020204" pitchFamily="34" charset="0"/>
              <a:buChar char="•"/>
            </a:pPr>
            <a:r>
              <a:rPr lang="en-US" b="1" dirty="0">
                <a:solidFill>
                  <a:srgbClr val="333333"/>
                </a:solidFill>
                <a:latin typeface="Helvetica Neue" panose="02000503000000020004" pitchFamily="2" charset="0"/>
              </a:rPr>
              <a:t>zone=:</a:t>
            </a:r>
            <a:r>
              <a:rPr lang="en-US" dirty="0">
                <a:solidFill>
                  <a:srgbClr val="333333"/>
                </a:solidFill>
                <a:latin typeface="Helvetica Neue" panose="02000503000000020004" pitchFamily="2" charset="0"/>
              </a:rPr>
              <a:t> the zone of the data (this is specific to the UTM projection)</a:t>
            </a:r>
          </a:p>
          <a:p>
            <a:pPr>
              <a:buFont typeface="Arial" panose="020B0604020202020204" pitchFamily="34" charset="0"/>
              <a:buChar char="•"/>
            </a:pPr>
            <a:r>
              <a:rPr lang="en-US" b="1" dirty="0">
                <a:solidFill>
                  <a:srgbClr val="333333"/>
                </a:solidFill>
                <a:latin typeface="Helvetica Neue" panose="02000503000000020004" pitchFamily="2" charset="0"/>
              </a:rPr>
              <a:t>datum=:</a:t>
            </a:r>
            <a:r>
              <a:rPr lang="en-US" dirty="0">
                <a:solidFill>
                  <a:srgbClr val="333333"/>
                </a:solidFill>
                <a:latin typeface="Helvetica Neue" panose="02000503000000020004" pitchFamily="2" charset="0"/>
              </a:rPr>
              <a:t> the datum use</a:t>
            </a:r>
          </a:p>
          <a:p>
            <a:pPr>
              <a:buFont typeface="Arial" panose="020B0604020202020204" pitchFamily="34" charset="0"/>
              <a:buChar char="•"/>
            </a:pPr>
            <a:r>
              <a:rPr lang="en-US" b="1" dirty="0">
                <a:solidFill>
                  <a:srgbClr val="333333"/>
                </a:solidFill>
                <a:latin typeface="Helvetica Neue" panose="02000503000000020004" pitchFamily="2" charset="0"/>
              </a:rPr>
              <a:t>units=:</a:t>
            </a:r>
            <a:r>
              <a:rPr lang="en-US" dirty="0">
                <a:solidFill>
                  <a:srgbClr val="333333"/>
                </a:solidFill>
                <a:latin typeface="Helvetica Neue" panose="02000503000000020004" pitchFamily="2" charset="0"/>
              </a:rPr>
              <a:t> the units for the coordinates of the data</a:t>
            </a:r>
          </a:p>
          <a:p>
            <a:pPr>
              <a:buFont typeface="Arial" panose="020B0604020202020204" pitchFamily="34" charset="0"/>
              <a:buChar char="•"/>
            </a:pPr>
            <a:r>
              <a:rPr lang="en-US" b="1" dirty="0" err="1">
                <a:solidFill>
                  <a:srgbClr val="333333"/>
                </a:solidFill>
                <a:latin typeface="Helvetica Neue" panose="02000503000000020004" pitchFamily="2" charset="0"/>
              </a:rPr>
              <a:t>ellps</a:t>
            </a:r>
            <a:r>
              <a:rPr lang="en-US" b="1" dirty="0">
                <a:solidFill>
                  <a:srgbClr val="333333"/>
                </a:solidFill>
                <a:latin typeface="Helvetica Neue" panose="02000503000000020004" pitchFamily="2" charset="0"/>
              </a:rPr>
              <a:t>=:</a:t>
            </a:r>
            <a:r>
              <a:rPr lang="en-US" dirty="0">
                <a:solidFill>
                  <a:srgbClr val="333333"/>
                </a:solidFill>
                <a:latin typeface="Helvetica Neue" panose="02000503000000020004" pitchFamily="2" charset="0"/>
              </a:rPr>
              <a:t> the ellipsoid (how the earth’s roundness is calculated) for the data</a:t>
            </a:r>
          </a:p>
          <a:p>
            <a:r>
              <a:rPr lang="en-US" dirty="0">
                <a:solidFill>
                  <a:srgbClr val="333333"/>
                </a:solidFill>
                <a:latin typeface="Helvetica Neue" panose="02000503000000020004" pitchFamily="2" charset="0"/>
              </a:rPr>
              <a:t>Note that the zone is unique to the UTM projection. Not all CRSs will have a zone.</a:t>
            </a:r>
            <a:endParaRPr lang="en-US" b="0" i="0" u="none" strike="noStrike"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183552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dirty="0"/>
              <a:t>Overview</a:t>
            </a:r>
          </a:p>
          <a:p>
            <a:pPr marL="285750" lvl="1" indent="-285750">
              <a:lnSpc>
                <a:spcPts val="2160"/>
              </a:lnSpc>
            </a:pPr>
            <a:r>
              <a:rPr lang="en-US" sz="1800" dirty="0"/>
              <a:t>Welcome to the quarantine zone! </a:t>
            </a:r>
          </a:p>
          <a:p>
            <a:pPr marL="285750" lvl="1" indent="-285750">
              <a:lnSpc>
                <a:spcPts val="2160"/>
              </a:lnSpc>
            </a:pPr>
            <a:r>
              <a:rPr lang="en-US" sz="1800" dirty="0"/>
              <a:t>Instructor Introductions</a:t>
            </a:r>
          </a:p>
          <a:p>
            <a:pPr marL="285750" lvl="1" indent="-285750">
              <a:lnSpc>
                <a:spcPts val="2160"/>
              </a:lnSpc>
            </a:pPr>
            <a:r>
              <a:rPr lang="en-US" sz="1800" dirty="0"/>
              <a:t>Zoom technical issues and setup</a:t>
            </a:r>
          </a:p>
          <a:p>
            <a:pPr marL="285750" lvl="1" indent="-285750">
              <a:lnSpc>
                <a:spcPts val="2160"/>
              </a:lnSpc>
            </a:pPr>
            <a:r>
              <a:rPr lang="en-US" sz="1800" dirty="0"/>
              <a:t>Logistics and schedule </a:t>
            </a:r>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300714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89527" y="1264381"/>
            <a:ext cx="8164945" cy="2288381"/>
          </a:xfrm>
        </p:spPr>
        <p:txBody>
          <a:bodyPr/>
          <a:lstStyle/>
          <a:p>
            <a:r>
              <a:rPr lang="en-US" b="1" dirty="0"/>
              <a:t>Overview</a:t>
            </a:r>
          </a:p>
          <a:p>
            <a:pPr marL="285750" lvl="1" indent="-285750">
              <a:lnSpc>
                <a:spcPts val="2160"/>
              </a:lnSpc>
            </a:pPr>
            <a:r>
              <a:rPr lang="en-US" sz="1800" dirty="0"/>
              <a:t>Relax and let’s have fun!  We aren’t testing you.  This is about gaining knowledge you can use as a scientist.  </a:t>
            </a:r>
          </a:p>
          <a:p>
            <a:pPr marL="285750" lvl="1" indent="-285750">
              <a:lnSpc>
                <a:spcPts val="2160"/>
              </a:lnSpc>
            </a:pPr>
            <a:r>
              <a:rPr lang="en-US" sz="1800" dirty="0"/>
              <a:t>Be respectful, professional and kind.  No inappropriate language or visuals. </a:t>
            </a:r>
          </a:p>
          <a:p>
            <a:pPr marL="285750" lvl="1" indent="-285750">
              <a:lnSpc>
                <a:spcPts val="2160"/>
              </a:lnSpc>
            </a:pPr>
            <a:r>
              <a:rPr lang="en-US" sz="1800" dirty="0"/>
              <a:t>Get to know each other exercise – In the chat, put: your first name, department, one unique thing about yourself</a:t>
            </a:r>
          </a:p>
          <a:p>
            <a:pPr marL="285750" lvl="1" indent="-285750">
              <a:lnSpc>
                <a:spcPts val="2160"/>
              </a:lnSpc>
            </a:pPr>
            <a:endParaRPr lang="en-US" sz="1800" dirty="0"/>
          </a:p>
          <a:p>
            <a:endParaRPr lang="en-US" dirty="0"/>
          </a:p>
          <a:p>
            <a:endParaRPr lang="en-US" dirty="0"/>
          </a:p>
          <a:p>
            <a:endParaRPr lang="en-US" dirty="0"/>
          </a:p>
          <a:p>
            <a:endParaRPr lang="en-US" dirty="0"/>
          </a:p>
        </p:txBody>
      </p:sp>
      <p:sp>
        <p:nvSpPr>
          <p:cNvPr id="6" name="Title 1">
            <a:extLst>
              <a:ext uri="{FF2B5EF4-FFF2-40B4-BE49-F238E27FC236}">
                <a16:creationId xmlns:a16="http://schemas.microsoft.com/office/drawing/2014/main" id="{F6C1CF4C-CB09-AF4B-93AD-3BA1927AFDB4}"/>
              </a:ext>
            </a:extLst>
          </p:cNvPr>
          <p:cNvSpPr txBox="1">
            <a:spLocks/>
          </p:cNvSpPr>
          <p:nvPr/>
        </p:nvSpPr>
        <p:spPr>
          <a:xfrm>
            <a:off x="330851" y="492709"/>
            <a:ext cx="8229600" cy="571589"/>
          </a:xfrm>
          <a:prstGeom prst="rect">
            <a:avLst/>
          </a:prstGeom>
        </p:spPr>
        <p:txBody>
          <a:bodyPr vert="horz" lIns="0" tIns="0" rIns="0" bIns="0" rtlCol="0" anchor="t" anchorCtr="0">
            <a:noAutofit/>
          </a:bodyPr>
          <a:lstStyle>
            <a:lvl1pPr algn="l" defTabSz="342900" rtl="0" eaLnBrk="1" latinLnBrk="0" hangingPunct="1">
              <a:spcBef>
                <a:spcPct val="0"/>
              </a:spcBef>
              <a:buNone/>
              <a:defRPr sz="3600" b="0" i="0" kern="1200" cap="all">
                <a:solidFill>
                  <a:srgbClr val="A27E55"/>
                </a:solidFill>
                <a:latin typeface="Rockwell"/>
                <a:ea typeface="+mj-ea"/>
                <a:cs typeface="+mj-cs"/>
              </a:defRPr>
            </a:lvl1pPr>
          </a:lstStyle>
          <a:p>
            <a:r>
              <a:rPr lang="en-US" b="1" dirty="0" err="1"/>
              <a:t>WElcome</a:t>
            </a:r>
            <a:endParaRPr lang="en-US" dirty="0"/>
          </a:p>
        </p:txBody>
      </p:sp>
      <p:sp>
        <p:nvSpPr>
          <p:cNvPr id="7" name="Text Placeholder 2">
            <a:extLst>
              <a:ext uri="{FF2B5EF4-FFF2-40B4-BE49-F238E27FC236}">
                <a16:creationId xmlns:a16="http://schemas.microsoft.com/office/drawing/2014/main" id="{3456E096-FDF6-D441-9207-69CC1F3C6B64}"/>
              </a:ext>
            </a:extLst>
          </p:cNvPr>
          <p:cNvSpPr>
            <a:spLocks noGrp="1"/>
          </p:cNvSpPr>
          <p:nvPr>
            <p:ph type="body" sz="quarter" idx="10"/>
          </p:nvPr>
        </p:nvSpPr>
        <p:spPr>
          <a:xfrm>
            <a:off x="337760" y="292626"/>
            <a:ext cx="3324225" cy="279834"/>
          </a:xfrm>
        </p:spPr>
        <p:txBody>
          <a:bodyPr/>
          <a:lstStyle/>
          <a:p>
            <a:r>
              <a:rPr lang="en-US" dirty="0"/>
              <a:t>BCB503 Geospatial Workshop</a:t>
            </a:r>
          </a:p>
        </p:txBody>
      </p:sp>
      <p:sp>
        <p:nvSpPr>
          <p:cNvPr id="8" name="TextBox 7">
            <a:extLst>
              <a:ext uri="{FF2B5EF4-FFF2-40B4-BE49-F238E27FC236}">
                <a16:creationId xmlns:a16="http://schemas.microsoft.com/office/drawing/2014/main" id="{78949F05-B14F-8F46-ADB4-BC94B933998C}"/>
              </a:ext>
            </a:extLst>
          </p:cNvPr>
          <p:cNvSpPr txBox="1"/>
          <p:nvPr/>
        </p:nvSpPr>
        <p:spPr>
          <a:xfrm>
            <a:off x="6045201" y="447102"/>
            <a:ext cx="1609736" cy="523220"/>
          </a:xfrm>
          <a:prstGeom prst="rect">
            <a:avLst/>
          </a:prstGeom>
        </p:spPr>
        <p:txBody>
          <a:bodyPr wrap="none" rtlCol="0">
            <a:spAutoFit/>
          </a:bodyPr>
          <a:lstStyle/>
          <a:p>
            <a:r>
              <a:rPr lang="en-US" dirty="0">
                <a:hlinkClick r:id="rId3"/>
              </a:rPr>
              <a:t>erichs@uidaho.edu</a:t>
            </a:r>
            <a:endParaRPr lang="en-US" dirty="0"/>
          </a:p>
          <a:p>
            <a:r>
              <a:rPr lang="en-US" dirty="0"/>
              <a:t>208.310.2140</a:t>
            </a:r>
          </a:p>
        </p:txBody>
      </p:sp>
    </p:spTree>
    <p:extLst>
      <p:ext uri="{BB962C8B-B14F-4D97-AF65-F5344CB8AC3E}">
        <p14:creationId xmlns:p14="http://schemas.microsoft.com/office/powerpoint/2010/main" val="421239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C1A6-5559-FE46-A1A4-E1C2C5C5C407}"/>
              </a:ext>
            </a:extLst>
          </p:cNvPr>
          <p:cNvSpPr>
            <a:spLocks noGrp="1"/>
          </p:cNvSpPr>
          <p:nvPr>
            <p:ph type="title"/>
          </p:nvPr>
        </p:nvSpPr>
        <p:spPr/>
        <p:txBody>
          <a:bodyPr/>
          <a:lstStyle/>
          <a:p>
            <a:r>
              <a:rPr lang="en-US" b="1" dirty="0"/>
              <a:t>Additional preparations</a:t>
            </a:r>
            <a:endParaRPr lang="en-US" dirty="0"/>
          </a:p>
        </p:txBody>
      </p:sp>
      <p:sp>
        <p:nvSpPr>
          <p:cNvPr id="3" name="Text Placeholder 2">
            <a:extLst>
              <a:ext uri="{FF2B5EF4-FFF2-40B4-BE49-F238E27FC236}">
                <a16:creationId xmlns:a16="http://schemas.microsoft.com/office/drawing/2014/main" id="{DA898210-5C2C-CA4C-A6E7-E623FD53678B}"/>
              </a:ext>
            </a:extLst>
          </p:cNvPr>
          <p:cNvSpPr>
            <a:spLocks noGrp="1"/>
          </p:cNvSpPr>
          <p:nvPr>
            <p:ph type="body" sz="quarter" idx="10"/>
          </p:nvPr>
        </p:nvSpPr>
        <p:spPr/>
        <p:txBody>
          <a:bodyPr/>
          <a:lstStyle/>
          <a:p>
            <a:r>
              <a:rPr lang="en-US" dirty="0"/>
              <a:t>BCB503 Geospatial Workshop</a:t>
            </a:r>
          </a:p>
        </p:txBody>
      </p:sp>
      <p:sp>
        <p:nvSpPr>
          <p:cNvPr id="4" name="Text Placeholder 3">
            <a:extLst>
              <a:ext uri="{FF2B5EF4-FFF2-40B4-BE49-F238E27FC236}">
                <a16:creationId xmlns:a16="http://schemas.microsoft.com/office/drawing/2014/main" id="{0CA3AFF4-5CFD-264B-A668-33244175630A}"/>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R and RStudio should be installed, with appropriate libraries</a:t>
            </a:r>
          </a:p>
          <a:p>
            <a:pPr marL="285750" lvl="1" indent="-285750">
              <a:lnSpc>
                <a:spcPts val="2160"/>
              </a:lnSpc>
            </a:pPr>
            <a:r>
              <a:rPr lang="en-US" sz="1800" dirty="0"/>
              <a:t>Able to follow along with lessons from class web site (using a web browser)</a:t>
            </a:r>
          </a:p>
          <a:p>
            <a:pPr marL="806958" lvl="4" indent="-285750">
              <a:lnSpc>
                <a:spcPts val="2160"/>
              </a:lnSpc>
            </a:pPr>
            <a:r>
              <a:rPr lang="en-US" sz="1400" dirty="0">
                <a:hlinkClick r:id="rId2"/>
              </a:rPr>
              <a:t>https://erichseamon.github.io/2022-04-26-uidaho-AdvGeospatial/</a:t>
            </a:r>
            <a:endParaRPr lang="en-US" sz="1400" dirty="0"/>
          </a:p>
          <a:p>
            <a:pPr marL="521208" lvl="4" indent="0">
              <a:lnSpc>
                <a:spcPts val="2160"/>
              </a:lnSpc>
              <a:buNone/>
            </a:pPr>
            <a:endParaRPr lang="en-US" sz="1400" dirty="0"/>
          </a:p>
          <a:p>
            <a:pPr marL="285750" lvl="1" indent="-285750">
              <a:lnSpc>
                <a:spcPts val="2160"/>
              </a:lnSpc>
            </a:pPr>
            <a:r>
              <a:rPr lang="en-US" sz="1800" dirty="0"/>
              <a:t>Be prepared for technical snafus.  It’s going to happen.  Let’s try to roll with it.</a:t>
            </a:r>
          </a:p>
          <a:p>
            <a:endParaRPr lang="en-US" dirty="0"/>
          </a:p>
          <a:p>
            <a:endParaRPr lang="en-US" dirty="0"/>
          </a:p>
        </p:txBody>
      </p:sp>
    </p:spTree>
    <p:extLst>
      <p:ext uri="{BB962C8B-B14F-4D97-AF65-F5344CB8AC3E}">
        <p14:creationId xmlns:p14="http://schemas.microsoft.com/office/powerpoint/2010/main" val="236961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CEAF-3A6D-6141-9220-AE543C690821}"/>
              </a:ext>
            </a:extLst>
          </p:cNvPr>
          <p:cNvSpPr>
            <a:spLocks noGrp="1"/>
          </p:cNvSpPr>
          <p:nvPr>
            <p:ph type="title"/>
          </p:nvPr>
        </p:nvSpPr>
        <p:spPr/>
        <p:txBody>
          <a:bodyPr/>
          <a:lstStyle/>
          <a:p>
            <a:r>
              <a:rPr lang="en-US" b="1" dirty="0"/>
              <a:t>Miscellaneous</a:t>
            </a:r>
            <a:r>
              <a:rPr lang="en-US" dirty="0"/>
              <a:t>	</a:t>
            </a:r>
          </a:p>
        </p:txBody>
      </p:sp>
      <p:sp>
        <p:nvSpPr>
          <p:cNvPr id="3" name="Text Placeholder 2">
            <a:extLst>
              <a:ext uri="{FF2B5EF4-FFF2-40B4-BE49-F238E27FC236}">
                <a16:creationId xmlns:a16="http://schemas.microsoft.com/office/drawing/2014/main" id="{93CFF46C-D90A-A04F-B26D-D3B23455C929}"/>
              </a:ext>
            </a:extLst>
          </p:cNvPr>
          <p:cNvSpPr>
            <a:spLocks noGrp="1"/>
          </p:cNvSpPr>
          <p:nvPr>
            <p:ph type="body" sz="quarter" idx="10"/>
          </p:nvPr>
        </p:nvSpPr>
        <p:spPr/>
        <p:txBody>
          <a:bodyPr/>
          <a:lstStyle/>
          <a:p>
            <a:r>
              <a:rPr lang="en-US" dirty="0"/>
              <a:t>BCB503 Geospatial Workshop</a:t>
            </a:r>
          </a:p>
          <a:p>
            <a:endParaRPr lang="en-US" dirty="0"/>
          </a:p>
        </p:txBody>
      </p:sp>
      <p:sp>
        <p:nvSpPr>
          <p:cNvPr id="5" name="Text Placeholder 3">
            <a:extLst>
              <a:ext uri="{FF2B5EF4-FFF2-40B4-BE49-F238E27FC236}">
                <a16:creationId xmlns:a16="http://schemas.microsoft.com/office/drawing/2014/main" id="{9317836F-456A-3040-A919-34368F4B5DF6}"/>
              </a:ext>
            </a:extLst>
          </p:cNvPr>
          <p:cNvSpPr>
            <a:spLocks noGrp="1"/>
          </p:cNvSpPr>
          <p:nvPr>
            <p:ph type="body" sz="quarter" idx="11"/>
          </p:nvPr>
        </p:nvSpPr>
        <p:spPr>
          <a:xfrm>
            <a:off x="374492" y="1339135"/>
            <a:ext cx="8058307" cy="2288381"/>
          </a:xfrm>
        </p:spPr>
        <p:txBody>
          <a:bodyPr/>
          <a:lstStyle/>
          <a:p>
            <a:pPr marL="285750" lvl="1" indent="-285750">
              <a:lnSpc>
                <a:spcPts val="2160"/>
              </a:lnSpc>
            </a:pPr>
            <a:r>
              <a:rPr lang="en-US" sz="1800" dirty="0"/>
              <a:t>Introductory exercises in basics of R in /</a:t>
            </a:r>
            <a:r>
              <a:rPr lang="en-US" sz="1800" dirty="0" err="1"/>
              <a:t>src</a:t>
            </a:r>
            <a:r>
              <a:rPr lang="en-US" sz="1800" dirty="0"/>
              <a:t>/introductory folder</a:t>
            </a:r>
          </a:p>
          <a:p>
            <a:pPr marL="285750" lvl="1" indent="-285750">
              <a:lnSpc>
                <a:spcPts val="2160"/>
              </a:lnSpc>
            </a:pPr>
            <a:r>
              <a:rPr lang="en-US" sz="1800" dirty="0"/>
              <a:t>Extra exercises in differing geospatial topics in /</a:t>
            </a:r>
            <a:r>
              <a:rPr lang="en-US" sz="1800" dirty="0" err="1"/>
              <a:t>src</a:t>
            </a:r>
            <a:r>
              <a:rPr lang="en-US" sz="1800" dirty="0"/>
              <a:t>/</a:t>
            </a:r>
            <a:r>
              <a:rPr lang="en-US" sz="1800" dirty="0" err="1"/>
              <a:t>additional_exercises</a:t>
            </a:r>
            <a:endParaRPr lang="en-US" sz="1800" dirty="0"/>
          </a:p>
          <a:p>
            <a:pPr marL="285750" lvl="1" indent="-285750">
              <a:lnSpc>
                <a:spcPts val="2160"/>
              </a:lnSpc>
            </a:pPr>
            <a:r>
              <a:rPr lang="en-US" sz="1800" dirty="0"/>
              <a:t>Package install issues can be annoying.  /</a:t>
            </a:r>
            <a:r>
              <a:rPr lang="en-US" sz="1800" dirty="0" err="1"/>
              <a:t>src</a:t>
            </a:r>
            <a:r>
              <a:rPr lang="en-US" sz="1800" dirty="0"/>
              <a:t>/day1-00-prep-librarytest.R</a:t>
            </a:r>
          </a:p>
          <a:p>
            <a:pPr marL="285750" lvl="1" indent="-285750">
              <a:lnSpc>
                <a:spcPts val="2160"/>
              </a:lnSpc>
            </a:pPr>
            <a:r>
              <a:rPr lang="en-US" sz="1800" dirty="0"/>
              <a:t>Class website has links to the data carpentry exercises that are for day 1 and 2 (Tues, April 26 and Thurs April 28)</a:t>
            </a:r>
          </a:p>
          <a:p>
            <a:pPr marL="285750" lvl="1" indent="-285750">
              <a:lnSpc>
                <a:spcPts val="2160"/>
              </a:lnSpc>
            </a:pPr>
            <a:r>
              <a:rPr lang="en-US" sz="1800" dirty="0"/>
              <a:t> Use Zoom for chat communications</a:t>
            </a:r>
          </a:p>
          <a:p>
            <a:pPr marL="285750" lvl="1" indent="-285750">
              <a:lnSpc>
                <a:spcPts val="2160"/>
              </a:lnSpc>
            </a:pPr>
            <a:r>
              <a:rPr lang="en-US" sz="1800" dirty="0"/>
              <a:t>We are recording the workshop via zoom and will post it after completion</a:t>
            </a:r>
            <a:endParaRPr lang="en-US" sz="1400" dirty="0"/>
          </a:p>
          <a:p>
            <a:endParaRPr lang="en-US" dirty="0"/>
          </a:p>
          <a:p>
            <a:endParaRPr lang="en-US" dirty="0"/>
          </a:p>
        </p:txBody>
      </p:sp>
    </p:spTree>
    <p:extLst>
      <p:ext uri="{BB962C8B-B14F-4D97-AF65-F5344CB8AC3E}">
        <p14:creationId xmlns:p14="http://schemas.microsoft.com/office/powerpoint/2010/main" val="1473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8B50-E329-CB49-8944-64AD4FF5BDAA}"/>
              </a:ext>
            </a:extLst>
          </p:cNvPr>
          <p:cNvSpPr>
            <a:spLocks noGrp="1"/>
          </p:cNvSpPr>
          <p:nvPr>
            <p:ph type="title"/>
          </p:nvPr>
        </p:nvSpPr>
        <p:spPr/>
        <p:txBody>
          <a:bodyPr/>
          <a:lstStyle/>
          <a:p>
            <a:r>
              <a:rPr lang="en-US" dirty="0"/>
              <a:t>miscellaneous</a:t>
            </a:r>
          </a:p>
        </p:txBody>
      </p:sp>
      <p:sp>
        <p:nvSpPr>
          <p:cNvPr id="3" name="Text Placeholder 2">
            <a:extLst>
              <a:ext uri="{FF2B5EF4-FFF2-40B4-BE49-F238E27FC236}">
                <a16:creationId xmlns:a16="http://schemas.microsoft.com/office/drawing/2014/main" id="{5B1AEC95-B86B-A846-87F8-AC38E4C04A06}"/>
              </a:ext>
            </a:extLst>
          </p:cNvPr>
          <p:cNvSpPr>
            <a:spLocks noGrp="1"/>
          </p:cNvSpPr>
          <p:nvPr>
            <p:ph type="body" sz="quarter" idx="10"/>
          </p:nvPr>
        </p:nvSpPr>
        <p:spPr/>
        <p:txBody>
          <a:bodyPr/>
          <a:lstStyle/>
          <a:p>
            <a:r>
              <a:rPr lang="en-US" dirty="0"/>
              <a:t>BCB503 Geospatial Workshop</a:t>
            </a:r>
          </a:p>
          <a:p>
            <a:endParaRPr lang="en-US" dirty="0"/>
          </a:p>
        </p:txBody>
      </p:sp>
      <p:sp>
        <p:nvSpPr>
          <p:cNvPr id="4" name="Text Placeholder 3">
            <a:extLst>
              <a:ext uri="{FF2B5EF4-FFF2-40B4-BE49-F238E27FC236}">
                <a16:creationId xmlns:a16="http://schemas.microsoft.com/office/drawing/2014/main" id="{FF53FC5E-4E74-CD4C-B28F-AC89FF8CEB28}"/>
              </a:ext>
            </a:extLst>
          </p:cNvPr>
          <p:cNvSpPr>
            <a:spLocks noGrp="1"/>
          </p:cNvSpPr>
          <p:nvPr>
            <p:ph type="body" sz="quarter" idx="11"/>
          </p:nvPr>
        </p:nvSpPr>
        <p:spPr>
          <a:xfrm>
            <a:off x="497867" y="1363411"/>
            <a:ext cx="7895567" cy="2288381"/>
          </a:xfrm>
        </p:spPr>
        <p:txBody>
          <a:bodyPr/>
          <a:lstStyle/>
          <a:p>
            <a:pPr marL="285750" lvl="1" indent="-285750">
              <a:lnSpc>
                <a:spcPts val="2160"/>
              </a:lnSpc>
            </a:pPr>
            <a:r>
              <a:rPr lang="en-US" sz="1800" dirty="0"/>
              <a:t>This workshop is modified from the original data carpentry geospatial analysis workshop:</a:t>
            </a:r>
          </a:p>
          <a:p>
            <a:pPr marL="422910" lvl="2" indent="-285750">
              <a:lnSpc>
                <a:spcPts val="2160"/>
              </a:lnSpc>
            </a:pPr>
            <a:r>
              <a:rPr lang="en-US" sz="1700" dirty="0"/>
              <a:t>We are skipping over the introductory R components, how to use </a:t>
            </a:r>
            <a:r>
              <a:rPr lang="en-US" sz="1700" dirty="0" err="1"/>
              <a:t>Rstudio</a:t>
            </a:r>
            <a:r>
              <a:rPr lang="en-US" sz="1700" dirty="0"/>
              <a:t>, how to use </a:t>
            </a:r>
            <a:r>
              <a:rPr lang="en-US" sz="1700" dirty="0" err="1"/>
              <a:t>ggplot</a:t>
            </a:r>
            <a:endParaRPr lang="en-US" sz="1700" dirty="0"/>
          </a:p>
          <a:p>
            <a:pPr marL="422910" lvl="2" indent="-285750">
              <a:lnSpc>
                <a:spcPts val="2160"/>
              </a:lnSpc>
            </a:pPr>
            <a:r>
              <a:rPr lang="en-US" sz="1700" dirty="0"/>
              <a:t>We have minimized, but have still included, components on manipulating raster and vector data</a:t>
            </a:r>
          </a:p>
          <a:p>
            <a:pPr marL="422910" lvl="2" indent="-285750">
              <a:lnSpc>
                <a:spcPts val="2160"/>
              </a:lnSpc>
            </a:pPr>
            <a:r>
              <a:rPr lang="en-US" sz="1700" dirty="0"/>
              <a:t>We have added more explicit geospatial analysis/modeling, which includes: spatial autocorrelation, kriging, spatially weighted regression, and geographically associated random forest modeling</a:t>
            </a:r>
          </a:p>
        </p:txBody>
      </p:sp>
    </p:spTree>
    <p:extLst>
      <p:ext uri="{BB962C8B-B14F-4D97-AF65-F5344CB8AC3E}">
        <p14:creationId xmlns:p14="http://schemas.microsoft.com/office/powerpoint/2010/main" val="319823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BA9E-B6AF-3E4D-9FE6-3523B3BA4F8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072B3D5-2CAB-624B-B099-403A375FA8F3}"/>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56F43C5B-22E2-064F-9B9C-F3F6F67759E3}"/>
              </a:ext>
            </a:extLst>
          </p:cNvPr>
          <p:cNvSpPr>
            <a:spLocks noGrp="1"/>
          </p:cNvSpPr>
          <p:nvPr>
            <p:ph type="body" sz="quarter" idx="11"/>
          </p:nvPr>
        </p:nvSpPr>
        <p:spPr>
          <a:xfrm>
            <a:off x="374493" y="1339135"/>
            <a:ext cx="8229600" cy="2288381"/>
          </a:xfrm>
        </p:spPr>
        <p:txBody>
          <a:bodyPr/>
          <a:lstStyle/>
          <a:p>
            <a:r>
              <a:rPr lang="en-US" dirty="0"/>
              <a:t>Data download if you have an issue with </a:t>
            </a:r>
            <a:r>
              <a:rPr lang="en-US" dirty="0" err="1"/>
              <a:t>github</a:t>
            </a:r>
            <a:r>
              <a:rPr lang="en-US" dirty="0"/>
              <a:t>: </a:t>
            </a:r>
          </a:p>
          <a:p>
            <a:r>
              <a:rPr lang="en-US" dirty="0">
                <a:hlinkClick r:id="rId2"/>
              </a:rPr>
              <a:t>https://drive.google.com/file/d/1gm2aWOFBUSC6FiBcXN2WRCA--6eq5_ZG/view?usp=sharing</a:t>
            </a:r>
            <a:endParaRPr lang="en-US" dirty="0"/>
          </a:p>
          <a:p>
            <a:endParaRPr lang="en-US" dirty="0"/>
          </a:p>
        </p:txBody>
      </p:sp>
    </p:spTree>
    <p:extLst>
      <p:ext uri="{BB962C8B-B14F-4D97-AF65-F5344CB8AC3E}">
        <p14:creationId xmlns:p14="http://schemas.microsoft.com/office/powerpoint/2010/main" val="59906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179640" cy="2288381"/>
          </a:xfrm>
        </p:spPr>
        <p:txBody>
          <a:bodyPr/>
          <a:lstStyle/>
          <a:p>
            <a:pPr marL="285750" indent="-285750">
              <a:buFont typeface="Wingdings" pitchFamily="2" charset="2"/>
              <a:buChar char="§"/>
            </a:pPr>
            <a:r>
              <a:rPr lang="en-US" dirty="0"/>
              <a:t>The two primary types of geospatial data are </a:t>
            </a:r>
            <a:r>
              <a:rPr lang="en-US" b="1" dirty="0"/>
              <a:t>raster</a:t>
            </a:r>
            <a:r>
              <a:rPr lang="en-US" dirty="0"/>
              <a:t> and </a:t>
            </a:r>
            <a:r>
              <a:rPr lang="en-US" b="1" dirty="0"/>
              <a:t>vector</a:t>
            </a:r>
            <a:r>
              <a:rPr lang="en-US" dirty="0"/>
              <a:t> data. </a:t>
            </a:r>
          </a:p>
          <a:p>
            <a:pPr marL="285750" indent="-285750">
              <a:buFont typeface="Wingdings" pitchFamily="2" charset="2"/>
              <a:buChar char="§"/>
            </a:pPr>
            <a:r>
              <a:rPr lang="en-US" dirty="0"/>
              <a:t>Raster data is stored as a grid of values which are rendered on a map as pixels. Each pixel value represents an area on the Earth’s surface. </a:t>
            </a:r>
          </a:p>
          <a:p>
            <a:pPr marL="285750" indent="-285750">
              <a:buFont typeface="Wingdings" pitchFamily="2" charset="2"/>
              <a:buChar char="§"/>
            </a:pPr>
            <a:r>
              <a:rPr lang="en-US" dirty="0"/>
              <a:t>Vector data structures represent specific features on the Earth’s surface and assign attributes to those features.</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0" name="Text Placeholder 2">
            <a:extLst>
              <a:ext uri="{FF2B5EF4-FFF2-40B4-BE49-F238E27FC236}">
                <a16:creationId xmlns:a16="http://schemas.microsoft.com/office/drawing/2014/main" id="{4B84E5FB-E22E-914D-99A1-FC6C5B50F73A}"/>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154930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Introduction to Raster data</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374493" y="1339135"/>
            <a:ext cx="5221974" cy="2288381"/>
          </a:xfrm>
        </p:spPr>
        <p:txBody>
          <a:bodyPr/>
          <a:lstStyle/>
          <a:p>
            <a:pPr marL="285750" indent="-285750">
              <a:buFont typeface="Wingdings" pitchFamily="2" charset="2"/>
              <a:buChar char="§"/>
            </a:pPr>
            <a:r>
              <a:rPr lang="en-US" sz="1600" dirty="0"/>
              <a:t>Raster data is any pixelated (or gridded) data where each pixel is associated with a specific geographical location. </a:t>
            </a:r>
          </a:p>
          <a:p>
            <a:pPr marL="285750" indent="-285750">
              <a:buFont typeface="Wingdings" pitchFamily="2" charset="2"/>
              <a:buChar char="§"/>
            </a:pPr>
            <a:r>
              <a:rPr lang="en-US" sz="1600" dirty="0"/>
              <a:t>The value of a pixel can be continuous (e.g. elevation) or categorical (e.g. land use). </a:t>
            </a:r>
          </a:p>
        </p:txBody>
      </p:sp>
      <p:pic>
        <p:nvPicPr>
          <p:cNvPr id="7" name="Picture 6" descr="A screenshot of a cell phone&#10;&#10;Description automatically generated">
            <a:extLst>
              <a:ext uri="{FF2B5EF4-FFF2-40B4-BE49-F238E27FC236}">
                <a16:creationId xmlns:a16="http://schemas.microsoft.com/office/drawing/2014/main" id="{D4F6DBE4-30A2-8D48-A005-63D093E7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001" y="1130300"/>
            <a:ext cx="2981570" cy="2882900"/>
          </a:xfrm>
          <a:prstGeom prst="rect">
            <a:avLst/>
          </a:prstGeom>
        </p:spPr>
      </p:pic>
      <p:sp>
        <p:nvSpPr>
          <p:cNvPr id="12" name="Text Placeholder 2">
            <a:extLst>
              <a:ext uri="{FF2B5EF4-FFF2-40B4-BE49-F238E27FC236}">
                <a16:creationId xmlns:a16="http://schemas.microsoft.com/office/drawing/2014/main" id="{84D092B1-4674-6849-B054-0DE45D6CAC33}"/>
              </a:ext>
            </a:extLst>
          </p:cNvPr>
          <p:cNvSpPr>
            <a:spLocks noGrp="1"/>
          </p:cNvSpPr>
          <p:nvPr>
            <p:ph type="body" sz="quarter" idx="10"/>
          </p:nvPr>
        </p:nvSpPr>
        <p:spPr>
          <a:xfrm>
            <a:off x="337760" y="292626"/>
            <a:ext cx="4234240" cy="279834"/>
          </a:xfrm>
        </p:spPr>
        <p:txBody>
          <a:bodyPr/>
          <a:lstStyle/>
          <a:p>
            <a:r>
              <a:rPr lang="en-US" dirty="0"/>
              <a:t>1. Intro to Geospatial Concepts - Raster</a:t>
            </a:r>
          </a:p>
        </p:txBody>
      </p:sp>
    </p:spTree>
    <p:extLst>
      <p:ext uri="{BB962C8B-B14F-4D97-AF65-F5344CB8AC3E}">
        <p14:creationId xmlns:p14="http://schemas.microsoft.com/office/powerpoint/2010/main" val="3381454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12847</TotalTime>
  <Words>1251</Words>
  <Application>Microsoft Office PowerPoint</Application>
  <PresentationFormat>On-screen Show (16:9)</PresentationFormat>
  <Paragraphs>112</Paragraphs>
  <Slides>19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Helvetica Neue</vt:lpstr>
      <vt:lpstr>Arial</vt:lpstr>
      <vt:lpstr>Calibri</vt:lpstr>
      <vt:lpstr>Helvetica</vt:lpstr>
      <vt:lpstr>Rockwell</vt:lpstr>
      <vt:lpstr>Wingdings</vt:lpstr>
      <vt:lpstr>Home Page</vt:lpstr>
      <vt:lpstr>Title</vt:lpstr>
      <vt:lpstr>BCB 503 Advanced Geospatial analysis workshop  Overall Workshop introduction &amp; Introduction to raster data  Spring 2022</vt:lpstr>
      <vt:lpstr>PowerPoint Presentation</vt:lpstr>
      <vt:lpstr>PowerPoint Presentation</vt:lpstr>
      <vt:lpstr>Additional preparations</vt:lpstr>
      <vt:lpstr>Miscellaneous </vt:lpstr>
      <vt:lpstr>miscellaneous</vt:lpstr>
      <vt:lpstr>PowerPoint Presentation</vt:lpstr>
      <vt:lpstr>Introduction to Raster data</vt:lpstr>
      <vt:lpstr>Introduction to Raster data</vt:lpstr>
      <vt:lpstr>Introduction to Raster data</vt:lpstr>
      <vt:lpstr>Continuous vs categorical</vt:lpstr>
      <vt:lpstr>Important aspects to rasters</vt:lpstr>
      <vt:lpstr>Important aspects to rasters</vt:lpstr>
      <vt:lpstr>Important aspects to rasters</vt:lpstr>
      <vt:lpstr>Multi-band/multi-spectral data</vt:lpstr>
      <vt:lpstr>Coordinate Reference Systems</vt:lpstr>
      <vt:lpstr>Coordinate Reference Systems</vt:lpstr>
      <vt:lpstr>Coordinate Reference Systems</vt:lpstr>
      <vt:lpstr>Coordinate Reference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Huang, Li (lhuang@uidaho.edu)</cp:lastModifiedBy>
  <cp:revision>169</cp:revision>
  <dcterms:created xsi:type="dcterms:W3CDTF">2015-12-18T06:52:51Z</dcterms:created>
  <dcterms:modified xsi:type="dcterms:W3CDTF">2022-04-21T16:47:58Z</dcterms:modified>
</cp:coreProperties>
</file>